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 Sans Light"/>
      <p:regular r:id="rId17"/>
      <p:bold r:id="rId18"/>
      <p:italic r:id="rId19"/>
      <p:boldItalic r:id="rId20"/>
    </p:embeddedFont>
    <p:embeddedFont>
      <p:font typeface="Poppins"/>
      <p:regular r:id="rId21"/>
      <p:bold r:id="rId22"/>
      <p:italic r:id="rId23"/>
      <p:boldItalic r:id="rId24"/>
    </p:embeddedFont>
    <p:embeddedFont>
      <p:font typeface="Barlow ExtraBold"/>
      <p:bold r:id="rId25"/>
      <p:boldItalic r:id="rId26"/>
    </p:embeddedFont>
    <p:embeddedFont>
      <p:font typeface="Barlow"/>
      <p:regular r:id="rId27"/>
      <p:bold r:id="rId28"/>
      <p:italic r:id="rId29"/>
      <p:boldItalic r:id="rId30"/>
    </p:embeddedFont>
    <p:embeddedFont>
      <p:font typeface="Nunito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Light-boldItalic.fntdata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ExtraBold-boldItalic.fntdata"/><Relationship Id="rId25" Type="http://schemas.openxmlformats.org/officeDocument/2006/relationships/font" Target="fonts/BarlowExtraBold-bold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-regular.fntdata"/><Relationship Id="rId30" Type="http://schemas.openxmlformats.org/officeDocument/2006/relationships/font" Target="fonts/Barlow-boldItalic.fntdata"/><Relationship Id="rId11" Type="http://schemas.openxmlformats.org/officeDocument/2006/relationships/slide" Target="slides/slide6.xml"/><Relationship Id="rId33" Type="http://schemas.openxmlformats.org/officeDocument/2006/relationships/font" Target="fonts/NunitoSans-italic.fntdata"/><Relationship Id="rId10" Type="http://schemas.openxmlformats.org/officeDocument/2006/relationships/slide" Target="slides/slide5.xml"/><Relationship Id="rId32" Type="http://schemas.openxmlformats.org/officeDocument/2006/relationships/font" Target="fonts/Nunito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Nunito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SansLight-regular.fntdata"/><Relationship Id="rId16" Type="http://schemas.openxmlformats.org/officeDocument/2006/relationships/slide" Target="slides/slide11.xml"/><Relationship Id="rId19" Type="http://schemas.openxmlformats.org/officeDocument/2006/relationships/font" Target="fonts/NunitoSansLight-italic.fntdata"/><Relationship Id="rId18" Type="http://schemas.openxmlformats.org/officeDocument/2006/relationships/font" Target="fonts/NunitoSa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c82a0d50e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gc82a0d50e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82a0d50e7_1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c82a0d50e7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As for what’s next for Panasonic this year:</a:t>
            </a:r>
            <a:endParaRPr b="0" sz="1100"/>
          </a:p>
          <a:p>
            <a:pPr indent="-69850" lvl="0" marL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Content syndication</a:t>
            </a:r>
            <a:endParaRPr b="0" i="0" sz="11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Supply chain innovations</a:t>
            </a:r>
            <a:endParaRPr b="0" i="0" sz="11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Legal action (potentially using a company like Vorys)</a:t>
            </a:r>
            <a:endParaRPr b="0" i="0" sz="11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82a0d50e7_1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c82a0d50e7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82a0d50e7_1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c82a0d50e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82a0d50e7_1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c82a0d50e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What is Channel Conflict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Why is it important to have a "clean channel"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How can Channel Conflict happen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How to fix and manage challenges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82a0d50e7_1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c82a0d50e7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82a0d50e7_1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c82a0d50e7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82a0d50e7_1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c82a0d50e7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82a0d50e7_1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c82a0d50e7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Internal Conversations need to occur to align for success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eCommerce business owners need to align with Retail sales channel business owners</a:t>
            </a:r>
            <a:endParaRPr/>
          </a:p>
          <a:p>
            <a:pPr indent="-228600" lvl="2" marL="1143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Price promotions</a:t>
            </a:r>
            <a:endParaRPr/>
          </a:p>
          <a:p>
            <a:pPr indent="-228600" lvl="2" marL="1143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Distribution contract language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should be made aware how serious the impact is so everyone works together to solve (majority of times, retail and ecom teams butt heads on this topic)</a:t>
            </a:r>
            <a:endParaRPr/>
          </a:p>
          <a:p>
            <a:pPr indent="-228600" lvl="2" marL="1143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Consumer safety</a:t>
            </a:r>
            <a:endParaRPr/>
          </a:p>
          <a:p>
            <a:pPr indent="-228600" lvl="2" marL="1143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 to revenue</a:t>
            </a:r>
            <a:endParaRPr/>
          </a:p>
          <a:p>
            <a:pPr indent="-228600" lvl="2" marL="1143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Ownership of brand presence on Amazon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Profitability will be impacted if rules of engagement are not followed which impact the entire org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Proof of concept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Nothing is immediate, but you have to build a path to being a core part of company growth strategy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Reading through the fix and manage section, here’s a recap of what we have done over the past couple years to address this issue:</a:t>
            </a:r>
            <a:endParaRPr b="0"/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en" sz="180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Cleaned up distribution to reduce channel conflict</a:t>
            </a:r>
            <a:endParaRPr b="0" i="0"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en" sz="180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Instituted national promotions vs one-off channel-specific</a:t>
            </a:r>
            <a:endParaRPr b="0" i="0"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en" sz="180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Better understand the profitability considerations for 3P to reduce arbitrage – so 30% is probably a good threshold, but we also consider potential shipping costs using the Amazon FBA calculator</a:t>
            </a:r>
            <a:endParaRPr b="0" i="0"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82a0d50e7_1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c82a0d50e7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Brand Registry 🡪 Brand Integrity</a:t>
            </a:r>
            <a:endParaRPr b="0" i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Zero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Transparency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 Accelerator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Distributor Best Practices 🡪 Loose Distribution</a:t>
            </a:r>
            <a:endParaRPr b="0" i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rules and mandate process around who can purchase your products</a:t>
            </a:r>
            <a:endParaRPr/>
          </a:p>
          <a:p>
            <a:pPr indent="-228600" lvl="2" marL="1143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B&amp;M only</a:t>
            </a:r>
            <a:endParaRPr/>
          </a:p>
          <a:p>
            <a:pPr indent="-228600" lvl="2" marL="1143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Non-B&amp;M with written permission only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82a0d50e7_1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c82a0d50e7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Retailer Best Practices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allow retailers cut price on site, price promotions should be reflected via coupon, coupon code or in cart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Align B&amp;M and retail ecommerce price promotions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redemption limits on coupons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everyday price promotions below 30% (CPG, need to confirm for CE and fashion)</a:t>
            </a:r>
            <a:endParaRPr/>
          </a:p>
          <a:p>
            <a:pPr indent="-21590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DO: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a macro view of the business</a:t>
            </a:r>
            <a:endParaRPr/>
          </a:p>
          <a:p>
            <a:pPr indent="-1016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">
  <p:cSld name="TITLE_AND_BODY_1_1_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378375" y="283100"/>
            <a:ext cx="835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378375" y="1028650"/>
            <a:ext cx="6622500" cy="35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Sans"/>
              <a:buChar char="●"/>
              <a:defRPr sz="1500">
                <a:latin typeface="Nunito Sans"/>
                <a:ea typeface="Nunito Sans"/>
                <a:cs typeface="Nunito Sans"/>
                <a:sym typeface="Nunito Sans"/>
              </a:defRPr>
            </a:lvl1pPr>
            <a:lvl2pPr indent="-311150" lvl="1" marL="9144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unito Sans"/>
              <a:buChar char="○"/>
              <a:defRPr sz="1300">
                <a:latin typeface="Nunito Sans"/>
                <a:ea typeface="Nunito Sans"/>
                <a:cs typeface="Nunito Sans"/>
                <a:sym typeface="Nunito Sans"/>
              </a:defRPr>
            </a:lvl2pPr>
            <a:lvl3pPr indent="-311150" lvl="2" marL="13716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unito Sans"/>
              <a:buChar char="■"/>
              <a:defRPr sz="1300">
                <a:latin typeface="Nunito Sans"/>
                <a:ea typeface="Nunito Sans"/>
                <a:cs typeface="Nunito Sans"/>
                <a:sym typeface="Nunito Sans"/>
              </a:defRPr>
            </a:lvl3pPr>
            <a:lvl4pPr indent="-298450" lvl="3" marL="18288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●"/>
              <a:defRPr sz="1100">
                <a:latin typeface="Nunito Sans"/>
                <a:ea typeface="Nunito Sans"/>
                <a:cs typeface="Nunito Sans"/>
                <a:sym typeface="Nunito Sans"/>
              </a:defRPr>
            </a:lvl4pPr>
            <a:lvl5pPr indent="-298450" lvl="4" marL="22860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○"/>
              <a:defRPr sz="1100">
                <a:latin typeface="Nunito Sans"/>
                <a:ea typeface="Nunito Sans"/>
                <a:cs typeface="Nunito Sans"/>
                <a:sym typeface="Nunito Sans"/>
              </a:defRPr>
            </a:lvl5pPr>
            <a:lvl6pPr indent="-298450" lvl="5" marL="27432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■"/>
              <a:defRPr sz="1100">
                <a:latin typeface="Nunito Sans"/>
                <a:ea typeface="Nunito Sans"/>
                <a:cs typeface="Nunito Sans"/>
                <a:sym typeface="Nunito Sans"/>
              </a:defRPr>
            </a:lvl6pPr>
            <a:lvl7pPr indent="-298450" lvl="6" marL="32004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●"/>
              <a:defRPr sz="1100">
                <a:latin typeface="Nunito Sans"/>
                <a:ea typeface="Nunito Sans"/>
                <a:cs typeface="Nunito Sans"/>
                <a:sym typeface="Nunito Sans"/>
              </a:defRPr>
            </a:lvl7pPr>
            <a:lvl8pPr indent="-298450" lvl="7" marL="36576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○"/>
              <a:defRPr sz="1100">
                <a:latin typeface="Nunito Sans"/>
                <a:ea typeface="Nunito Sans"/>
                <a:cs typeface="Nunito Sans"/>
                <a:sym typeface="Nunito Sans"/>
              </a:defRPr>
            </a:lvl8pPr>
            <a:lvl9pPr indent="-298450" lvl="8" marL="411480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ts val="1100"/>
              <a:buFont typeface="Nunito Sans"/>
              <a:buChar char="■"/>
              <a:defRPr sz="11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bg>
      <p:bgPr>
        <a:gradFill>
          <a:gsLst>
            <a:gs pos="0">
              <a:schemeClr val="lt1"/>
            </a:gs>
            <a:gs pos="100000">
              <a:srgbClr val="E5E5EC"/>
            </a:gs>
          </a:gsLst>
          <a:lin ang="186000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499769" y="4829065"/>
            <a:ext cx="239488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fld id="{00000000-1234-1234-1234-123412341234}" type="slidenum">
              <a:rPr b="1" i="0" lang="en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565086" y="5082012"/>
            <a:ext cx="1007769" cy="72731"/>
          </a:xfrm>
          <a:prstGeom prst="rect">
            <a:avLst/>
          </a:prstGeom>
          <a:solidFill>
            <a:srgbClr val="9406A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9144000" cy="4770782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3C3CE">
                  <a:alpha val="33333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">
  <p:cSld name="Main">
    <p:bg>
      <p:bgPr>
        <a:gradFill>
          <a:gsLst>
            <a:gs pos="0">
              <a:schemeClr val="lt1"/>
            </a:gs>
            <a:gs pos="100000">
              <a:srgbClr val="E5E5EC"/>
            </a:gs>
          </a:gsLst>
          <a:lin ang="18600000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499769" y="4829065"/>
            <a:ext cx="239488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565086" y="5082012"/>
            <a:ext cx="1007769" cy="72731"/>
          </a:xfrm>
          <a:prstGeom prst="rect">
            <a:avLst/>
          </a:prstGeom>
          <a:solidFill>
            <a:srgbClr val="9406A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9144000" cy="4770782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3C3CE">
                  <a:alpha val="33725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1855694" y="4753530"/>
            <a:ext cx="5526741" cy="401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rgbClr val="AEABAB"/>
                </a:solidFill>
                <a:latin typeface="Barlow"/>
                <a:ea typeface="Barlow"/>
                <a:cs typeface="Barlow"/>
                <a:sym typeface="Barlow"/>
              </a:rPr>
              <a:t>**Intellectual Property of Absurd Media Group Inc. d/b/a Channel Bakers</a:t>
            </a:r>
            <a:endParaRPr sz="1100"/>
          </a:p>
        </p:txBody>
      </p:sp>
      <p:cxnSp>
        <p:nvCxnSpPr>
          <p:cNvPr id="24" name="Google Shape;24;p4"/>
          <p:cNvCxnSpPr/>
          <p:nvPr/>
        </p:nvCxnSpPr>
        <p:spPr>
          <a:xfrm>
            <a:off x="600075" y="4753530"/>
            <a:ext cx="7071586" cy="0"/>
          </a:xfrm>
          <a:prstGeom prst="straightConnector1">
            <a:avLst/>
          </a:prstGeom>
          <a:noFill/>
          <a:ln cap="flat" cmpd="sng" w="9525">
            <a:solidFill>
              <a:srgbClr val="AEABAB">
                <a:alpha val="2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&#10;&#10;Description automatically generated"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24321" y="4829065"/>
            <a:ext cx="549101" cy="23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_1">
    <p:bg>
      <p:bgPr>
        <a:gradFill>
          <a:gsLst>
            <a:gs pos="0">
              <a:schemeClr val="lt1"/>
            </a:gs>
            <a:gs pos="100000">
              <a:srgbClr val="E5E5EC"/>
            </a:gs>
          </a:gsLst>
          <a:lin ang="186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499769" y="4829065"/>
            <a:ext cx="239488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fld id="{00000000-1234-1234-1234-123412341234}" type="slidenum">
              <a:rPr b="1" i="0" lang="en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565086" y="5082012"/>
            <a:ext cx="1007769" cy="72731"/>
          </a:xfrm>
          <a:prstGeom prst="rect">
            <a:avLst/>
          </a:prstGeom>
          <a:solidFill>
            <a:srgbClr val="9406A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770782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3C3CE">
                  <a:alpha val="33333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">
  <p:cSld name="Main 2">
    <p:bg>
      <p:bgPr>
        <a:gradFill>
          <a:gsLst>
            <a:gs pos="0">
              <a:schemeClr val="lt1"/>
            </a:gs>
            <a:gs pos="100000">
              <a:srgbClr val="E5E5EC"/>
            </a:gs>
          </a:gsLst>
          <a:lin ang="18600000" scaled="0"/>
        </a:gra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499769" y="4829065"/>
            <a:ext cx="239488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565086" y="5082012"/>
            <a:ext cx="1007769" cy="72731"/>
          </a:xfrm>
          <a:prstGeom prst="rect">
            <a:avLst/>
          </a:prstGeom>
          <a:solidFill>
            <a:srgbClr val="9406A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770782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3C3CE">
                  <a:alpha val="33725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1855694" y="4753530"/>
            <a:ext cx="5526741" cy="401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rgbClr val="AEABAB"/>
                </a:solidFill>
                <a:latin typeface="Barlow"/>
                <a:ea typeface="Barlow"/>
                <a:cs typeface="Barlow"/>
                <a:sym typeface="Barlow"/>
              </a:rPr>
              <a:t>**Intellectual Property of Absurd Media Group Inc. d/b/a Channel Bakers</a:t>
            </a:r>
            <a:endParaRPr sz="1100"/>
          </a:p>
        </p:txBody>
      </p:sp>
      <p:cxnSp>
        <p:nvCxnSpPr>
          <p:cNvPr id="35" name="Google Shape;35;p6"/>
          <p:cNvCxnSpPr/>
          <p:nvPr/>
        </p:nvCxnSpPr>
        <p:spPr>
          <a:xfrm>
            <a:off x="600075" y="4753530"/>
            <a:ext cx="7071586" cy="0"/>
          </a:xfrm>
          <a:prstGeom prst="straightConnector1">
            <a:avLst/>
          </a:prstGeom>
          <a:noFill/>
          <a:ln cap="flat" cmpd="sng" w="9525">
            <a:solidFill>
              <a:srgbClr val="AEABAB">
                <a:alpha val="2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&#10;&#10;Description automatically generated"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24321" y="4829065"/>
            <a:ext cx="549101" cy="23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78375" y="283100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78375" y="1028650"/>
            <a:ext cx="6622500" cy="3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Sans"/>
              <a:buChar char="●"/>
              <a:defRPr sz="1500">
                <a:latin typeface="Nunito Sans"/>
                <a:ea typeface="Nunito Sans"/>
                <a:cs typeface="Nunito Sans"/>
                <a:sym typeface="Nunito Sans"/>
              </a:defRPr>
            </a:lvl1pPr>
            <a:lvl2pPr indent="-311150" lvl="1" marL="9144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unito Sans"/>
              <a:buChar char="○"/>
              <a:defRPr sz="1300">
                <a:latin typeface="Nunito Sans"/>
                <a:ea typeface="Nunito Sans"/>
                <a:cs typeface="Nunito Sans"/>
                <a:sym typeface="Nunito Sans"/>
              </a:defRPr>
            </a:lvl2pPr>
            <a:lvl3pPr indent="-311150" lvl="2" marL="13716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unito Sans"/>
              <a:buChar char="■"/>
              <a:defRPr sz="1300">
                <a:latin typeface="Nunito Sans"/>
                <a:ea typeface="Nunito Sans"/>
                <a:cs typeface="Nunito Sans"/>
                <a:sym typeface="Nunito Sans"/>
              </a:defRPr>
            </a:lvl3pPr>
            <a:lvl4pPr indent="-298450" lvl="3" marL="18288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●"/>
              <a:defRPr sz="1100">
                <a:latin typeface="Nunito Sans"/>
                <a:ea typeface="Nunito Sans"/>
                <a:cs typeface="Nunito Sans"/>
                <a:sym typeface="Nunito Sans"/>
              </a:defRPr>
            </a:lvl4pPr>
            <a:lvl5pPr indent="-298450" lvl="4" marL="22860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○"/>
              <a:defRPr sz="1100">
                <a:latin typeface="Nunito Sans"/>
                <a:ea typeface="Nunito Sans"/>
                <a:cs typeface="Nunito Sans"/>
                <a:sym typeface="Nunito Sans"/>
              </a:defRPr>
            </a:lvl5pPr>
            <a:lvl6pPr indent="-298450" lvl="5" marL="27432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■"/>
              <a:defRPr sz="1100">
                <a:latin typeface="Nunito Sans"/>
                <a:ea typeface="Nunito Sans"/>
                <a:cs typeface="Nunito Sans"/>
                <a:sym typeface="Nunito Sans"/>
              </a:defRPr>
            </a:lvl6pPr>
            <a:lvl7pPr indent="-298450" lvl="6" marL="32004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●"/>
              <a:defRPr sz="1100">
                <a:latin typeface="Nunito Sans"/>
                <a:ea typeface="Nunito Sans"/>
                <a:cs typeface="Nunito Sans"/>
                <a:sym typeface="Nunito Sans"/>
              </a:defRPr>
            </a:lvl7pPr>
            <a:lvl8pPr indent="-298450" lvl="7" marL="3657600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○"/>
              <a:defRPr sz="1100">
                <a:latin typeface="Nunito Sans"/>
                <a:ea typeface="Nunito Sans"/>
                <a:cs typeface="Nunito Sans"/>
                <a:sym typeface="Nunito Sans"/>
              </a:defRPr>
            </a:lvl8pPr>
            <a:lvl9pPr indent="-298450" lvl="8" marL="411480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ts val="1100"/>
              <a:buFont typeface="Nunito Sans"/>
              <a:buChar char="■"/>
              <a:defRPr sz="11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8.jpg"/><Relationship Id="rId8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5271600" y="-8025"/>
            <a:ext cx="3872400" cy="515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0" y="-8025"/>
            <a:ext cx="5271600" cy="51435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60285" r="0" t="0"/>
          <a:stretch/>
        </p:blipFill>
        <p:spPr>
          <a:xfrm>
            <a:off x="5512600" y="140225"/>
            <a:ext cx="3631401" cy="478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4">
            <a:alphaModFix/>
          </a:blip>
          <a:srcRect b="0" l="9370" r="10621" t="0"/>
          <a:stretch/>
        </p:blipFill>
        <p:spPr>
          <a:xfrm>
            <a:off x="5793299" y="1119200"/>
            <a:ext cx="1300200" cy="1298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5">
            <a:alphaModFix/>
          </a:blip>
          <a:srcRect b="7284" l="7304" r="5712" t="5731"/>
          <a:stretch/>
        </p:blipFill>
        <p:spPr>
          <a:xfrm>
            <a:off x="5793300" y="2676752"/>
            <a:ext cx="1300200" cy="1300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300" y="1640751"/>
            <a:ext cx="2702349" cy="3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b="43960" l="2941" r="43875" t="28900"/>
          <a:stretch/>
        </p:blipFill>
        <p:spPr>
          <a:xfrm>
            <a:off x="256775" y="2060088"/>
            <a:ext cx="4863099" cy="129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9450" y="2682900"/>
            <a:ext cx="1300200" cy="1300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8">
            <a:alphaModFix/>
          </a:blip>
          <a:srcRect b="0" l="9975" r="9967" t="0"/>
          <a:stretch/>
        </p:blipFill>
        <p:spPr>
          <a:xfrm>
            <a:off x="5799450" y="1125188"/>
            <a:ext cx="1287900" cy="1286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378374" y="1677668"/>
            <a:ext cx="3029194" cy="13885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400"/>
              <a:t>Strategic recommendations for 2021…</a:t>
            </a:r>
            <a:br>
              <a:rPr lang="en" sz="2400"/>
            </a:br>
            <a:endParaRPr sz="2400"/>
          </a:p>
        </p:txBody>
      </p:sp>
      <p:sp>
        <p:nvSpPr>
          <p:cNvPr id="156" name="Google Shape;156;p16"/>
          <p:cNvSpPr/>
          <p:nvPr/>
        </p:nvSpPr>
        <p:spPr>
          <a:xfrm>
            <a:off x="3505825" y="3780622"/>
            <a:ext cx="5638200" cy="755700"/>
          </a:xfrm>
          <a:prstGeom prst="roundRect">
            <a:avLst>
              <a:gd fmla="val 3244" name="adj"/>
            </a:avLst>
          </a:prstGeom>
          <a:solidFill>
            <a:schemeClr val="lt1">
              <a:alpha val="84705"/>
            </a:schemeClr>
          </a:solidFill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34275" lIns="10287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Strengthen </a:t>
            </a:r>
            <a:r>
              <a:rPr b="1" lang="en" sz="13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Agency Partnerships</a:t>
            </a:r>
            <a:endParaRPr sz="1000"/>
          </a:p>
        </p:txBody>
      </p:sp>
      <p:sp>
        <p:nvSpPr>
          <p:cNvPr id="157" name="Google Shape;157;p16"/>
          <p:cNvSpPr/>
          <p:nvPr/>
        </p:nvSpPr>
        <p:spPr>
          <a:xfrm>
            <a:off x="3505825" y="1999526"/>
            <a:ext cx="5638200" cy="754500"/>
          </a:xfrm>
          <a:prstGeom prst="roundRect">
            <a:avLst>
              <a:gd fmla="val 3244" name="adj"/>
            </a:avLst>
          </a:prstGeom>
          <a:solidFill>
            <a:schemeClr val="lt1">
              <a:alpha val="84705"/>
            </a:schemeClr>
          </a:solidFill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34275" lIns="10287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Supply Chain </a:t>
            </a:r>
            <a:r>
              <a:rPr lang="en" sz="13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Innovations – Be Agile!</a:t>
            </a:r>
            <a:endParaRPr sz="1000"/>
          </a:p>
        </p:txBody>
      </p:sp>
      <p:sp>
        <p:nvSpPr>
          <p:cNvPr id="158" name="Google Shape;158;p16"/>
          <p:cNvSpPr/>
          <p:nvPr/>
        </p:nvSpPr>
        <p:spPr>
          <a:xfrm>
            <a:off x="3505825" y="244725"/>
            <a:ext cx="5638200" cy="763800"/>
          </a:xfrm>
          <a:prstGeom prst="roundRect">
            <a:avLst>
              <a:gd fmla="val 3244" name="adj"/>
            </a:avLst>
          </a:prstGeom>
          <a:solidFill>
            <a:schemeClr val="lt1">
              <a:alpha val="84705"/>
            </a:schemeClr>
          </a:solidFill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34275" lIns="10287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Continued eCommerce </a:t>
            </a:r>
            <a:r>
              <a:rPr b="1" lang="en" sz="13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Thought Leadership</a:t>
            </a:r>
            <a:endParaRPr sz="1000"/>
          </a:p>
        </p:txBody>
      </p:sp>
      <p:sp>
        <p:nvSpPr>
          <p:cNvPr id="159" name="Google Shape;159;p16"/>
          <p:cNvSpPr/>
          <p:nvPr/>
        </p:nvSpPr>
        <p:spPr>
          <a:xfrm>
            <a:off x="3505825" y="2879264"/>
            <a:ext cx="5638200" cy="755700"/>
          </a:xfrm>
          <a:prstGeom prst="roundRect">
            <a:avLst>
              <a:gd fmla="val 3244" name="adj"/>
            </a:avLst>
          </a:prstGeom>
          <a:solidFill>
            <a:schemeClr val="lt1">
              <a:alpha val="84705"/>
            </a:schemeClr>
          </a:solidFill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34275" lIns="10287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Content</a:t>
            </a:r>
            <a:r>
              <a:rPr lang="en" sz="13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 Optimization and Syndication</a:t>
            </a:r>
            <a:endParaRPr sz="1000"/>
          </a:p>
        </p:txBody>
      </p:sp>
      <p:sp>
        <p:nvSpPr>
          <p:cNvPr id="160" name="Google Shape;160;p16"/>
          <p:cNvSpPr/>
          <p:nvPr/>
        </p:nvSpPr>
        <p:spPr>
          <a:xfrm>
            <a:off x="3505825" y="1122905"/>
            <a:ext cx="5638200" cy="755700"/>
          </a:xfrm>
          <a:prstGeom prst="roundRect">
            <a:avLst>
              <a:gd fmla="val 3244" name="adj"/>
            </a:avLst>
          </a:prstGeom>
          <a:solidFill>
            <a:schemeClr val="lt1">
              <a:alpha val="84705"/>
            </a:schemeClr>
          </a:solidFill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34275" lIns="10287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Customer-Centric</a:t>
            </a:r>
            <a:r>
              <a:rPr lang="en" sz="13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, Data-Driven Approach to Digital Shelf</a:t>
            </a:r>
            <a:endParaRPr sz="1000"/>
          </a:p>
        </p:txBody>
      </p:sp>
      <p:pic>
        <p:nvPicPr>
          <p:cNvPr id="161" name="Google Shape;1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7406" y="2901183"/>
            <a:ext cx="758834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7406" y="1146828"/>
            <a:ext cx="758834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87406" y="3821941"/>
            <a:ext cx="758834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87406" y="2021744"/>
            <a:ext cx="758834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09635" y="301261"/>
            <a:ext cx="714375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63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 txBox="1"/>
          <p:nvPr>
            <p:ph type="title"/>
          </p:nvPr>
        </p:nvSpPr>
        <p:spPr>
          <a:xfrm>
            <a:off x="2138900" y="2109600"/>
            <a:ext cx="48663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4800">
                <a:solidFill>
                  <a:srgbClr val="FFFFFF"/>
                </a:solidFill>
              </a:rPr>
              <a:t>Thank you!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378375" y="1285411"/>
            <a:ext cx="3372000" cy="12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3200"/>
              <a:t>Today we'll discuss:</a:t>
            </a:r>
            <a:endParaRPr sz="3200"/>
          </a:p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3942860" y="1242530"/>
            <a:ext cx="4822766" cy="2507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254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en" sz="1600">
                <a:latin typeface="Nunito Sans Light"/>
                <a:ea typeface="Nunito Sans Light"/>
                <a:cs typeface="Nunito Sans Light"/>
                <a:sym typeface="Nunito Sans Light"/>
              </a:rPr>
              <a:t>What is Channel Conflict?</a:t>
            </a:r>
            <a:endParaRPr sz="1600"/>
          </a:p>
          <a:p>
            <a:pPr indent="-279400" lvl="0" marL="2540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en" sz="1600">
                <a:latin typeface="Nunito Sans Light"/>
                <a:ea typeface="Nunito Sans Light"/>
                <a:cs typeface="Nunito Sans Light"/>
                <a:sym typeface="Nunito Sans Light"/>
              </a:rPr>
              <a:t>Why is it important to have a "clean channel"?</a:t>
            </a:r>
            <a:endParaRPr sz="1600"/>
          </a:p>
          <a:p>
            <a:pPr indent="-279400" lvl="0" marL="2540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en" sz="1600">
                <a:latin typeface="Nunito Sans Light"/>
                <a:ea typeface="Nunito Sans Light"/>
                <a:cs typeface="Nunito Sans Light"/>
                <a:sym typeface="Nunito Sans Light"/>
              </a:rPr>
              <a:t>How can Channel Conflict happen?</a:t>
            </a:r>
            <a:endParaRPr sz="1600"/>
          </a:p>
          <a:p>
            <a:pPr indent="-279400" lvl="0" marL="254000" rtl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ts val="1600"/>
              <a:buFont typeface="Noto Sans Symbols"/>
              <a:buChar char="✔"/>
            </a:pPr>
            <a:r>
              <a:rPr lang="en" sz="1600">
                <a:latin typeface="Nunito Sans Light"/>
                <a:ea typeface="Nunito Sans Light"/>
                <a:cs typeface="Nunito Sans Light"/>
                <a:sym typeface="Nunito Sans Light"/>
              </a:rPr>
              <a:t>How to fix and manage challenges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359981" y="364725"/>
            <a:ext cx="6267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400"/>
              <a:t>What is Channel Conflict?</a:t>
            </a:r>
            <a:br>
              <a:rPr lang="en" sz="2400"/>
            </a:br>
            <a:endParaRPr sz="2400"/>
          </a:p>
        </p:txBody>
      </p:sp>
      <p:sp>
        <p:nvSpPr>
          <p:cNvPr id="61" name="Google Shape;61;p9"/>
          <p:cNvSpPr/>
          <p:nvPr/>
        </p:nvSpPr>
        <p:spPr>
          <a:xfrm>
            <a:off x="417250" y="1136025"/>
            <a:ext cx="8304900" cy="3090300"/>
          </a:xfrm>
          <a:prstGeom prst="roundRect">
            <a:avLst>
              <a:gd fmla="val 3011" name="adj"/>
            </a:avLst>
          </a:prstGeom>
          <a:solidFill>
            <a:schemeClr val="lt1">
              <a:alpha val="81960"/>
            </a:schemeClr>
          </a:solidFill>
          <a:ln>
            <a:noFill/>
          </a:ln>
          <a:effectLst>
            <a:outerShdw blurRad="431800" sx="105999" rotWithShape="0" algn="ctr" sy="105999">
              <a:srgbClr val="3F3F3F">
                <a:alpha val="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2" name="Google Shape;62;p9"/>
          <p:cNvCxnSpPr/>
          <p:nvPr/>
        </p:nvCxnSpPr>
        <p:spPr>
          <a:xfrm>
            <a:off x="2907325" y="1528999"/>
            <a:ext cx="0" cy="2361600"/>
          </a:xfrm>
          <a:prstGeom prst="straightConnector1">
            <a:avLst/>
          </a:prstGeom>
          <a:noFill/>
          <a:ln cap="flat" cmpd="sng" w="9525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9"/>
          <p:cNvSpPr txBox="1"/>
          <p:nvPr/>
        </p:nvSpPr>
        <p:spPr>
          <a:xfrm>
            <a:off x="763009" y="1528988"/>
            <a:ext cx="2057400" cy="193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Defining terms</a:t>
            </a:r>
            <a:endParaRPr b="0" i="0" sz="15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763009" y="1958992"/>
            <a:ext cx="1962149" cy="995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Channel</a:t>
            </a:r>
            <a:r>
              <a:rPr b="0" i="0" lang="en" sz="1200" u="none" cap="none" strike="noStrike">
                <a:solidFill>
                  <a:srgbClr val="26242D"/>
                </a:solidFill>
                <a:latin typeface="Nunito Sans"/>
                <a:ea typeface="Nunito Sans"/>
                <a:cs typeface="Nunito Sans"/>
                <a:sym typeface="Nunito Sans"/>
              </a:rPr>
              <a:t> conflict is when brands lose control of brand &amp; product ownership in the retail ecommerce landscape.</a:t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3167679" y="1528988"/>
            <a:ext cx="2057400" cy="193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Who are the players?</a:t>
            </a:r>
            <a:endParaRPr sz="1100"/>
          </a:p>
        </p:txBody>
      </p:sp>
      <p:sp>
        <p:nvSpPr>
          <p:cNvPr id="66" name="Google Shape;66;p9"/>
          <p:cNvSpPr txBox="1"/>
          <p:nvPr/>
        </p:nvSpPr>
        <p:spPr>
          <a:xfrm>
            <a:off x="6063279" y="1528988"/>
            <a:ext cx="20574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What is at stake?</a:t>
            </a:r>
            <a:endParaRPr b="0" i="0" sz="1500" u="none" cap="none" strike="noStrike">
              <a:solidFill>
                <a:srgbClr val="16161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3213892" y="1958990"/>
            <a:ext cx="2604600" cy="1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Brands</a:t>
            </a:r>
            <a:endParaRPr sz="1100"/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Retail eCommerce partners: Amazon, Walmart, Target for example</a:t>
            </a:r>
            <a:endParaRPr sz="1100"/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Agencies </a:t>
            </a:r>
            <a:endParaRPr sz="1100"/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Distributors</a:t>
            </a:r>
            <a:endParaRPr sz="1100"/>
          </a:p>
          <a:p>
            <a:pPr indent="-1778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 Unauthorized 3P sellers</a:t>
            </a:r>
            <a:endParaRPr sz="1100"/>
          </a:p>
          <a:p>
            <a:pPr indent="-1397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6079117" y="1958990"/>
            <a:ext cx="23454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Revenue (lost Buy Box)</a:t>
            </a:r>
            <a:endParaRPr sz="1100"/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Brand ownership</a:t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Profitability</a:t>
            </a:r>
            <a:endParaRPr sz="1100"/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Consumer safety</a:t>
            </a:r>
            <a:endParaRPr sz="1100"/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Brand integrity</a:t>
            </a:r>
            <a:endParaRPr sz="1100"/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Platform fees and penalties</a:t>
            </a:r>
            <a:endParaRPr sz="1100"/>
          </a:p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1128575" y="6299588"/>
            <a:ext cx="61464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254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/>
              <a:t>What is Channel Conflict</a:t>
            </a:r>
            <a:endParaRPr sz="1100"/>
          </a:p>
          <a:p>
            <a:pPr indent="-247650" lvl="0" marL="2540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/>
              <a:t>Why is it important to have a "clean channel"</a:t>
            </a:r>
            <a:endParaRPr sz="1100"/>
          </a:p>
          <a:p>
            <a:pPr indent="-247650" lvl="0" marL="2540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/>
              <a:t>How can Channel Conflict happen</a:t>
            </a:r>
            <a:endParaRPr sz="1100"/>
          </a:p>
          <a:p>
            <a:pPr indent="-247650" lvl="0" marL="254000" rtl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ts val="1100"/>
              <a:buFont typeface="Arial"/>
              <a:buChar char="•"/>
            </a:pPr>
            <a:r>
              <a:rPr lang="en" sz="1100"/>
              <a:t>How to fix and manage challenges</a:t>
            </a:r>
            <a:endParaRPr sz="1100"/>
          </a:p>
        </p:txBody>
      </p:sp>
      <p:sp>
        <p:nvSpPr>
          <p:cNvPr id="70" name="Google Shape;70;p9"/>
          <p:cNvSpPr/>
          <p:nvPr/>
        </p:nvSpPr>
        <p:spPr>
          <a:xfrm>
            <a:off x="-111323" y="0"/>
            <a:ext cx="2324700" cy="2832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07D1B8"/>
          </a:solidFill>
          <a:ln>
            <a:noFill/>
          </a:ln>
          <a:effectLst>
            <a:outerShdw blurRad="431800" sx="105999" rotWithShape="0" algn="ctr" sy="105999">
              <a:srgbClr val="3F3F3F">
                <a:alpha val="5882"/>
              </a:srgbClr>
            </a:outerShdw>
          </a:effectLst>
        </p:spPr>
        <p:txBody>
          <a:bodyPr anchorCtr="0" anchor="ctr" bIns="34275" lIns="480050" spcFirstLastPara="1" rIns="4114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Setting the stage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71" name="Google Shape;71;p9"/>
          <p:cNvCxnSpPr/>
          <p:nvPr/>
        </p:nvCxnSpPr>
        <p:spPr>
          <a:xfrm>
            <a:off x="5714325" y="1528999"/>
            <a:ext cx="0" cy="2361600"/>
          </a:xfrm>
          <a:prstGeom prst="straightConnector1">
            <a:avLst/>
          </a:prstGeom>
          <a:noFill/>
          <a:ln cap="flat" cmpd="sng" w="9525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4454121" y="1085409"/>
            <a:ext cx="4051500" cy="3440400"/>
          </a:xfrm>
          <a:prstGeom prst="roundRect">
            <a:avLst>
              <a:gd fmla="val 3011" name="adj"/>
            </a:avLst>
          </a:prstGeom>
          <a:solidFill>
            <a:schemeClr val="lt1">
              <a:alpha val="81960"/>
            </a:schemeClr>
          </a:solidFill>
          <a:ln>
            <a:noFill/>
          </a:ln>
          <a:effectLst>
            <a:outerShdw blurRad="431800" sx="105999" rotWithShape="0" algn="ctr" sy="105999">
              <a:srgbClr val="3F3F3F">
                <a:alpha val="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359981" y="364725"/>
            <a:ext cx="6267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400"/>
              <a:t>Why is it important to get it right?</a:t>
            </a:r>
            <a:endParaRPr sz="2400"/>
          </a:p>
        </p:txBody>
      </p:sp>
      <p:sp>
        <p:nvSpPr>
          <p:cNvPr id="78" name="Google Shape;78;p10"/>
          <p:cNvSpPr/>
          <p:nvPr/>
        </p:nvSpPr>
        <p:spPr>
          <a:xfrm>
            <a:off x="378375" y="1085409"/>
            <a:ext cx="3889500" cy="3440400"/>
          </a:xfrm>
          <a:prstGeom prst="roundRect">
            <a:avLst>
              <a:gd fmla="val 3011" name="adj"/>
            </a:avLst>
          </a:prstGeom>
          <a:solidFill>
            <a:schemeClr val="lt1">
              <a:alpha val="81960"/>
            </a:schemeClr>
          </a:solidFill>
          <a:ln>
            <a:noFill/>
          </a:ln>
          <a:effectLst>
            <a:outerShdw blurRad="431800" sx="105999" rotWithShape="0" algn="ctr" sy="105999">
              <a:srgbClr val="3F3F3F">
                <a:alpha val="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1169543" y="1473131"/>
            <a:ext cx="26691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Short-term business impact</a:t>
            </a:r>
            <a:endParaRPr sz="1100"/>
          </a:p>
        </p:txBody>
      </p:sp>
      <p:sp>
        <p:nvSpPr>
          <p:cNvPr id="80" name="Google Shape;80;p10"/>
          <p:cNvSpPr txBox="1"/>
          <p:nvPr/>
        </p:nvSpPr>
        <p:spPr>
          <a:xfrm>
            <a:off x="5291919" y="1473131"/>
            <a:ext cx="27918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Long-term business impact</a:t>
            </a:r>
            <a:endParaRPr sz="1100"/>
          </a:p>
        </p:txBody>
      </p:sp>
      <p:sp>
        <p:nvSpPr>
          <p:cNvPr id="81" name="Google Shape;81;p10"/>
          <p:cNvSpPr txBox="1"/>
          <p:nvPr/>
        </p:nvSpPr>
        <p:spPr>
          <a:xfrm>
            <a:off x="4987119" y="1937277"/>
            <a:ext cx="3407400" cy="25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Questionable product in marketplace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Amazon AVN conversations become focused on additional funding and accrual asks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Difficult to get future cost increases accepted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Channel pricing impacts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Content and brand-messaging challenges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It will cost the brand more to fix and manage over the long term </a:t>
            </a:r>
            <a:endParaRPr sz="1100"/>
          </a:p>
          <a:p>
            <a:pPr indent="-139700" lvl="0" marL="2159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864744" y="1937277"/>
            <a:ext cx="2992500" cy="19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Average Sales Price (ASP) erosion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Lost revenue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Lost Buy Box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Buy box suppression for SC brands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Ineligibility challenges for advertising and merch programs</a:t>
            </a:r>
            <a:endParaRPr sz="1100"/>
          </a:p>
          <a:p>
            <a:pPr indent="-139700" lvl="0" marL="215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139700" lvl="0" marL="2159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4" y="1212670"/>
            <a:ext cx="714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692" y="1188358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/>
          <p:nvPr/>
        </p:nvSpPr>
        <p:spPr>
          <a:xfrm>
            <a:off x="-111323" y="0"/>
            <a:ext cx="2324700" cy="2832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07D1B8"/>
          </a:solidFill>
          <a:ln>
            <a:noFill/>
          </a:ln>
          <a:effectLst>
            <a:outerShdw blurRad="431800" sx="106000" rotWithShape="0" algn="ctr" sy="106000">
              <a:srgbClr val="3F3F3F">
                <a:alpha val="5880"/>
              </a:srgbClr>
            </a:outerShdw>
          </a:effectLst>
        </p:spPr>
        <p:txBody>
          <a:bodyPr anchorCtr="0" anchor="ctr" bIns="34275" lIns="480050" spcFirstLastPara="1" rIns="4114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Setting the stage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4440674" y="1138900"/>
            <a:ext cx="4051553" cy="3310825"/>
          </a:xfrm>
          <a:prstGeom prst="roundRect">
            <a:avLst>
              <a:gd fmla="val 3011" name="adj"/>
            </a:avLst>
          </a:prstGeom>
          <a:solidFill>
            <a:schemeClr val="lt1">
              <a:alpha val="81960"/>
            </a:schemeClr>
          </a:solidFill>
          <a:ln>
            <a:noFill/>
          </a:ln>
          <a:effectLst>
            <a:outerShdw blurRad="431800" sx="105999" rotWithShape="0" algn="ctr" sy="105999">
              <a:srgbClr val="3F3F3F">
                <a:alpha val="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359981" y="364725"/>
            <a:ext cx="6267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400"/>
              <a:t>How does this happen?</a:t>
            </a:r>
            <a:endParaRPr sz="2400"/>
          </a:p>
        </p:txBody>
      </p:sp>
      <p:sp>
        <p:nvSpPr>
          <p:cNvPr id="92" name="Google Shape;92;p11"/>
          <p:cNvSpPr/>
          <p:nvPr/>
        </p:nvSpPr>
        <p:spPr>
          <a:xfrm>
            <a:off x="378375" y="1138900"/>
            <a:ext cx="3889509" cy="3310825"/>
          </a:xfrm>
          <a:prstGeom prst="roundRect">
            <a:avLst>
              <a:gd fmla="val 3011" name="adj"/>
            </a:avLst>
          </a:prstGeom>
          <a:solidFill>
            <a:schemeClr val="lt1">
              <a:alpha val="81960"/>
            </a:schemeClr>
          </a:solidFill>
          <a:ln>
            <a:noFill/>
          </a:ln>
          <a:effectLst>
            <a:outerShdw blurRad="431800" sx="105999" rotWithShape="0" algn="ctr" sy="105999">
              <a:srgbClr val="3F3F3F">
                <a:alpha val="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793213" y="1494121"/>
            <a:ext cx="26691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Loose Distribution Model that fuels 3P Sellers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16161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4834901" y="1494125"/>
            <a:ext cx="31092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Misalignment of omni-channel &amp; retail initiatives</a:t>
            </a:r>
            <a:endParaRPr sz="1100"/>
          </a:p>
        </p:txBody>
      </p:sp>
      <p:sp>
        <p:nvSpPr>
          <p:cNvPr id="95" name="Google Shape;95;p11"/>
          <p:cNvSpPr txBox="1"/>
          <p:nvPr/>
        </p:nvSpPr>
        <p:spPr>
          <a:xfrm>
            <a:off x="4834907" y="2234273"/>
            <a:ext cx="3407365" cy="2149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-17780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Price promotions exclusive to one retailer that cuts price on PDP will get picked up by the entire channel</a:t>
            </a:r>
            <a:endParaRPr sz="1100"/>
          </a:p>
          <a:p>
            <a:pPr indent="-215900" lvl="0" marL="2159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Misaligned omni channel price promotions</a:t>
            </a:r>
            <a:endParaRPr sz="1100"/>
          </a:p>
          <a:p>
            <a:pPr indent="-215900" lvl="0" marL="2159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Price promotions over 30% have the potential to fuel 3P sellers to resell at lower ASP</a:t>
            </a:r>
            <a:endParaRPr sz="1100"/>
          </a:p>
          <a:p>
            <a:pPr indent="-215900" lvl="0" marL="2159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Promotions that cut price on PDP</a:t>
            </a:r>
            <a:endParaRPr sz="1100"/>
          </a:p>
          <a:p>
            <a:pPr indent="-139700" lvl="0" marL="2159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139700" lvl="0" marL="2159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139700" lvl="0" marL="215900" marR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6" name="Google Shape;96;p11"/>
          <p:cNvSpPr txBox="1"/>
          <p:nvPr/>
        </p:nvSpPr>
        <p:spPr>
          <a:xfrm>
            <a:off x="793213" y="2234272"/>
            <a:ext cx="2992526" cy="710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-17780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Loose language in distribution contracts can lead to product getting in the hands of rogue 3P sellers</a:t>
            </a:r>
            <a:endParaRPr sz="1100"/>
          </a:p>
          <a:p>
            <a:pPr indent="-139700" lvl="0" marL="215900" marR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7" name="Google Shape;97;p11"/>
          <p:cNvSpPr/>
          <p:nvPr/>
        </p:nvSpPr>
        <p:spPr>
          <a:xfrm>
            <a:off x="-111323" y="0"/>
            <a:ext cx="2324700" cy="2832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07D1B8"/>
          </a:solidFill>
          <a:ln>
            <a:noFill/>
          </a:ln>
          <a:effectLst>
            <a:outerShdw blurRad="431800" sx="106000" rotWithShape="0" algn="ctr" sy="106000">
              <a:srgbClr val="3F3F3F">
                <a:alpha val="5880"/>
              </a:srgbClr>
            </a:outerShdw>
          </a:effectLst>
        </p:spPr>
        <p:txBody>
          <a:bodyPr anchorCtr="0" anchor="ctr" bIns="34275" lIns="480050" spcFirstLastPara="1" rIns="4114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Setting the stage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63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2"/>
          <p:cNvSpPr txBox="1"/>
          <p:nvPr>
            <p:ph type="title"/>
          </p:nvPr>
        </p:nvSpPr>
        <p:spPr>
          <a:xfrm>
            <a:off x="2379725" y="1927650"/>
            <a:ext cx="43845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3600">
                <a:solidFill>
                  <a:srgbClr val="FFFFFF"/>
                </a:solidFill>
              </a:rPr>
              <a:t>What can we do about it?</a:t>
            </a:r>
            <a:br>
              <a:rPr lang="en" sz="3600">
                <a:solidFill>
                  <a:srgbClr val="FFFFFF"/>
                </a:solidFill>
              </a:rPr>
            </a:b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/>
          <p:nvPr/>
        </p:nvSpPr>
        <p:spPr>
          <a:xfrm>
            <a:off x="4694150" y="0"/>
            <a:ext cx="4449900" cy="4709100"/>
          </a:xfrm>
          <a:prstGeom prst="roundRect">
            <a:avLst>
              <a:gd fmla="val 3011" name="adj"/>
            </a:avLst>
          </a:prstGeom>
          <a:solidFill>
            <a:schemeClr val="lt1">
              <a:alpha val="81960"/>
            </a:schemeClr>
          </a:solidFill>
          <a:ln>
            <a:noFill/>
          </a:ln>
          <a:effectLst>
            <a:outerShdw blurRad="431800" sx="105999" rotWithShape="0" algn="ctr" sy="105999">
              <a:srgbClr val="3F3F3F">
                <a:alpha val="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9" name="Google Shape;109;p13"/>
          <p:cNvSpPr txBox="1"/>
          <p:nvPr>
            <p:ph type="title"/>
          </p:nvPr>
        </p:nvSpPr>
        <p:spPr>
          <a:xfrm>
            <a:off x="359981" y="364725"/>
            <a:ext cx="6267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400"/>
              <a:t>Build Internal Alignment</a:t>
            </a:r>
            <a:endParaRPr sz="2400"/>
          </a:p>
        </p:txBody>
      </p:sp>
      <p:sp>
        <p:nvSpPr>
          <p:cNvPr id="110" name="Google Shape;110;p13"/>
          <p:cNvSpPr txBox="1"/>
          <p:nvPr/>
        </p:nvSpPr>
        <p:spPr>
          <a:xfrm>
            <a:off x="436197" y="2341880"/>
            <a:ext cx="26691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Before we implement a solve, we need to understand what is controllable, build an all-encompassing strategy, and secure buy-in across the organization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Thought leadership</a:t>
            </a:r>
            <a:endParaRPr sz="1100"/>
          </a:p>
          <a:p>
            <a:pPr indent="-101600" lvl="0" marL="177800" marR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436179" y="955560"/>
            <a:ext cx="32574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Thought leadership drives change</a:t>
            </a:r>
            <a:endParaRPr sz="110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963" y="3337593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/>
          <p:nvPr/>
        </p:nvSpPr>
        <p:spPr>
          <a:xfrm>
            <a:off x="-111325" y="0"/>
            <a:ext cx="1888500" cy="2832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07D1B8"/>
          </a:solidFill>
          <a:ln>
            <a:noFill/>
          </a:ln>
          <a:effectLst>
            <a:outerShdw blurRad="431800" sx="106000" rotWithShape="0" algn="ctr" sy="106000">
              <a:srgbClr val="3F3F3F">
                <a:alpha val="5880"/>
              </a:srgbClr>
            </a:outerShdw>
          </a:effectLst>
        </p:spPr>
        <p:txBody>
          <a:bodyPr anchorCtr="0" anchor="ctr" bIns="34275" lIns="480050" spcFirstLastPara="1" rIns="4114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Now </a:t>
            </a:r>
            <a:r>
              <a:rPr lang="en" sz="1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what?</a:t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80" y="1566410"/>
            <a:ext cx="3452488" cy="62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6300" y="165250"/>
            <a:ext cx="3775000" cy="433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359981" y="364725"/>
            <a:ext cx="6267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400"/>
              <a:t>External Playbook</a:t>
            </a:r>
            <a:endParaRPr sz="2400"/>
          </a:p>
        </p:txBody>
      </p:sp>
      <p:sp>
        <p:nvSpPr>
          <p:cNvPr id="121" name="Google Shape;121;p14"/>
          <p:cNvSpPr txBox="1"/>
          <p:nvPr/>
        </p:nvSpPr>
        <p:spPr>
          <a:xfrm>
            <a:off x="400100" y="932275"/>
            <a:ext cx="38127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Brands are masters of their own destiny</a:t>
            </a:r>
            <a:endParaRPr sz="1500">
              <a:solidFill>
                <a:srgbClr val="16161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4646786" y="3780616"/>
            <a:ext cx="4497214" cy="755572"/>
          </a:xfrm>
          <a:prstGeom prst="roundRect">
            <a:avLst>
              <a:gd fmla="val 3244" name="adj"/>
            </a:avLst>
          </a:prstGeom>
          <a:solidFill>
            <a:schemeClr val="lt1">
              <a:alpha val="84705"/>
            </a:schemeClr>
          </a:solidFill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34275" lIns="10287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Advertising for Relevance</a:t>
            </a:r>
            <a:endParaRPr sz="1100"/>
          </a:p>
        </p:txBody>
      </p:sp>
      <p:sp>
        <p:nvSpPr>
          <p:cNvPr id="123" name="Google Shape;123;p14"/>
          <p:cNvSpPr/>
          <p:nvPr/>
        </p:nvSpPr>
        <p:spPr>
          <a:xfrm>
            <a:off x="4646786" y="1999526"/>
            <a:ext cx="4497214" cy="754380"/>
          </a:xfrm>
          <a:prstGeom prst="roundRect">
            <a:avLst>
              <a:gd fmla="val 3244" name="adj"/>
            </a:avLst>
          </a:prstGeom>
          <a:solidFill>
            <a:schemeClr val="lt1">
              <a:alpha val="84705"/>
            </a:schemeClr>
          </a:solidFill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34275" lIns="10287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National Promotion Roadmap</a:t>
            </a:r>
            <a:endParaRPr sz="1200">
              <a:solidFill>
                <a:srgbClr val="2C2C2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4646786" y="244732"/>
            <a:ext cx="4497214" cy="763735"/>
          </a:xfrm>
          <a:prstGeom prst="roundRect">
            <a:avLst>
              <a:gd fmla="val 3244" name="adj"/>
            </a:avLst>
          </a:prstGeom>
          <a:solidFill>
            <a:schemeClr val="lt1">
              <a:alpha val="84705"/>
            </a:schemeClr>
          </a:solidFill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34275" lIns="10287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Utilize Brand Registry Programs</a:t>
            </a:r>
            <a:endParaRPr sz="1200">
              <a:solidFill>
                <a:srgbClr val="2C2C2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4646786" y="2879261"/>
            <a:ext cx="4497214" cy="755572"/>
          </a:xfrm>
          <a:prstGeom prst="roundRect">
            <a:avLst>
              <a:gd fmla="val 3244" name="adj"/>
            </a:avLst>
          </a:prstGeom>
          <a:solidFill>
            <a:schemeClr val="lt1">
              <a:alpha val="84705"/>
            </a:schemeClr>
          </a:solidFill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34275" lIns="10287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Content Ownership &amp; Control</a:t>
            </a:r>
            <a:endParaRPr sz="1100"/>
          </a:p>
        </p:txBody>
      </p:sp>
      <p:sp>
        <p:nvSpPr>
          <p:cNvPr id="126" name="Google Shape;126;p14"/>
          <p:cNvSpPr/>
          <p:nvPr/>
        </p:nvSpPr>
        <p:spPr>
          <a:xfrm>
            <a:off x="4646786" y="1122908"/>
            <a:ext cx="4497214" cy="755572"/>
          </a:xfrm>
          <a:prstGeom prst="roundRect">
            <a:avLst>
              <a:gd fmla="val 3244" name="adj"/>
            </a:avLst>
          </a:prstGeom>
          <a:solidFill>
            <a:schemeClr val="lt1">
              <a:alpha val="84705"/>
            </a:schemeClr>
          </a:solidFill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34275" lIns="1028700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2C2C"/>
                </a:solidFill>
                <a:latin typeface="Nunito Sans"/>
                <a:ea typeface="Nunito Sans"/>
                <a:cs typeface="Nunito Sans"/>
                <a:sym typeface="Nunito Sans"/>
              </a:rPr>
              <a:t>Minimize Distributor Leaks</a:t>
            </a:r>
            <a:endParaRPr sz="1100"/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964" y="1996676"/>
            <a:ext cx="714375" cy="714375"/>
          </a:xfrm>
          <a:prstGeom prst="rect">
            <a:avLst/>
          </a:prstGeom>
          <a:noFill/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5754" y="2809513"/>
            <a:ext cx="862391" cy="862391"/>
          </a:xfrm>
          <a:prstGeom prst="rect">
            <a:avLst/>
          </a:prstGeom>
          <a:noFill/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4283" y="3804534"/>
            <a:ext cx="714375" cy="714375"/>
          </a:xfrm>
          <a:prstGeom prst="rect">
            <a:avLst/>
          </a:prstGeom>
          <a:noFill/>
          <a:ln>
            <a:noFill/>
          </a:ln>
          <a:effectLst>
            <a:outerShdw blurRad="381000" rotWithShape="0" algn="tl" dir="2700000" dist="38100">
              <a:srgbClr val="000000">
                <a:alpha val="9803"/>
              </a:srgbClr>
            </a:outerShdw>
          </a:effectLst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8068" y="1167873"/>
            <a:ext cx="714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22008" y="238340"/>
            <a:ext cx="869359" cy="8693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/>
          <p:nvPr/>
        </p:nvSpPr>
        <p:spPr>
          <a:xfrm>
            <a:off x="-111325" y="0"/>
            <a:ext cx="1888500" cy="2832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07D1B8"/>
          </a:solidFill>
          <a:ln>
            <a:noFill/>
          </a:ln>
          <a:effectLst>
            <a:outerShdw blurRad="431800" sx="106000" rotWithShape="0" algn="ctr" sy="106000">
              <a:srgbClr val="3F3F3F">
                <a:alpha val="5880"/>
              </a:srgbClr>
            </a:outerShdw>
          </a:effectLst>
        </p:spPr>
        <p:txBody>
          <a:bodyPr anchorCtr="0" anchor="ctr" bIns="34275" lIns="480050" spcFirstLastPara="1" rIns="4114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Now what?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400100" y="2128525"/>
            <a:ext cx="38916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rtl="0" algn="l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Retail platforms put the onus on the brands to manage but must understand and build around the rules of engagement to be successful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4" name="Google Shape;13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950" y="1445574"/>
            <a:ext cx="3306400" cy="6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359981" y="364725"/>
            <a:ext cx="6267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400"/>
              <a:t>Retailer Best Practices</a:t>
            </a:r>
            <a:endParaRPr sz="2400"/>
          </a:p>
        </p:txBody>
      </p:sp>
      <p:sp>
        <p:nvSpPr>
          <p:cNvPr id="140" name="Google Shape;140;p15"/>
          <p:cNvSpPr txBox="1"/>
          <p:nvPr/>
        </p:nvSpPr>
        <p:spPr>
          <a:xfrm>
            <a:off x="420104" y="883006"/>
            <a:ext cx="51906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Effective promotion management to limit channel conflict</a:t>
            </a:r>
            <a:endParaRPr sz="1500">
              <a:solidFill>
                <a:srgbClr val="16161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496156" y="1255559"/>
            <a:ext cx="7884300" cy="3168300"/>
          </a:xfrm>
          <a:prstGeom prst="roundRect">
            <a:avLst>
              <a:gd fmla="val 3011" name="adj"/>
            </a:avLst>
          </a:prstGeom>
          <a:solidFill>
            <a:schemeClr val="lt1">
              <a:alpha val="81960"/>
            </a:schemeClr>
          </a:solidFill>
          <a:ln>
            <a:noFill/>
          </a:ln>
          <a:effectLst>
            <a:outerShdw blurRad="431800" sx="105999" rotWithShape="0" algn="ctr" sy="105999">
              <a:srgbClr val="3F3F3F">
                <a:alpha val="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1254044" y="1628479"/>
            <a:ext cx="26691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Do…</a:t>
            </a:r>
            <a:endParaRPr sz="1100"/>
          </a:p>
        </p:txBody>
      </p:sp>
      <p:sp>
        <p:nvSpPr>
          <p:cNvPr id="143" name="Google Shape;143;p15"/>
          <p:cNvSpPr txBox="1"/>
          <p:nvPr/>
        </p:nvSpPr>
        <p:spPr>
          <a:xfrm>
            <a:off x="1000683" y="1983457"/>
            <a:ext cx="31068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Implement MAP or iMAP and ENFORCE</a:t>
            </a:r>
            <a:endParaRPr sz="1100"/>
          </a:p>
          <a:p>
            <a:pPr indent="-177800" lvl="0" marL="177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Align B&amp;M and retail ecommerce price promotions</a:t>
            </a:r>
            <a:endParaRPr sz="1100"/>
          </a:p>
          <a:p>
            <a:pPr indent="-177800" lvl="0" marL="177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Keep everyday price promotions below arbitrage threshold (consider 3P commissions, FBA costs, etc)</a:t>
            </a:r>
            <a:endParaRPr sz="1100"/>
          </a:p>
          <a:p>
            <a:pPr indent="-177800" lvl="0" marL="177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Put redemption limits on coupons</a:t>
            </a:r>
            <a:endParaRPr sz="1100"/>
          </a:p>
          <a:p>
            <a:pPr indent="-177800" lvl="0" marL="177800" marR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Leverage tools to help eliminate unauthorized 3P sellers</a:t>
            </a:r>
            <a:endParaRPr sz="1100"/>
          </a:p>
        </p:txBody>
      </p:sp>
      <p:sp>
        <p:nvSpPr>
          <p:cNvPr id="144" name="Google Shape;144;p15"/>
          <p:cNvSpPr txBox="1"/>
          <p:nvPr/>
        </p:nvSpPr>
        <p:spPr>
          <a:xfrm>
            <a:off x="5111669" y="1628479"/>
            <a:ext cx="26691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161616"/>
                </a:solidFill>
                <a:latin typeface="Nunito Sans"/>
                <a:ea typeface="Nunito Sans"/>
                <a:cs typeface="Nunito Sans"/>
                <a:sym typeface="Nunito Sans"/>
              </a:rPr>
              <a:t>Don’t…</a:t>
            </a:r>
            <a:endParaRPr sz="1100"/>
          </a:p>
        </p:txBody>
      </p:sp>
      <p:sp>
        <p:nvSpPr>
          <p:cNvPr id="145" name="Google Shape;145;p15"/>
          <p:cNvSpPr txBox="1"/>
          <p:nvPr/>
        </p:nvSpPr>
        <p:spPr>
          <a:xfrm>
            <a:off x="4858308" y="1983457"/>
            <a:ext cx="31068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Ad-hoc price discounts (ideally use coupon, coupon code or in cart)</a:t>
            </a:r>
            <a:endParaRPr sz="1100"/>
          </a:p>
          <a:p>
            <a:pPr indent="-177800" lvl="0" marL="177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Allow retailers to cut price on PDP without brand permission </a:t>
            </a:r>
            <a:endParaRPr sz="1100"/>
          </a:p>
          <a:p>
            <a:pPr indent="-177800" lvl="0" marL="177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For CPG brands, run frequent OIs with distributors without strict boundaries for non-B&amp;M customers</a:t>
            </a:r>
            <a:endParaRPr sz="1100"/>
          </a:p>
          <a:p>
            <a:pPr indent="-177800" lvl="0" marL="177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Silo your org and make decisions in vacuums</a:t>
            </a:r>
            <a:endParaRPr sz="1100"/>
          </a:p>
          <a:p>
            <a:pPr indent="-101600" lvl="0" marL="177800" marR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952191" y="1561775"/>
            <a:ext cx="249000" cy="249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4809815" y="1561775"/>
            <a:ext cx="249000" cy="249000"/>
          </a:xfrm>
          <a:prstGeom prst="ellipse">
            <a:avLst/>
          </a:prstGeom>
          <a:solidFill>
            <a:srgbClr val="E683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148" name="Google Shape;148;p15"/>
          <p:cNvSpPr/>
          <p:nvPr/>
        </p:nvSpPr>
        <p:spPr>
          <a:xfrm>
            <a:off x="-111325" y="0"/>
            <a:ext cx="1888500" cy="2832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07D1B8"/>
          </a:solidFill>
          <a:ln>
            <a:noFill/>
          </a:ln>
          <a:effectLst>
            <a:outerShdw blurRad="431800" sx="106000" rotWithShape="0" algn="ctr" sy="106000">
              <a:srgbClr val="3F3F3F">
                <a:alpha val="5880"/>
              </a:srgbClr>
            </a:outerShdw>
          </a:effectLst>
        </p:spPr>
        <p:txBody>
          <a:bodyPr anchorCtr="0" anchor="ctr" bIns="34275" lIns="480050" spcFirstLastPara="1" rIns="4114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Now what?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928188" y="1486163"/>
            <a:ext cx="29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✓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4809825" y="1524725"/>
            <a:ext cx="24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X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fiter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