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Nunito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rufK+JkPBRJCwCejvVe4Z+m7f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NunitoSans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NunitoSans-italic.fntdata"/><Relationship Id="rId23" Type="http://schemas.openxmlformats.org/officeDocument/2006/relationships/font" Target="fonts/Nunito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Nuni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">
  <p:cSld name="TITLE_AND_BODY_1_1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 txBox="1"/>
          <p:nvPr>
            <p:ph type="title"/>
          </p:nvPr>
        </p:nvSpPr>
        <p:spPr>
          <a:xfrm>
            <a:off x="378375" y="283100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0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" type="body"/>
          </p:nvPr>
        </p:nvSpPr>
        <p:spPr>
          <a:xfrm>
            <a:off x="378375" y="1028650"/>
            <a:ext cx="6622500" cy="3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Sans"/>
              <a:buChar char="●"/>
              <a:defRPr sz="1500">
                <a:latin typeface="Nunito Sans"/>
                <a:ea typeface="Nunito Sans"/>
                <a:cs typeface="Nunito Sans"/>
                <a:sym typeface="Nunito Sans"/>
              </a:defRPr>
            </a:lvl1pPr>
            <a:lvl2pPr indent="-311150" lvl="1" marL="9144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unito Sans"/>
              <a:buChar char="○"/>
              <a:defRPr sz="1300">
                <a:latin typeface="Nunito Sans"/>
                <a:ea typeface="Nunito Sans"/>
                <a:cs typeface="Nunito Sans"/>
                <a:sym typeface="Nunito Sans"/>
              </a:defRPr>
            </a:lvl2pPr>
            <a:lvl3pPr indent="-311150" lvl="2" marL="1371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unito Sans"/>
              <a:buChar char="■"/>
              <a:defRPr sz="1300">
                <a:latin typeface="Nunito Sans"/>
                <a:ea typeface="Nunito Sans"/>
                <a:cs typeface="Nunito Sans"/>
                <a:sym typeface="Nunito Sans"/>
              </a:defRPr>
            </a:lvl3pPr>
            <a:lvl4pPr indent="-298450" lvl="3" marL="18288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●"/>
              <a:defRPr sz="1100">
                <a:latin typeface="Nunito Sans"/>
                <a:ea typeface="Nunito Sans"/>
                <a:cs typeface="Nunito Sans"/>
                <a:sym typeface="Nunito Sans"/>
              </a:defRPr>
            </a:lvl4pPr>
            <a:lvl5pPr indent="-298450" lvl="4" marL="2286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○"/>
              <a:defRPr sz="1100">
                <a:latin typeface="Nunito Sans"/>
                <a:ea typeface="Nunito Sans"/>
                <a:cs typeface="Nunito Sans"/>
                <a:sym typeface="Nunito Sans"/>
              </a:defRPr>
            </a:lvl5pPr>
            <a:lvl6pPr indent="-298450" lvl="5" marL="2743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■"/>
              <a:defRPr sz="1100">
                <a:latin typeface="Nunito Sans"/>
                <a:ea typeface="Nunito Sans"/>
                <a:cs typeface="Nunito Sans"/>
                <a:sym typeface="Nunito Sans"/>
              </a:defRPr>
            </a:lvl6pPr>
            <a:lvl7pPr indent="-298450" lvl="6" marL="32004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●"/>
              <a:defRPr sz="1100">
                <a:latin typeface="Nunito Sans"/>
                <a:ea typeface="Nunito Sans"/>
                <a:cs typeface="Nunito Sans"/>
                <a:sym typeface="Nunito Sans"/>
              </a:defRPr>
            </a:lvl7pPr>
            <a:lvl8pPr indent="-298450" lvl="7" marL="3657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unito Sans"/>
              <a:buChar char="○"/>
              <a:defRPr sz="1100">
                <a:latin typeface="Nunito Sans"/>
                <a:ea typeface="Nunito Sans"/>
                <a:cs typeface="Nunito Sans"/>
                <a:sym typeface="Nunito Sans"/>
              </a:defRPr>
            </a:lvl8pPr>
            <a:lvl9pPr indent="-298450" lvl="8" marL="411480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ts val="1100"/>
              <a:buFont typeface="Nunito Sans"/>
              <a:buChar char="■"/>
              <a:defRPr sz="11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78375" y="283100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78375" y="1028650"/>
            <a:ext cx="6622500" cy="3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 Sans"/>
              <a:buChar char="●"/>
              <a:defRPr b="0" i="0" sz="15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1150" lvl="1" marL="9144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unito Sans"/>
              <a:buChar char="○"/>
              <a:defRPr b="0" i="0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1150" lvl="2" marL="13716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unito Sans"/>
              <a:buChar char="■"/>
              <a:defRPr b="0" i="0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8450" lvl="3" marL="18288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 Sans"/>
              <a:buChar char="●"/>
              <a:defRPr b="0" i="0" sz="11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98450" lvl="4" marL="22860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 Sans"/>
              <a:buChar char="○"/>
              <a:defRPr b="0" i="0" sz="11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298450" lvl="5" marL="27432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 Sans"/>
              <a:buChar char="■"/>
              <a:defRPr b="0" i="0" sz="11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298450" lvl="6" marL="32004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 Sans"/>
              <a:buChar char="●"/>
              <a:defRPr b="0" i="0" sz="11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298450" lvl="7" marL="36576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 Sans"/>
              <a:buChar char="○"/>
              <a:defRPr b="0" i="0" sz="11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298450" lvl="8" marL="4114800" marR="0" rtl="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Nunito Sans"/>
              <a:buChar char="■"/>
              <a:defRPr b="0" i="0" sz="11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0" Type="http://schemas.openxmlformats.org/officeDocument/2006/relationships/image" Target="../media/image16.jpg"/><Relationship Id="rId9" Type="http://schemas.openxmlformats.org/officeDocument/2006/relationships/image" Target="../media/image8.jp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/>
          <p:nvPr/>
        </p:nvSpPr>
        <p:spPr>
          <a:xfrm>
            <a:off x="0" y="0"/>
            <a:ext cx="5263376" cy="51435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158" y="1288159"/>
            <a:ext cx="2682092" cy="31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4">
            <a:alphaModFix/>
          </a:blip>
          <a:srcRect b="0" l="57598" r="0" t="0"/>
          <a:stretch/>
        </p:blipFill>
        <p:spPr>
          <a:xfrm>
            <a:off x="5263376" y="179070"/>
            <a:ext cx="3874800" cy="478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4">
            <a:alphaModFix/>
          </a:blip>
          <a:srcRect b="35113" l="5104" r="50659" t="26413"/>
          <a:stretch/>
        </p:blipFill>
        <p:spPr>
          <a:xfrm>
            <a:off x="465453" y="1834334"/>
            <a:ext cx="4459046" cy="202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1037" y="3308684"/>
            <a:ext cx="1134710" cy="111635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419" y="366785"/>
            <a:ext cx="985342" cy="1665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0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 rotWithShape="1">
          <a:blip r:embed="rId6">
            <a:alphaModFix/>
          </a:blip>
          <a:srcRect b="58519" l="0" r="56110" t="0"/>
          <a:stretch/>
        </p:blipFill>
        <p:spPr>
          <a:xfrm>
            <a:off x="-551" y="0"/>
            <a:ext cx="401375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498" y="620785"/>
            <a:ext cx="1570701" cy="26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0"/>
          <p:cNvSpPr txBox="1"/>
          <p:nvPr>
            <p:ph type="title"/>
          </p:nvPr>
        </p:nvSpPr>
        <p:spPr>
          <a:xfrm>
            <a:off x="394050" y="973153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4000">
                <a:solidFill>
                  <a:srgbClr val="F2F2F2"/>
                </a:solidFill>
              </a:rPr>
              <a:t>CPA </a:t>
            </a:r>
            <a:br>
              <a:rPr b="1" lang="en-US" sz="4000">
                <a:solidFill>
                  <a:srgbClr val="F2F2F2"/>
                </a:solidFill>
              </a:rPr>
            </a:br>
            <a:r>
              <a:rPr b="1" lang="en-US" sz="4000">
                <a:solidFill>
                  <a:srgbClr val="C10E52"/>
                </a:solidFill>
              </a:rPr>
              <a:t>Efficiency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2" y="0"/>
            <a:ext cx="91451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498" y="620785"/>
            <a:ext cx="1570701" cy="26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0465" y="1351279"/>
            <a:ext cx="5979485" cy="413653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>
            <p:ph type="title"/>
          </p:nvPr>
        </p:nvSpPr>
        <p:spPr>
          <a:xfrm>
            <a:off x="394050" y="1018873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4000">
                <a:solidFill>
                  <a:srgbClr val="F2F2F2"/>
                </a:solidFill>
              </a:rPr>
              <a:t>Retail Media</a:t>
            </a:r>
            <a:br>
              <a:rPr b="1" lang="en-US" sz="4000">
                <a:solidFill>
                  <a:srgbClr val="F2F2F2"/>
                </a:solidFill>
              </a:rPr>
            </a:br>
            <a:r>
              <a:rPr b="1" lang="en-US" sz="4400">
                <a:solidFill>
                  <a:srgbClr val="C10E52"/>
                </a:solidFill>
              </a:rPr>
              <a:t>IMPACT</a:t>
            </a:r>
            <a:endParaRPr b="1" sz="4000">
              <a:solidFill>
                <a:srgbClr val="C10E52"/>
              </a:solidFill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1"/>
          <p:cNvSpPr txBox="1"/>
          <p:nvPr/>
        </p:nvSpPr>
        <p:spPr>
          <a:xfrm>
            <a:off x="394050" y="2280198"/>
            <a:ext cx="257030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A framework for more productive brand media planning and evaluation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1" y="0"/>
            <a:ext cx="91451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2"/>
          <p:cNvSpPr txBox="1"/>
          <p:nvPr/>
        </p:nvSpPr>
        <p:spPr>
          <a:xfrm>
            <a:off x="4182432" y="771177"/>
            <a:ext cx="472025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Andrew Pearl</a:t>
            </a:r>
            <a:br>
              <a:rPr b="0" i="0" lang="en-US" sz="18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1400" u="none" cap="none" strike="noStrike">
                <a:solidFill>
                  <a:srgbClr val="FE1157"/>
                </a:solidFill>
                <a:latin typeface="Poppins"/>
                <a:ea typeface="Poppins"/>
                <a:cs typeface="Poppins"/>
                <a:sym typeface="Poppins"/>
              </a:rPr>
              <a:t>VP Strategy and Insight EMEA</a:t>
            </a:r>
            <a:endParaRPr/>
          </a:p>
        </p:txBody>
      </p:sp>
      <p:sp>
        <p:nvSpPr>
          <p:cNvPr id="146" name="Google Shape;146;p12"/>
          <p:cNvSpPr txBox="1"/>
          <p:nvPr/>
        </p:nvSpPr>
        <p:spPr>
          <a:xfrm>
            <a:off x="5265167" y="1855378"/>
            <a:ext cx="358556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Annabelle Gough</a:t>
            </a:r>
            <a:br>
              <a:rPr b="1" i="0" lang="en-US" sz="20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1400" u="none" cap="none" strike="noStrike">
                <a:solidFill>
                  <a:srgbClr val="FE1157"/>
                </a:solidFill>
                <a:latin typeface="Poppins"/>
                <a:ea typeface="Poppins"/>
                <a:cs typeface="Poppins"/>
                <a:sym typeface="Poppins"/>
              </a:rPr>
              <a:t>eBusiness Data &amp; Insights Manager</a:t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6273223" y="3128685"/>
            <a:ext cx="26476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Chris Perry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E1157"/>
                </a:solidFill>
                <a:latin typeface="Poppins"/>
                <a:ea typeface="Poppins"/>
                <a:cs typeface="Poppins"/>
                <a:sym typeface="Poppins"/>
              </a:rPr>
              <a:t>Chief Learning Officer</a:t>
            </a:r>
            <a:endParaRPr/>
          </a:p>
        </p:txBody>
      </p:sp>
      <p:sp>
        <p:nvSpPr>
          <p:cNvPr id="148" name="Google Shape;148;p12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light&#10;&#10;Description automatically generated" id="150" name="Google Shape;15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2561" y="3741913"/>
            <a:ext cx="1137894" cy="21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2536" y="2466552"/>
            <a:ext cx="972587" cy="35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come a Partner" id="152" name="Google Shape;15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30701" y="1416013"/>
            <a:ext cx="913032" cy="15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2"/>
          <p:cNvSpPr txBox="1"/>
          <p:nvPr/>
        </p:nvSpPr>
        <p:spPr>
          <a:xfrm>
            <a:off x="570187" y="3372223"/>
            <a:ext cx="371224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br>
              <a:rPr b="0" i="0" lang="en-US" sz="3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3200" u="none" cap="none" strike="noStrike">
              <a:solidFill>
                <a:srgbClr val="2332B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4" name="Google Shape;154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11865" y="395600"/>
            <a:ext cx="1518624" cy="1518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5" name="Google Shape;155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94600" y="1736983"/>
            <a:ext cx="1518624" cy="149406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6" name="Google Shape;156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54599" y="3053806"/>
            <a:ext cx="1518624" cy="151862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1" y="0"/>
            <a:ext cx="91451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 txBox="1"/>
          <p:nvPr>
            <p:ph type="title"/>
          </p:nvPr>
        </p:nvSpPr>
        <p:spPr>
          <a:xfrm>
            <a:off x="597250" y="5735630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4000">
                <a:solidFill>
                  <a:srgbClr val="F2F2F2"/>
                </a:solidFill>
              </a:rPr>
              <a:t>Retail Media growth</a:t>
            </a:r>
            <a:endParaRPr/>
          </a:p>
        </p:txBody>
      </p:sp>
      <p:sp>
        <p:nvSpPr>
          <p:cNvPr id="28" name="Google Shape;28;p2"/>
          <p:cNvSpPr txBox="1"/>
          <p:nvPr/>
        </p:nvSpPr>
        <p:spPr>
          <a:xfrm>
            <a:off x="479075" y="459094"/>
            <a:ext cx="351771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i="0" lang="en-US" sz="30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en-US" sz="30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Did you know?</a:t>
            </a:r>
            <a:endParaRPr/>
          </a:p>
        </p:txBody>
      </p:sp>
      <p:sp>
        <p:nvSpPr>
          <p:cNvPr id="29" name="Google Shape;29;p2"/>
          <p:cNvSpPr txBox="1"/>
          <p:nvPr/>
        </p:nvSpPr>
        <p:spPr>
          <a:xfrm>
            <a:off x="-39906" y="2773195"/>
            <a:ext cx="4795406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34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+29.8%</a:t>
            </a:r>
            <a:r>
              <a:rPr b="0" i="0" lang="en-US" sz="21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sp>
        <p:nvSpPr>
          <p:cNvPr id="30" name="Google Shape;30;p2"/>
          <p:cNvSpPr txBox="1"/>
          <p:nvPr/>
        </p:nvSpPr>
        <p:spPr>
          <a:xfrm>
            <a:off x="615679" y="3217663"/>
            <a:ext cx="3677636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in 2021 YoY</a:t>
            </a:r>
            <a:endParaRPr/>
          </a:p>
        </p:txBody>
      </p:sp>
      <p:sp>
        <p:nvSpPr>
          <p:cNvPr id="31" name="Google Shape;31;p2"/>
          <p:cNvSpPr txBox="1"/>
          <p:nvPr/>
        </p:nvSpPr>
        <p:spPr>
          <a:xfrm>
            <a:off x="202034" y="4487211"/>
            <a:ext cx="457316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eMarketer</a:t>
            </a:r>
            <a:endParaRPr/>
          </a:p>
        </p:txBody>
      </p:sp>
      <p:sp>
        <p:nvSpPr>
          <p:cNvPr id="32" name="Google Shape;32;p2"/>
          <p:cNvSpPr txBox="1"/>
          <p:nvPr/>
        </p:nvSpPr>
        <p:spPr>
          <a:xfrm>
            <a:off x="252843" y="1728381"/>
            <a:ext cx="4319157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Retail Media </a:t>
            </a:r>
            <a:br>
              <a:rPr b="1" i="0" lang="en-US" sz="21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en-US" sz="21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Spending </a:t>
            </a:r>
            <a:endParaRPr/>
          </a:p>
        </p:txBody>
      </p:sp>
      <p:sp>
        <p:nvSpPr>
          <p:cNvPr id="33" name="Google Shape;33;p2"/>
          <p:cNvSpPr txBox="1"/>
          <p:nvPr/>
        </p:nvSpPr>
        <p:spPr>
          <a:xfrm>
            <a:off x="4866069" y="1918960"/>
            <a:ext cx="33511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43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11500" u="none" cap="none" strike="noStrike">
                <a:solidFill>
                  <a:srgbClr val="D8D8D8"/>
                </a:solidFill>
                <a:latin typeface="Poppins"/>
                <a:ea typeface="Poppins"/>
                <a:cs typeface="Poppins"/>
                <a:sym typeface="Poppins"/>
              </a:rPr>
              <a:t>76%</a:t>
            </a:r>
            <a:r>
              <a:rPr b="1" i="0" lang="en-US" sz="3600" u="none" cap="none" strike="noStrike">
                <a:solidFill>
                  <a:srgbClr val="D8D8D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of brand marketers now agree…</a:t>
            </a:r>
            <a:endParaRPr b="1" i="0" sz="5400" u="none" cap="none" strike="noStrike">
              <a:solidFill>
                <a:srgbClr val="C10E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4332670" y="3402975"/>
            <a:ext cx="4417979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2400" u="none" cap="none" strike="noStrike">
                <a:solidFill>
                  <a:srgbClr val="D8D8D8"/>
                </a:solidFill>
                <a:latin typeface="Poppins"/>
                <a:ea typeface="Poppins"/>
                <a:cs typeface="Poppins"/>
                <a:sym typeface="Poppins"/>
              </a:rPr>
              <a:t>“Growth of our business </a:t>
            </a:r>
            <a:r>
              <a:rPr b="1" i="0" lang="en-US" sz="24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depends</a:t>
            </a:r>
            <a:r>
              <a:rPr b="0" i="0" lang="en-US" sz="2400" u="none" cap="none" strike="noStrike">
                <a:solidFill>
                  <a:srgbClr val="D8D8D8"/>
                </a:solidFill>
                <a:latin typeface="Poppins"/>
                <a:ea typeface="Poppins"/>
                <a:cs typeface="Poppins"/>
                <a:sym typeface="Poppins"/>
              </a:rPr>
              <a:t> on retail media advertising.” </a:t>
            </a:r>
            <a:endParaRPr/>
          </a:p>
        </p:txBody>
      </p:sp>
      <p:cxnSp>
        <p:nvCxnSpPr>
          <p:cNvPr id="35" name="Google Shape;35;p2"/>
          <p:cNvCxnSpPr/>
          <p:nvPr/>
        </p:nvCxnSpPr>
        <p:spPr>
          <a:xfrm>
            <a:off x="4269436" y="1200150"/>
            <a:ext cx="0" cy="2743200"/>
          </a:xfrm>
          <a:prstGeom prst="straightConnector1">
            <a:avLst/>
          </a:prstGeom>
          <a:noFill/>
          <a:ln cap="flat" cmpd="sng" w="9525">
            <a:solidFill>
              <a:srgbClr val="2332B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2" y="0"/>
            <a:ext cx="91451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"/>
          <p:cNvSpPr txBox="1"/>
          <p:nvPr>
            <p:ph type="title"/>
          </p:nvPr>
        </p:nvSpPr>
        <p:spPr>
          <a:xfrm>
            <a:off x="394050" y="1793550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4000">
                <a:solidFill>
                  <a:srgbClr val="F2F2F2"/>
                </a:solidFill>
              </a:rPr>
              <a:t>But what is the impact </a:t>
            </a:r>
            <a:br>
              <a:rPr b="1" lang="en-US" sz="4000">
                <a:solidFill>
                  <a:srgbClr val="F2F2F2"/>
                </a:solidFill>
              </a:rPr>
            </a:br>
            <a:r>
              <a:rPr b="1" lang="en-US" sz="4000">
                <a:solidFill>
                  <a:srgbClr val="F2F2F2"/>
                </a:solidFill>
              </a:rPr>
              <a:t>of our retail media spend?</a:t>
            </a:r>
            <a:endParaRPr/>
          </a:p>
        </p:txBody>
      </p:sp>
      <p:pic>
        <p:nvPicPr>
          <p:cNvPr id="44" name="Google Shape;4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2256" y="4154896"/>
            <a:ext cx="1570701" cy="265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3"/>
          <p:cNvGrpSpPr/>
          <p:nvPr/>
        </p:nvGrpSpPr>
        <p:grpSpPr>
          <a:xfrm rot="-506617">
            <a:off x="4228175" y="1115462"/>
            <a:ext cx="2495225" cy="1044003"/>
            <a:chOff x="3849352" y="1128294"/>
            <a:chExt cx="2495225" cy="1044003"/>
          </a:xfrm>
        </p:grpSpPr>
        <p:sp>
          <p:nvSpPr>
            <p:cNvPr id="46" name="Google Shape;46;p3"/>
            <p:cNvSpPr txBox="1"/>
            <p:nvPr/>
          </p:nvSpPr>
          <p:spPr>
            <a:xfrm>
              <a:off x="3849352" y="1128294"/>
              <a:ext cx="2495225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Poppins"/>
                <a:buNone/>
              </a:pPr>
              <a:r>
                <a:rPr b="1" i="0" lang="en-US" sz="4000" u="none" cap="none" strike="noStrike">
                  <a:solidFill>
                    <a:srgbClr val="C10E52"/>
                  </a:solidFill>
                  <a:latin typeface="Poppins"/>
                  <a:ea typeface="Poppins"/>
                  <a:cs typeface="Poppins"/>
                  <a:sym typeface="Poppins"/>
                </a:rPr>
                <a:t>full</a:t>
              </a:r>
              <a:endParaRPr/>
            </a:p>
          </p:txBody>
        </p:sp>
        <p:sp>
          <p:nvSpPr>
            <p:cNvPr id="47" name="Google Shape;47;p3"/>
            <p:cNvSpPr txBox="1"/>
            <p:nvPr/>
          </p:nvSpPr>
          <p:spPr>
            <a:xfrm>
              <a:off x="4855855" y="1649077"/>
              <a:ext cx="482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E1157"/>
                  </a:solidFill>
                  <a:latin typeface="Poppins"/>
                  <a:ea typeface="Poppins"/>
                  <a:cs typeface="Poppins"/>
                  <a:sym typeface="Poppins"/>
                </a:rPr>
                <a:t>V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"/>
          <p:cNvPicPr preferRelativeResize="0"/>
          <p:nvPr/>
        </p:nvPicPr>
        <p:blipFill rotWithShape="1">
          <a:blip r:embed="rId3">
            <a:alphaModFix/>
          </a:blip>
          <a:srcRect b="1025" l="1026" r="933" t="10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/>
          <p:nvPr>
            <p:ph type="title"/>
          </p:nvPr>
        </p:nvSpPr>
        <p:spPr>
          <a:xfrm>
            <a:off x="3447287" y="411281"/>
            <a:ext cx="324385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2800">
                <a:solidFill>
                  <a:srgbClr val="F2F2F2"/>
                </a:solidFill>
              </a:rPr>
              <a:t>“THE KNOWN”</a:t>
            </a:r>
            <a:endParaRPr/>
          </a:p>
        </p:txBody>
      </p:sp>
      <p:pic>
        <p:nvPicPr>
          <p:cNvPr id="56" name="Google Shape;5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2256" y="4154896"/>
            <a:ext cx="1570701" cy="265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4"/>
          <p:cNvCxnSpPr/>
          <p:nvPr/>
        </p:nvCxnSpPr>
        <p:spPr>
          <a:xfrm flipH="1" rot="10800000">
            <a:off x="5127634" y="930172"/>
            <a:ext cx="1" cy="457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4"/>
          <p:cNvSpPr txBox="1"/>
          <p:nvPr/>
        </p:nvSpPr>
        <p:spPr>
          <a:xfrm>
            <a:off x="5943604" y="970757"/>
            <a:ext cx="211913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Media Value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Online Sales</a:t>
            </a:r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394050" y="464055"/>
            <a:ext cx="3053237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2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THE TIP OF </a:t>
            </a:r>
            <a:br>
              <a:rPr b="0" i="0" lang="en-US" sz="2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2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b="1" i="0" lang="en-US" sz="2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ICEBERG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"/>
          <p:cNvPicPr preferRelativeResize="0"/>
          <p:nvPr/>
        </p:nvPicPr>
        <p:blipFill rotWithShape="1">
          <a:blip r:embed="rId3">
            <a:alphaModFix/>
          </a:blip>
          <a:srcRect b="1025" l="980" r="980" t="1026"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2256" y="4154896"/>
            <a:ext cx="1570701" cy="26543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/>
          <p:nvPr/>
        </p:nvSpPr>
        <p:spPr>
          <a:xfrm>
            <a:off x="244072" y="1874349"/>
            <a:ext cx="324385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1" i="0" lang="en-US" sz="20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“THE LESS KNOWN”</a:t>
            </a:r>
            <a:endParaRPr/>
          </a:p>
        </p:txBody>
      </p:sp>
      <p:sp>
        <p:nvSpPr>
          <p:cNvPr id="69" name="Google Shape;69;p5"/>
          <p:cNvSpPr txBox="1"/>
          <p:nvPr/>
        </p:nvSpPr>
        <p:spPr>
          <a:xfrm>
            <a:off x="792480" y="2285451"/>
            <a:ext cx="249201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Partner Value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Offline Sales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Repeat Rate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Social Validation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Digital Visibility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Offline Placement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CPA Efficiency</a:t>
            </a:r>
            <a:endParaRPr/>
          </a:p>
        </p:txBody>
      </p:sp>
      <p:sp>
        <p:nvSpPr>
          <p:cNvPr id="70" name="Google Shape;70;p5"/>
          <p:cNvSpPr txBox="1"/>
          <p:nvPr>
            <p:ph type="title"/>
          </p:nvPr>
        </p:nvSpPr>
        <p:spPr>
          <a:xfrm>
            <a:off x="3447287" y="411281"/>
            <a:ext cx="324385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2800">
                <a:solidFill>
                  <a:srgbClr val="F2F2F2"/>
                </a:solidFill>
              </a:rPr>
              <a:t>“THE KNOWN”</a:t>
            </a:r>
            <a:endParaRPr/>
          </a:p>
        </p:txBody>
      </p:sp>
      <p:cxnSp>
        <p:nvCxnSpPr>
          <p:cNvPr id="71" name="Google Shape;71;p5"/>
          <p:cNvCxnSpPr/>
          <p:nvPr/>
        </p:nvCxnSpPr>
        <p:spPr>
          <a:xfrm flipH="1" rot="10800000">
            <a:off x="5127634" y="930172"/>
            <a:ext cx="1" cy="4572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5"/>
          <p:cNvSpPr txBox="1"/>
          <p:nvPr/>
        </p:nvSpPr>
        <p:spPr>
          <a:xfrm>
            <a:off x="5943604" y="970757"/>
            <a:ext cx="211913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Media Value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1800" u="none" cap="none" strike="noStrike">
                <a:solidFill>
                  <a:srgbClr val="C10E52"/>
                </a:solidFill>
                <a:latin typeface="Poppins"/>
                <a:ea typeface="Poppins"/>
                <a:cs typeface="Poppins"/>
                <a:sym typeface="Poppins"/>
              </a:rPr>
              <a:t>Online Sales</a:t>
            </a:r>
            <a:endParaRPr/>
          </a:p>
        </p:txBody>
      </p:sp>
      <p:sp>
        <p:nvSpPr>
          <p:cNvPr id="73" name="Google Shape;73;p5"/>
          <p:cNvSpPr txBox="1"/>
          <p:nvPr/>
        </p:nvSpPr>
        <p:spPr>
          <a:xfrm>
            <a:off x="394050" y="464055"/>
            <a:ext cx="3053237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</a:pPr>
            <a:r>
              <a:rPr b="0" i="0" lang="en-US" sz="2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THE TIP OF </a:t>
            </a:r>
            <a:br>
              <a:rPr b="0" i="0" lang="en-US" sz="2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2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b="1" i="0" lang="en-US" sz="2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ICEBERG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2" y="0"/>
            <a:ext cx="91451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498" y="620785"/>
            <a:ext cx="1570701" cy="26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0465" y="1351279"/>
            <a:ext cx="5979485" cy="413653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6"/>
          <p:cNvSpPr txBox="1"/>
          <p:nvPr>
            <p:ph type="title"/>
          </p:nvPr>
        </p:nvSpPr>
        <p:spPr>
          <a:xfrm>
            <a:off x="394050" y="1018873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4000">
                <a:solidFill>
                  <a:srgbClr val="F2F2F2"/>
                </a:solidFill>
              </a:rPr>
              <a:t>Retail Media</a:t>
            </a:r>
            <a:br>
              <a:rPr b="1" lang="en-US" sz="4000">
                <a:solidFill>
                  <a:srgbClr val="F2F2F2"/>
                </a:solidFill>
              </a:rPr>
            </a:br>
            <a:r>
              <a:rPr b="1" lang="en-US" sz="4400">
                <a:solidFill>
                  <a:srgbClr val="C10E52"/>
                </a:solidFill>
              </a:rPr>
              <a:t>IMPACT</a:t>
            </a:r>
            <a:endParaRPr b="1" sz="4000">
              <a:solidFill>
                <a:srgbClr val="C10E52"/>
              </a:solidFill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"/>
          <p:cNvSpPr txBox="1"/>
          <p:nvPr/>
        </p:nvSpPr>
        <p:spPr>
          <a:xfrm>
            <a:off x="394050" y="2280198"/>
            <a:ext cx="257030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34FA8"/>
                </a:solidFill>
                <a:latin typeface="Poppins"/>
                <a:ea typeface="Poppins"/>
                <a:cs typeface="Poppins"/>
                <a:sym typeface="Poppins"/>
              </a:rPr>
              <a:t>A framework for more productive brand media planning and evaluation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419" y="366785"/>
            <a:ext cx="985342" cy="16651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/>
          <p:cNvPicPr preferRelativeResize="0"/>
          <p:nvPr/>
        </p:nvPicPr>
        <p:blipFill rotWithShape="1">
          <a:blip r:embed="rId6">
            <a:alphaModFix/>
          </a:blip>
          <a:srcRect b="61777" l="0" r="61664" t="1"/>
          <a:stretch/>
        </p:blipFill>
        <p:spPr>
          <a:xfrm>
            <a:off x="-551" y="0"/>
            <a:ext cx="3505751" cy="196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498" y="620785"/>
            <a:ext cx="1570701" cy="26543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 txBox="1"/>
          <p:nvPr>
            <p:ph type="title"/>
          </p:nvPr>
        </p:nvSpPr>
        <p:spPr>
          <a:xfrm>
            <a:off x="394050" y="973153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4000">
                <a:solidFill>
                  <a:srgbClr val="F2F2F2"/>
                </a:solidFill>
              </a:rPr>
              <a:t>Offline </a:t>
            </a:r>
            <a:r>
              <a:rPr b="1" lang="en-US" sz="4000">
                <a:solidFill>
                  <a:srgbClr val="C10E52"/>
                </a:solidFill>
              </a:rPr>
              <a:t>Sales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419" y="366785"/>
            <a:ext cx="985342" cy="166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8"/>
          <p:cNvPicPr preferRelativeResize="0"/>
          <p:nvPr/>
        </p:nvPicPr>
        <p:blipFill rotWithShape="1">
          <a:blip r:embed="rId6">
            <a:alphaModFix/>
          </a:blip>
          <a:srcRect b="58519" l="0" r="56110" t="0"/>
          <a:stretch/>
        </p:blipFill>
        <p:spPr>
          <a:xfrm>
            <a:off x="-551" y="0"/>
            <a:ext cx="3292391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498" y="620785"/>
            <a:ext cx="1570701" cy="26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title"/>
          </p:nvPr>
        </p:nvSpPr>
        <p:spPr>
          <a:xfrm>
            <a:off x="394050" y="973153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4000">
                <a:solidFill>
                  <a:srgbClr val="F2F2F2"/>
                </a:solidFill>
              </a:rPr>
              <a:t>Digital </a:t>
            </a:r>
            <a:br>
              <a:rPr b="1" lang="en-US" sz="4000">
                <a:solidFill>
                  <a:srgbClr val="F2F2F2"/>
                </a:solidFill>
              </a:rPr>
            </a:br>
            <a:r>
              <a:rPr b="1" lang="en-US" sz="4000">
                <a:solidFill>
                  <a:srgbClr val="C10E52"/>
                </a:solidFill>
              </a:rPr>
              <a:t>Visibility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419" y="366785"/>
            <a:ext cx="985342" cy="166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/>
          <p:nvPr/>
        </p:nvSpPr>
        <p:spPr>
          <a:xfrm>
            <a:off x="0" y="4732500"/>
            <a:ext cx="9144000" cy="411000"/>
          </a:xfrm>
          <a:prstGeom prst="rect">
            <a:avLst/>
          </a:prstGeom>
          <a:solidFill>
            <a:srgbClr val="030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075" y="4838027"/>
            <a:ext cx="889035" cy="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/>
          <p:cNvPicPr preferRelativeResize="0"/>
          <p:nvPr/>
        </p:nvPicPr>
        <p:blipFill rotWithShape="1">
          <a:blip r:embed="rId6">
            <a:alphaModFix/>
          </a:blip>
          <a:srcRect b="58519" l="0" r="56110" t="0"/>
          <a:stretch/>
        </p:blipFill>
        <p:spPr>
          <a:xfrm>
            <a:off x="-551" y="0"/>
            <a:ext cx="401375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498" y="620785"/>
            <a:ext cx="1570701" cy="26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/>
          <p:nvPr>
            <p:ph type="title"/>
          </p:nvPr>
        </p:nvSpPr>
        <p:spPr>
          <a:xfrm>
            <a:off x="394050" y="973153"/>
            <a:ext cx="83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4000">
                <a:solidFill>
                  <a:srgbClr val="F2F2F2"/>
                </a:solidFill>
              </a:rPr>
              <a:t>Offline </a:t>
            </a:r>
            <a:br>
              <a:rPr b="1" lang="en-US" sz="4000">
                <a:solidFill>
                  <a:srgbClr val="F2F2F2"/>
                </a:solidFill>
              </a:rPr>
            </a:br>
            <a:r>
              <a:rPr b="1" lang="en-US" sz="4000">
                <a:solidFill>
                  <a:srgbClr val="C10E52"/>
                </a:solidFill>
              </a:rPr>
              <a:t>Placement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fiter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 Perry</dc:creator>
</cp:coreProperties>
</file>