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1" r:id="rId1"/>
  </p:sldMasterIdLst>
  <p:sldIdLst>
    <p:sldId id="256" r:id="rId2"/>
    <p:sldId id="258" r:id="rId3"/>
    <p:sldId id="259" r:id="rId4"/>
    <p:sldId id="260" r:id="rId5"/>
    <p:sldId id="262" r:id="rId6"/>
    <p:sldId id="264" r:id="rId7"/>
    <p:sldId id="261" r:id="rId8"/>
    <p:sldId id="263" r:id="rId9"/>
    <p:sldId id="266" r:id="rId10"/>
    <p:sldId id="265" r:id="rId11"/>
    <p:sldId id="268" r:id="rId12"/>
    <p:sldId id="269" r:id="rId13"/>
    <p:sldId id="270" r:id="rId14"/>
    <p:sldId id="271" r:id="rId15"/>
    <p:sldId id="27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3" d="100"/>
          <a:sy n="83" d="100"/>
        </p:scale>
        <p:origin x="686"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F414FA-D37F-4170-8C6A-84ACDA14BD80}"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EA1E3A7A-81E4-4C7D-8AB5-1FF854B46C1D}">
      <dgm:prSet/>
      <dgm:spPr>
        <a:solidFill>
          <a:schemeClr val="accent1">
            <a:lumMod val="60000"/>
            <a:lumOff val="40000"/>
          </a:schemeClr>
        </a:solidFill>
      </dgm:spPr>
      <dgm:t>
        <a:bodyPr/>
        <a:lstStyle/>
        <a:p>
          <a:r>
            <a:rPr lang="en-US" b="1"/>
            <a:t>DSNP </a:t>
          </a:r>
          <a:endParaRPr lang="en-US"/>
        </a:p>
      </dgm:t>
    </dgm:pt>
    <dgm:pt modelId="{29EF9335-99E5-4C71-95F0-47F248179F06}" type="parTrans" cxnId="{D3BA0AFF-19A1-483B-AF0A-4A035828F8CD}">
      <dgm:prSet/>
      <dgm:spPr/>
      <dgm:t>
        <a:bodyPr/>
        <a:lstStyle/>
        <a:p>
          <a:endParaRPr lang="en-US"/>
        </a:p>
      </dgm:t>
    </dgm:pt>
    <dgm:pt modelId="{B6D596C1-25A2-4B9C-80CE-11B743D75ACB}" type="sibTrans" cxnId="{D3BA0AFF-19A1-483B-AF0A-4A035828F8CD}">
      <dgm:prSet/>
      <dgm:spPr/>
      <dgm:t>
        <a:bodyPr/>
        <a:lstStyle/>
        <a:p>
          <a:endParaRPr lang="en-US"/>
        </a:p>
      </dgm:t>
    </dgm:pt>
    <dgm:pt modelId="{1711C95D-5AF1-4459-B035-CC264B248D69}">
      <dgm:prSet/>
      <dgm:spPr/>
      <dgm:t>
        <a:bodyPr/>
        <a:lstStyle/>
        <a:p>
          <a:r>
            <a:rPr lang="en-US" b="1"/>
            <a:t>Emergency transport - prior authorization is not required.</a:t>
          </a:r>
          <a:endParaRPr lang="en-US"/>
        </a:p>
      </dgm:t>
    </dgm:pt>
    <dgm:pt modelId="{AC2EF576-9B43-40D4-9BCF-05FFCCB046E9}" type="parTrans" cxnId="{FB784426-14C5-47E6-AEE8-5F67990771F3}">
      <dgm:prSet/>
      <dgm:spPr/>
      <dgm:t>
        <a:bodyPr/>
        <a:lstStyle/>
        <a:p>
          <a:endParaRPr lang="en-US"/>
        </a:p>
      </dgm:t>
    </dgm:pt>
    <dgm:pt modelId="{A7BF8132-F63B-4026-9350-CF0CF327AE59}" type="sibTrans" cxnId="{FB784426-14C5-47E6-AEE8-5F67990771F3}">
      <dgm:prSet/>
      <dgm:spPr/>
      <dgm:t>
        <a:bodyPr/>
        <a:lstStyle/>
        <a:p>
          <a:endParaRPr lang="en-US"/>
        </a:p>
      </dgm:t>
    </dgm:pt>
    <dgm:pt modelId="{40EC74AC-86E1-4D15-8416-9ADCD116D443}">
      <dgm:prSet/>
      <dgm:spPr/>
      <dgm:t>
        <a:bodyPr/>
        <a:lstStyle/>
        <a:p>
          <a:r>
            <a:rPr lang="en-US" b="1"/>
            <a:t>Non-emergency transport- must be reviewed first by a Utilization Management Nurse and prior authorization is required.</a:t>
          </a:r>
          <a:br>
            <a:rPr lang="en-US" b="1" i="1"/>
          </a:br>
          <a:endParaRPr lang="en-US"/>
        </a:p>
      </dgm:t>
    </dgm:pt>
    <dgm:pt modelId="{B85FB974-05A1-495E-8D93-FD703D67BF4E}" type="parTrans" cxnId="{1770D5E1-EC77-4164-A098-D3662019486A}">
      <dgm:prSet/>
      <dgm:spPr/>
      <dgm:t>
        <a:bodyPr/>
        <a:lstStyle/>
        <a:p>
          <a:endParaRPr lang="en-US"/>
        </a:p>
      </dgm:t>
    </dgm:pt>
    <dgm:pt modelId="{CC645CA3-A381-4D8C-8FF5-A14D7B7B47D6}" type="sibTrans" cxnId="{1770D5E1-EC77-4164-A098-D3662019486A}">
      <dgm:prSet/>
      <dgm:spPr/>
      <dgm:t>
        <a:bodyPr/>
        <a:lstStyle/>
        <a:p>
          <a:endParaRPr lang="en-US"/>
        </a:p>
      </dgm:t>
    </dgm:pt>
    <dgm:pt modelId="{CA7FD7DC-4E2E-409F-9B2F-C65E4B64D11F}" type="pres">
      <dgm:prSet presAssocID="{F4F414FA-D37F-4170-8C6A-84ACDA14BD80}" presName="Name0" presStyleCnt="0">
        <dgm:presLayoutVars>
          <dgm:dir/>
          <dgm:animLvl val="lvl"/>
          <dgm:resizeHandles val="exact"/>
        </dgm:presLayoutVars>
      </dgm:prSet>
      <dgm:spPr/>
    </dgm:pt>
    <dgm:pt modelId="{94475CEA-6162-453E-970A-58DA69F2FCAA}" type="pres">
      <dgm:prSet presAssocID="{EA1E3A7A-81E4-4C7D-8AB5-1FF854B46C1D}" presName="boxAndChildren" presStyleCnt="0"/>
      <dgm:spPr/>
    </dgm:pt>
    <dgm:pt modelId="{8FB8695B-C80B-4487-82C8-8B6F742ADC86}" type="pres">
      <dgm:prSet presAssocID="{EA1E3A7A-81E4-4C7D-8AB5-1FF854B46C1D}" presName="parentTextBox" presStyleLbl="node1" presStyleIdx="0" presStyleCnt="1"/>
      <dgm:spPr/>
    </dgm:pt>
    <dgm:pt modelId="{C8E161AF-CE91-4724-91EB-F4227D25B1C2}" type="pres">
      <dgm:prSet presAssocID="{EA1E3A7A-81E4-4C7D-8AB5-1FF854B46C1D}" presName="entireBox" presStyleLbl="node1" presStyleIdx="0" presStyleCnt="1" custLinFactNeighborX="-1711" custLinFactNeighborY="-43167"/>
      <dgm:spPr/>
    </dgm:pt>
    <dgm:pt modelId="{E5958072-6B5E-4890-BB59-D2384147F0C4}" type="pres">
      <dgm:prSet presAssocID="{EA1E3A7A-81E4-4C7D-8AB5-1FF854B46C1D}" presName="descendantBox" presStyleCnt="0"/>
      <dgm:spPr/>
    </dgm:pt>
    <dgm:pt modelId="{42F70DBF-5F01-4754-8F85-F6D2322F4424}" type="pres">
      <dgm:prSet presAssocID="{1711C95D-5AF1-4459-B035-CC264B248D69}" presName="childTextBox" presStyleLbl="fgAccFollowNode1" presStyleIdx="0" presStyleCnt="2">
        <dgm:presLayoutVars>
          <dgm:bulletEnabled val="1"/>
        </dgm:presLayoutVars>
      </dgm:prSet>
      <dgm:spPr/>
    </dgm:pt>
    <dgm:pt modelId="{8B446DD4-B837-4212-AF2F-DBC5FF4B6F94}" type="pres">
      <dgm:prSet presAssocID="{40EC74AC-86E1-4D15-8416-9ADCD116D443}" presName="childTextBox" presStyleLbl="fgAccFollowNode1" presStyleIdx="1" presStyleCnt="2">
        <dgm:presLayoutVars>
          <dgm:bulletEnabled val="1"/>
        </dgm:presLayoutVars>
      </dgm:prSet>
      <dgm:spPr/>
    </dgm:pt>
  </dgm:ptLst>
  <dgm:cxnLst>
    <dgm:cxn modelId="{FB784426-14C5-47E6-AEE8-5F67990771F3}" srcId="{EA1E3A7A-81E4-4C7D-8AB5-1FF854B46C1D}" destId="{1711C95D-5AF1-4459-B035-CC264B248D69}" srcOrd="0" destOrd="0" parTransId="{AC2EF576-9B43-40D4-9BCF-05FFCCB046E9}" sibTransId="{A7BF8132-F63B-4026-9350-CF0CF327AE59}"/>
    <dgm:cxn modelId="{22625B39-BD6F-42E5-BB4A-6F8577B4F262}" type="presOf" srcId="{1711C95D-5AF1-4459-B035-CC264B248D69}" destId="{42F70DBF-5F01-4754-8F85-F6D2322F4424}" srcOrd="0" destOrd="0" presId="urn:microsoft.com/office/officeart/2005/8/layout/process4"/>
    <dgm:cxn modelId="{3BBA4A47-B15C-4450-8E6E-0CFD26F1C6F2}" type="presOf" srcId="{F4F414FA-D37F-4170-8C6A-84ACDA14BD80}" destId="{CA7FD7DC-4E2E-409F-9B2F-C65E4B64D11F}" srcOrd="0" destOrd="0" presId="urn:microsoft.com/office/officeart/2005/8/layout/process4"/>
    <dgm:cxn modelId="{16570178-F710-4CDE-8FE7-2ECE9B57CD74}" type="presOf" srcId="{40EC74AC-86E1-4D15-8416-9ADCD116D443}" destId="{8B446DD4-B837-4212-AF2F-DBC5FF4B6F94}" srcOrd="0" destOrd="0" presId="urn:microsoft.com/office/officeart/2005/8/layout/process4"/>
    <dgm:cxn modelId="{40740498-E2DC-4EBC-9E74-9C95883BDD57}" type="presOf" srcId="{EA1E3A7A-81E4-4C7D-8AB5-1FF854B46C1D}" destId="{8FB8695B-C80B-4487-82C8-8B6F742ADC86}" srcOrd="0" destOrd="0" presId="urn:microsoft.com/office/officeart/2005/8/layout/process4"/>
    <dgm:cxn modelId="{1770D5E1-EC77-4164-A098-D3662019486A}" srcId="{EA1E3A7A-81E4-4C7D-8AB5-1FF854B46C1D}" destId="{40EC74AC-86E1-4D15-8416-9ADCD116D443}" srcOrd="1" destOrd="0" parTransId="{B85FB974-05A1-495E-8D93-FD703D67BF4E}" sibTransId="{CC645CA3-A381-4D8C-8FF5-A14D7B7B47D6}"/>
    <dgm:cxn modelId="{08DEE4EF-5F00-409E-8C3F-9E128C3D09A1}" type="presOf" srcId="{EA1E3A7A-81E4-4C7D-8AB5-1FF854B46C1D}" destId="{C8E161AF-CE91-4724-91EB-F4227D25B1C2}" srcOrd="1" destOrd="0" presId="urn:microsoft.com/office/officeart/2005/8/layout/process4"/>
    <dgm:cxn modelId="{D3BA0AFF-19A1-483B-AF0A-4A035828F8CD}" srcId="{F4F414FA-D37F-4170-8C6A-84ACDA14BD80}" destId="{EA1E3A7A-81E4-4C7D-8AB5-1FF854B46C1D}" srcOrd="0" destOrd="0" parTransId="{29EF9335-99E5-4C71-95F0-47F248179F06}" sibTransId="{B6D596C1-25A2-4B9C-80CE-11B743D75ACB}"/>
    <dgm:cxn modelId="{D176E00E-9188-49BC-B55A-8F576F36700D}" type="presParOf" srcId="{CA7FD7DC-4E2E-409F-9B2F-C65E4B64D11F}" destId="{94475CEA-6162-453E-970A-58DA69F2FCAA}" srcOrd="0" destOrd="0" presId="urn:microsoft.com/office/officeart/2005/8/layout/process4"/>
    <dgm:cxn modelId="{7A6BD8EF-C3A2-432E-93B4-7A95A7B6FC8B}" type="presParOf" srcId="{94475CEA-6162-453E-970A-58DA69F2FCAA}" destId="{8FB8695B-C80B-4487-82C8-8B6F742ADC86}" srcOrd="0" destOrd="0" presId="urn:microsoft.com/office/officeart/2005/8/layout/process4"/>
    <dgm:cxn modelId="{47F7CB6E-F3E4-4D60-AAB2-0C981F4C0DB4}" type="presParOf" srcId="{94475CEA-6162-453E-970A-58DA69F2FCAA}" destId="{C8E161AF-CE91-4724-91EB-F4227D25B1C2}" srcOrd="1" destOrd="0" presId="urn:microsoft.com/office/officeart/2005/8/layout/process4"/>
    <dgm:cxn modelId="{57A49ACE-C515-4817-AE15-08340F5EBB83}" type="presParOf" srcId="{94475CEA-6162-453E-970A-58DA69F2FCAA}" destId="{E5958072-6B5E-4890-BB59-D2384147F0C4}" srcOrd="2" destOrd="0" presId="urn:microsoft.com/office/officeart/2005/8/layout/process4"/>
    <dgm:cxn modelId="{0CBE3CD5-7B34-4554-A483-90C354C97C86}" type="presParOf" srcId="{E5958072-6B5E-4890-BB59-D2384147F0C4}" destId="{42F70DBF-5F01-4754-8F85-F6D2322F4424}" srcOrd="0" destOrd="0" presId="urn:microsoft.com/office/officeart/2005/8/layout/process4"/>
    <dgm:cxn modelId="{257F3CAE-BBD2-4A6C-83B6-307BF13938E7}" type="presParOf" srcId="{E5958072-6B5E-4890-BB59-D2384147F0C4}" destId="{8B446DD4-B837-4212-AF2F-DBC5FF4B6F94}" srcOrd="1"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E161AF-CE91-4724-91EB-F4227D25B1C2}">
      <dsp:nvSpPr>
        <dsp:cNvPr id="0" name=""/>
        <dsp:cNvSpPr/>
      </dsp:nvSpPr>
      <dsp:spPr>
        <a:xfrm>
          <a:off x="0" y="0"/>
          <a:ext cx="6410036" cy="3600986"/>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r>
            <a:rPr lang="en-US" sz="6500" b="1" kern="1200"/>
            <a:t>DSNP </a:t>
          </a:r>
          <a:endParaRPr lang="en-US" sz="6500" kern="1200"/>
        </a:p>
      </dsp:txBody>
      <dsp:txXfrm>
        <a:off x="0" y="0"/>
        <a:ext cx="6410036" cy="1944532"/>
      </dsp:txXfrm>
    </dsp:sp>
    <dsp:sp modelId="{42F70DBF-5F01-4754-8F85-F6D2322F4424}">
      <dsp:nvSpPr>
        <dsp:cNvPr id="0" name=""/>
        <dsp:cNvSpPr/>
      </dsp:nvSpPr>
      <dsp:spPr>
        <a:xfrm>
          <a:off x="0" y="1872512"/>
          <a:ext cx="3205018" cy="165645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b="1" kern="1200"/>
            <a:t>Emergency transport - prior authorization is not required.</a:t>
          </a:r>
          <a:endParaRPr lang="en-US" sz="1800" kern="1200"/>
        </a:p>
      </dsp:txBody>
      <dsp:txXfrm>
        <a:off x="0" y="1872512"/>
        <a:ext cx="3205018" cy="1656453"/>
      </dsp:txXfrm>
    </dsp:sp>
    <dsp:sp modelId="{8B446DD4-B837-4212-AF2F-DBC5FF4B6F94}">
      <dsp:nvSpPr>
        <dsp:cNvPr id="0" name=""/>
        <dsp:cNvSpPr/>
      </dsp:nvSpPr>
      <dsp:spPr>
        <a:xfrm>
          <a:off x="3205018" y="1872512"/>
          <a:ext cx="3205018" cy="165645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b="1" kern="1200"/>
            <a:t>Non-emergency transport- must be reviewed first by a Utilization Management Nurse and prior authorization is required.</a:t>
          </a:r>
          <a:br>
            <a:rPr lang="en-US" sz="1800" b="1" i="1" kern="1200"/>
          </a:br>
          <a:endParaRPr lang="en-US" sz="1800" kern="1200"/>
        </a:p>
      </dsp:txBody>
      <dsp:txXfrm>
        <a:off x="3205018" y="1872512"/>
        <a:ext cx="3205018" cy="1656453"/>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342FE-E00B-4FAF-8F73-F722060EBA12}"/>
              </a:ext>
            </a:extLst>
          </p:cNvPr>
          <p:cNvSpPr>
            <a:spLocks noGrp="1"/>
          </p:cNvSpPr>
          <p:nvPr>
            <p:ph type="ctrTitle"/>
          </p:nvPr>
        </p:nvSpPr>
        <p:spPr>
          <a:xfrm>
            <a:off x="482600" y="978408"/>
            <a:ext cx="10506991" cy="2531555"/>
          </a:xfrm>
          <a:prstGeom prst="rect">
            <a:avLst/>
          </a:prstGeom>
        </p:spPr>
        <p:txBody>
          <a:bodyPr anchor="b"/>
          <a:lstStyle>
            <a:lvl1pPr algn="l">
              <a:defRPr sz="6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7C1CCE2-4461-473E-B23C-34C8CCF04B3A}"/>
              </a:ext>
            </a:extLst>
          </p:cNvPr>
          <p:cNvSpPr>
            <a:spLocks noGrp="1"/>
          </p:cNvSpPr>
          <p:nvPr>
            <p:ph type="subTitle" idx="1"/>
          </p:nvPr>
        </p:nvSpPr>
        <p:spPr>
          <a:xfrm>
            <a:off x="482600" y="3602038"/>
            <a:ext cx="10506991" cy="227755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FAA551A-CE2F-4E35-A714-B1F04D4B4E8E}"/>
              </a:ext>
            </a:extLst>
          </p:cNvPr>
          <p:cNvSpPr>
            <a:spLocks noGrp="1"/>
          </p:cNvSpPr>
          <p:nvPr>
            <p:ph type="dt" sz="half" idx="10"/>
          </p:nvPr>
        </p:nvSpPr>
        <p:spPr/>
        <p:txBody>
          <a:bodyPr/>
          <a:lstStyle/>
          <a:p>
            <a:fld id="{81B8F32D-D8B6-4B9E-9CBF-DCAC30B7B93D}" type="datetimeFigureOut">
              <a:rPr lang="en-US" smtClean="0"/>
              <a:t>1/31/2022</a:t>
            </a:fld>
            <a:endParaRPr lang="en-US"/>
          </a:p>
        </p:txBody>
      </p:sp>
      <p:sp>
        <p:nvSpPr>
          <p:cNvPr id="5" name="Footer Placeholder 4">
            <a:extLst>
              <a:ext uri="{FF2B5EF4-FFF2-40B4-BE49-F238E27FC236}">
                <a16:creationId xmlns:a16="http://schemas.microsoft.com/office/drawing/2014/main" id="{26B5C907-6594-4DFF-A32B-449C3BA968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376D75-E9DA-4660-AC52-51BA63FCB94D}"/>
              </a:ext>
            </a:extLst>
          </p:cNvPr>
          <p:cNvSpPr>
            <a:spLocks noGrp="1"/>
          </p:cNvSpPr>
          <p:nvPr>
            <p:ph type="sldNum" sz="quarter" idx="12"/>
          </p:nvPr>
        </p:nvSpPr>
        <p:spPr/>
        <p:txBody>
          <a:bodyPr/>
          <a:lstStyle/>
          <a:p>
            <a:fld id="{60553ECD-7F6D-420D-93CA-D8D15EB427AC}" type="slidenum">
              <a:rPr lang="en-US" smtClean="0"/>
              <a:t>‹#›</a:t>
            </a:fld>
            <a:endParaRPr lang="en-US"/>
          </a:p>
        </p:txBody>
      </p:sp>
      <p:cxnSp>
        <p:nvCxnSpPr>
          <p:cNvPr id="10" name="Straight Connector 9">
            <a:extLst>
              <a:ext uri="{FF2B5EF4-FFF2-40B4-BE49-F238E27FC236}">
                <a16:creationId xmlns:a16="http://schemas.microsoft.com/office/drawing/2014/main" id="{A2EFA84C-D756-4DC7-AA46-68D776F37FA4}"/>
              </a:ext>
              <a:ext uri="{C183D7F6-B498-43B3-948B-1728B52AA6E4}">
                <adec:decorative xmlns:adec="http://schemas.microsoft.com/office/drawing/2017/decorative" val="1"/>
              </a:ext>
            </a:extLst>
          </p:cNvPr>
          <p:cNvCxnSpPr>
            <a:cxnSpLocks/>
          </p:cNvCxnSpPr>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31837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1999A10-4355-4A13-B008-196B21ABEEAF}"/>
              </a:ext>
              <a:ext uri="{C183D7F6-B498-43B3-948B-1728B52AA6E4}">
                <adec:decorative xmlns:adec="http://schemas.microsoft.com/office/drawing/2017/decorative" val="1"/>
              </a:ext>
            </a:extLst>
          </p:cNvPr>
          <p:cNvSpPr/>
          <p:nvPr/>
        </p:nvSpPr>
        <p:spPr>
          <a:xfrm>
            <a:off x="482600" y="483576"/>
            <a:ext cx="11147071" cy="2434825"/>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36D448-AFEA-4483-B0E4-002840525CDD}"/>
              </a:ext>
            </a:extLst>
          </p:cNvPr>
          <p:cNvSpPr>
            <a:spLocks noGrp="1"/>
          </p:cNvSpPr>
          <p:nvPr>
            <p:ph type="title"/>
          </p:nvPr>
        </p:nvSpPr>
        <p:spPr>
          <a:xfrm>
            <a:off x="482600" y="978408"/>
            <a:ext cx="10506991" cy="1755263"/>
          </a:xfrm>
          <a:prstGeom prst="rect">
            <a:avLst/>
          </a:prstGeom>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CF216234-4516-4303-8F60-A8127D89A5E5}"/>
              </a:ext>
            </a:extLst>
          </p:cNvPr>
          <p:cNvSpPr>
            <a:spLocks noGrp="1"/>
          </p:cNvSpPr>
          <p:nvPr>
            <p:ph type="body" orient="vert" idx="1"/>
          </p:nvPr>
        </p:nvSpPr>
        <p:spPr>
          <a:xfrm>
            <a:off x="484192" y="3103131"/>
            <a:ext cx="10506991" cy="309294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46B5D50-A474-462B-A807-DF186B1C2F48}"/>
              </a:ext>
            </a:extLst>
          </p:cNvPr>
          <p:cNvSpPr>
            <a:spLocks noGrp="1"/>
          </p:cNvSpPr>
          <p:nvPr>
            <p:ph type="dt" sz="half" idx="10"/>
          </p:nvPr>
        </p:nvSpPr>
        <p:spPr/>
        <p:txBody>
          <a:bodyPr/>
          <a:lstStyle/>
          <a:p>
            <a:fld id="{81B8F32D-D8B6-4B9E-9CBF-DCAC30B7B93D}" type="datetimeFigureOut">
              <a:rPr lang="en-US" smtClean="0"/>
              <a:t>1/31/2022</a:t>
            </a:fld>
            <a:endParaRPr lang="en-US"/>
          </a:p>
        </p:txBody>
      </p:sp>
      <p:sp>
        <p:nvSpPr>
          <p:cNvPr id="5" name="Footer Placeholder 4">
            <a:extLst>
              <a:ext uri="{FF2B5EF4-FFF2-40B4-BE49-F238E27FC236}">
                <a16:creationId xmlns:a16="http://schemas.microsoft.com/office/drawing/2014/main" id="{F8BF1DAF-2E2D-46ED-AA3E-3D2FE40399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2FC771-EB13-4EB5-A0A2-3968C6ABBD4E}"/>
              </a:ext>
            </a:extLst>
          </p:cNvPr>
          <p:cNvSpPr>
            <a:spLocks noGrp="1"/>
          </p:cNvSpPr>
          <p:nvPr>
            <p:ph type="sldNum" sz="quarter" idx="12"/>
          </p:nvPr>
        </p:nvSpPr>
        <p:spPr/>
        <p:txBody>
          <a:bodyPr/>
          <a:lstStyle/>
          <a:p>
            <a:fld id="{60553ECD-7F6D-420D-93CA-D8D15EB427AC}" type="slidenum">
              <a:rPr lang="en-US" smtClean="0"/>
              <a:t>‹#›</a:t>
            </a:fld>
            <a:endParaRPr lang="en-US"/>
          </a:p>
        </p:txBody>
      </p:sp>
      <p:cxnSp>
        <p:nvCxnSpPr>
          <p:cNvPr id="8" name="Straight Connector 7">
            <a:extLst>
              <a:ext uri="{FF2B5EF4-FFF2-40B4-BE49-F238E27FC236}">
                <a16:creationId xmlns:a16="http://schemas.microsoft.com/office/drawing/2014/main" id="{B3B596B8-8230-4695-8D76-F06AFA8156C3}"/>
              </a:ext>
              <a:ext uri="{C183D7F6-B498-43B3-948B-1728B52AA6E4}">
                <adec:decorative xmlns:adec="http://schemas.microsoft.com/office/drawing/2017/decorative" val="1"/>
              </a:ext>
            </a:extLst>
          </p:cNvPr>
          <p:cNvCxnSpPr>
            <a:cxnSpLocks/>
          </p:cNvCxnSpPr>
          <p:nvPr/>
        </p:nvCxnSpPr>
        <p:spPr>
          <a:xfrm>
            <a:off x="482600" y="2918401"/>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C53EBF93-5FD9-4F4E-8485-7B937145CD08}"/>
              </a:ext>
              <a:ext uri="{C183D7F6-B498-43B3-948B-1728B52AA6E4}">
                <adec:decorative xmlns:adec="http://schemas.microsoft.com/office/drawing/2017/decorative" val="1"/>
              </a:ext>
            </a:extLst>
          </p:cNvPr>
          <p:cNvCxnSpPr>
            <a:cxnSpLocks/>
          </p:cNvCxnSpPr>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13056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6B4D06-C7C6-4949-8EB2-F03ED999A2BB}"/>
              </a:ext>
            </a:extLst>
          </p:cNvPr>
          <p:cNvSpPr>
            <a:spLocks noGrp="1"/>
          </p:cNvSpPr>
          <p:nvPr>
            <p:ph type="title" orient="vert"/>
          </p:nvPr>
        </p:nvSpPr>
        <p:spPr>
          <a:xfrm>
            <a:off x="8041710" y="978408"/>
            <a:ext cx="2947881" cy="5124777"/>
          </a:xfrm>
          <a:prstGeom prst="rect">
            <a:avLst/>
          </a:prstGeo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C921B9D-8C11-4176-AF22-89F972E21284}"/>
              </a:ext>
            </a:extLst>
          </p:cNvPr>
          <p:cNvSpPr>
            <a:spLocks noGrp="1"/>
          </p:cNvSpPr>
          <p:nvPr>
            <p:ph type="body" orient="vert" idx="1"/>
          </p:nvPr>
        </p:nvSpPr>
        <p:spPr>
          <a:xfrm>
            <a:off x="484632" y="978408"/>
            <a:ext cx="7256453" cy="51247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AFA9E1C-8E18-4A35-9BD8-427B1D14BB8E}"/>
              </a:ext>
            </a:extLst>
          </p:cNvPr>
          <p:cNvSpPr>
            <a:spLocks noGrp="1"/>
          </p:cNvSpPr>
          <p:nvPr>
            <p:ph type="dt" sz="half" idx="10"/>
          </p:nvPr>
        </p:nvSpPr>
        <p:spPr/>
        <p:txBody>
          <a:bodyPr/>
          <a:lstStyle/>
          <a:p>
            <a:fld id="{81B8F32D-D8B6-4B9E-9CBF-DCAC30B7B93D}" type="datetimeFigureOut">
              <a:rPr lang="en-US" smtClean="0"/>
              <a:t>1/31/2022</a:t>
            </a:fld>
            <a:endParaRPr lang="en-US"/>
          </a:p>
        </p:txBody>
      </p:sp>
      <p:sp>
        <p:nvSpPr>
          <p:cNvPr id="5" name="Footer Placeholder 4">
            <a:extLst>
              <a:ext uri="{FF2B5EF4-FFF2-40B4-BE49-F238E27FC236}">
                <a16:creationId xmlns:a16="http://schemas.microsoft.com/office/drawing/2014/main" id="{2E116CDB-7BB6-4DD2-A626-6DA8E569F2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D0403B-439E-449F-83B1-799EEC239A20}"/>
              </a:ext>
            </a:extLst>
          </p:cNvPr>
          <p:cNvSpPr>
            <a:spLocks noGrp="1"/>
          </p:cNvSpPr>
          <p:nvPr>
            <p:ph type="sldNum" sz="quarter" idx="12"/>
          </p:nvPr>
        </p:nvSpPr>
        <p:spPr/>
        <p:txBody>
          <a:bodyPr/>
          <a:lstStyle/>
          <a:p>
            <a:fld id="{60553ECD-7F6D-420D-93CA-D8D15EB427AC}" type="slidenum">
              <a:rPr lang="en-US" smtClean="0"/>
              <a:t>‹#›</a:t>
            </a:fld>
            <a:endParaRPr lang="en-US"/>
          </a:p>
        </p:txBody>
      </p:sp>
    </p:spTree>
    <p:extLst>
      <p:ext uri="{BB962C8B-B14F-4D97-AF65-F5344CB8AC3E}">
        <p14:creationId xmlns:p14="http://schemas.microsoft.com/office/powerpoint/2010/main" val="22295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43735-A77F-440D-9448-6AE7C204D377}"/>
              </a:ext>
            </a:extLst>
          </p:cNvPr>
          <p:cNvSpPr>
            <a:spLocks noGrp="1"/>
          </p:cNvSpPr>
          <p:nvPr>
            <p:ph type="title"/>
          </p:nvPr>
        </p:nvSpPr>
        <p:spPr>
          <a:xfrm>
            <a:off x="482600" y="978408"/>
            <a:ext cx="10634472" cy="2157984"/>
          </a:xfrm>
          <a:prstGeom prst="rect">
            <a:avLst/>
          </a:prstGeo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276C6EE-D55E-454B-B28C-EC73D1DB4A2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2A2905-6D2E-4319-9521-61452AB8F996}"/>
              </a:ext>
            </a:extLst>
          </p:cNvPr>
          <p:cNvSpPr>
            <a:spLocks noGrp="1"/>
          </p:cNvSpPr>
          <p:nvPr>
            <p:ph type="dt" sz="half" idx="10"/>
          </p:nvPr>
        </p:nvSpPr>
        <p:spPr/>
        <p:txBody>
          <a:bodyPr/>
          <a:lstStyle/>
          <a:p>
            <a:fld id="{81B8F32D-D8B6-4B9E-9CBF-DCAC30B7B93D}" type="datetimeFigureOut">
              <a:rPr lang="en-US" smtClean="0"/>
              <a:t>1/31/2022</a:t>
            </a:fld>
            <a:endParaRPr lang="en-US"/>
          </a:p>
        </p:txBody>
      </p:sp>
      <p:sp>
        <p:nvSpPr>
          <p:cNvPr id="5" name="Footer Placeholder 4">
            <a:extLst>
              <a:ext uri="{FF2B5EF4-FFF2-40B4-BE49-F238E27FC236}">
                <a16:creationId xmlns:a16="http://schemas.microsoft.com/office/drawing/2014/main" id="{6DAC7550-84E8-49D3-B419-6F5F327DAD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AD2C6B-EA5D-4D97-BC84-6C860D536360}"/>
              </a:ext>
            </a:extLst>
          </p:cNvPr>
          <p:cNvSpPr>
            <a:spLocks noGrp="1"/>
          </p:cNvSpPr>
          <p:nvPr>
            <p:ph type="sldNum" sz="quarter" idx="12"/>
          </p:nvPr>
        </p:nvSpPr>
        <p:spPr/>
        <p:txBody>
          <a:bodyPr/>
          <a:lstStyle/>
          <a:p>
            <a:fld id="{60553ECD-7F6D-420D-93CA-D8D15EB427AC}" type="slidenum">
              <a:rPr lang="en-US" smtClean="0"/>
              <a:t>‹#›</a:t>
            </a:fld>
            <a:endParaRPr lang="en-US"/>
          </a:p>
        </p:txBody>
      </p:sp>
    </p:spTree>
    <p:extLst>
      <p:ext uri="{BB962C8B-B14F-4D97-AF65-F5344CB8AC3E}">
        <p14:creationId xmlns:p14="http://schemas.microsoft.com/office/powerpoint/2010/main" val="233246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1B299E6-11CC-4181-86C3-528A13F1F556}"/>
              </a:ext>
              <a:ext uri="{C183D7F6-B498-43B3-948B-1728B52AA6E4}">
                <adec:decorative xmlns:adec="http://schemas.microsoft.com/office/drawing/2017/decorative" val="1"/>
              </a:ext>
            </a:extLst>
          </p:cNvPr>
          <p:cNvSpPr/>
          <p:nvPr/>
        </p:nvSpPr>
        <p:spPr>
          <a:xfrm>
            <a:off x="481007" y="3922232"/>
            <a:ext cx="11147071" cy="2434825"/>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803473-0A64-4F9F-833B-8D64E39019B1}"/>
              </a:ext>
            </a:extLst>
          </p:cNvPr>
          <p:cNvSpPr>
            <a:spLocks noGrp="1"/>
          </p:cNvSpPr>
          <p:nvPr>
            <p:ph type="title"/>
          </p:nvPr>
        </p:nvSpPr>
        <p:spPr>
          <a:xfrm>
            <a:off x="482600" y="978409"/>
            <a:ext cx="10515600" cy="2716769"/>
          </a:xfrm>
          <a:prstGeom prst="rect">
            <a:avLst/>
          </a:prstGeo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6873736-B424-40F2-B562-6DC10E5EDE4F}"/>
              </a:ext>
            </a:extLst>
          </p:cNvPr>
          <p:cNvSpPr>
            <a:spLocks noGrp="1"/>
          </p:cNvSpPr>
          <p:nvPr>
            <p:ph type="body" idx="1"/>
          </p:nvPr>
        </p:nvSpPr>
        <p:spPr>
          <a:xfrm>
            <a:off x="482600" y="4171445"/>
            <a:ext cx="10515600" cy="1918205"/>
          </a:xfrm>
        </p:spPr>
        <p:txBody>
          <a:bodyPr>
            <a:normAutofit/>
          </a:bodyPr>
          <a:lstStyle>
            <a:lvl1pPr marL="0" indent="0">
              <a:buNone/>
              <a:defRPr lang="en-US" sz="2400" i="1" kern="1200" dirty="0" smtClean="0">
                <a:solidFill>
                  <a:schemeClr val="tx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lvl="0" indent="0" algn="l" defTabSz="914400" rtl="0" eaLnBrk="1" latinLnBrk="0" hangingPunct="1">
              <a:lnSpc>
                <a:spcPct val="110000"/>
              </a:lnSpc>
              <a:spcBef>
                <a:spcPts val="1000"/>
              </a:spcBef>
              <a:buFont typeface="Arial" panose="020B0604020202020204" pitchFamily="34" charset="0"/>
              <a:buNone/>
            </a:pPr>
            <a:r>
              <a:rPr lang="en-US"/>
              <a:t>Click to edit Master text styles</a:t>
            </a:r>
          </a:p>
        </p:txBody>
      </p:sp>
      <p:sp>
        <p:nvSpPr>
          <p:cNvPr id="4" name="Date Placeholder 3">
            <a:extLst>
              <a:ext uri="{FF2B5EF4-FFF2-40B4-BE49-F238E27FC236}">
                <a16:creationId xmlns:a16="http://schemas.microsoft.com/office/drawing/2014/main" id="{74348851-37C0-478D-B722-D76C817DC49D}"/>
              </a:ext>
            </a:extLst>
          </p:cNvPr>
          <p:cNvSpPr>
            <a:spLocks noGrp="1"/>
          </p:cNvSpPr>
          <p:nvPr>
            <p:ph type="dt" sz="half" idx="10"/>
          </p:nvPr>
        </p:nvSpPr>
        <p:spPr/>
        <p:txBody>
          <a:bodyPr/>
          <a:lstStyle/>
          <a:p>
            <a:fld id="{81B8F32D-D8B6-4B9E-9CBF-DCAC30B7B93D}" type="datetimeFigureOut">
              <a:rPr lang="en-US" smtClean="0"/>
              <a:t>1/31/2022</a:t>
            </a:fld>
            <a:endParaRPr lang="en-US"/>
          </a:p>
        </p:txBody>
      </p:sp>
      <p:sp>
        <p:nvSpPr>
          <p:cNvPr id="5" name="Footer Placeholder 4">
            <a:extLst>
              <a:ext uri="{FF2B5EF4-FFF2-40B4-BE49-F238E27FC236}">
                <a16:creationId xmlns:a16="http://schemas.microsoft.com/office/drawing/2014/main" id="{263E063E-66CE-4C18-91FA-D14AE052D7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A66D3D-FD62-470C-BC3C-A03771A32F60}"/>
              </a:ext>
            </a:extLst>
          </p:cNvPr>
          <p:cNvSpPr>
            <a:spLocks noGrp="1"/>
          </p:cNvSpPr>
          <p:nvPr>
            <p:ph type="sldNum" sz="quarter" idx="12"/>
          </p:nvPr>
        </p:nvSpPr>
        <p:spPr/>
        <p:txBody>
          <a:bodyPr/>
          <a:lstStyle/>
          <a:p>
            <a:fld id="{60553ECD-7F6D-420D-93CA-D8D15EB427AC}" type="slidenum">
              <a:rPr lang="en-US" smtClean="0"/>
              <a:t>‹#›</a:t>
            </a:fld>
            <a:endParaRPr lang="en-US"/>
          </a:p>
        </p:txBody>
      </p:sp>
      <p:cxnSp>
        <p:nvCxnSpPr>
          <p:cNvPr id="11" name="Straight Connector 10">
            <a:extLst>
              <a:ext uri="{FF2B5EF4-FFF2-40B4-BE49-F238E27FC236}">
                <a16:creationId xmlns:a16="http://schemas.microsoft.com/office/drawing/2014/main" id="{DDFF0049-0231-4557-A707-569556F0CA83}"/>
              </a:ext>
              <a:ext uri="{C183D7F6-B498-43B3-948B-1728B52AA6E4}">
                <adec:decorative xmlns:adec="http://schemas.microsoft.com/office/drawing/2017/decorative" val="1"/>
              </a:ext>
            </a:extLst>
          </p:cNvPr>
          <p:cNvCxnSpPr>
            <a:cxnSpLocks/>
          </p:cNvCxnSpPr>
          <p:nvPr/>
        </p:nvCxnSpPr>
        <p:spPr>
          <a:xfrm>
            <a:off x="481007" y="3922232"/>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457A0DB1-87C8-4BF4-B2A2-F9CA6ED05AC4}"/>
              </a:ext>
              <a:ext uri="{C183D7F6-B498-43B3-948B-1728B52AA6E4}">
                <adec:decorative xmlns:adec="http://schemas.microsoft.com/office/drawing/2017/decorative" val="1"/>
              </a:ext>
            </a:extLst>
          </p:cNvPr>
          <p:cNvCxnSpPr>
            <a:cxnSpLocks/>
          </p:cNvCxnSpPr>
          <p:nvPr/>
        </p:nvCxnSpPr>
        <p:spPr>
          <a:xfrm>
            <a:off x="482600" y="6368138"/>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F6C29209-8A8F-48A7-8BA2-AFADA37CBD4F}"/>
              </a:ext>
              <a:ext uri="{C183D7F6-B498-43B3-948B-1728B52AA6E4}">
                <adec:decorative xmlns:adec="http://schemas.microsoft.com/office/drawing/2017/decorative" val="1"/>
              </a:ext>
            </a:extLst>
          </p:cNvPr>
          <p:cNvCxnSpPr>
            <a:cxnSpLocks/>
          </p:cNvCxnSpPr>
          <p:nvPr/>
        </p:nvCxnSpPr>
        <p:spPr>
          <a:xfrm>
            <a:off x="481007" y="6368138"/>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78536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166BE9C-AE7C-4C39-9694-C32D6939B965}"/>
              </a:ext>
              <a:ext uri="{C183D7F6-B498-43B3-948B-1728B52AA6E4}">
                <adec:decorative xmlns:adec="http://schemas.microsoft.com/office/drawing/2017/decorative" val="1"/>
              </a:ext>
            </a:extLst>
          </p:cNvPr>
          <p:cNvSpPr/>
          <p:nvPr/>
        </p:nvSpPr>
        <p:spPr>
          <a:xfrm>
            <a:off x="481007" y="483577"/>
            <a:ext cx="11147071" cy="2434824"/>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ACC42C-303A-4BDF-990A-2B07967BC9A9}"/>
              </a:ext>
            </a:extLst>
          </p:cNvPr>
          <p:cNvSpPr>
            <a:spLocks noGrp="1"/>
          </p:cNvSpPr>
          <p:nvPr>
            <p:ph type="title"/>
          </p:nvPr>
        </p:nvSpPr>
        <p:spPr>
          <a:xfrm>
            <a:off x="482599" y="978408"/>
            <a:ext cx="11147071" cy="1755263"/>
          </a:xfrm>
          <a:prstGeom prst="rect">
            <a:avLst/>
          </a:prstGeo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0C55CEF-353E-4E14-83AD-ACADDC08D943}"/>
              </a:ext>
            </a:extLst>
          </p:cNvPr>
          <p:cNvSpPr>
            <a:spLocks noGrp="1"/>
          </p:cNvSpPr>
          <p:nvPr>
            <p:ph sz="half" idx="1"/>
          </p:nvPr>
        </p:nvSpPr>
        <p:spPr>
          <a:xfrm>
            <a:off x="482600" y="3103131"/>
            <a:ext cx="5418551" cy="30738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2E55ECEF-9654-4AC1-BF77-7BC602BBD434}"/>
              </a:ext>
            </a:extLst>
          </p:cNvPr>
          <p:cNvSpPr>
            <a:spLocks noGrp="1"/>
          </p:cNvSpPr>
          <p:nvPr>
            <p:ph sz="half" idx="2"/>
          </p:nvPr>
        </p:nvSpPr>
        <p:spPr>
          <a:xfrm>
            <a:off x="6211120" y="3103131"/>
            <a:ext cx="5418551" cy="30738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64922FC8-BC06-407B-A82B-DA62B33A1CD4}"/>
              </a:ext>
            </a:extLst>
          </p:cNvPr>
          <p:cNvSpPr>
            <a:spLocks noGrp="1"/>
          </p:cNvSpPr>
          <p:nvPr>
            <p:ph type="dt" sz="half" idx="10"/>
          </p:nvPr>
        </p:nvSpPr>
        <p:spPr/>
        <p:txBody>
          <a:bodyPr/>
          <a:lstStyle/>
          <a:p>
            <a:fld id="{81B8F32D-D8B6-4B9E-9CBF-DCAC30B7B93D}" type="datetimeFigureOut">
              <a:rPr lang="en-US" smtClean="0"/>
              <a:t>1/31/2022</a:t>
            </a:fld>
            <a:endParaRPr lang="en-US"/>
          </a:p>
        </p:txBody>
      </p:sp>
      <p:sp>
        <p:nvSpPr>
          <p:cNvPr id="6" name="Footer Placeholder 5">
            <a:extLst>
              <a:ext uri="{FF2B5EF4-FFF2-40B4-BE49-F238E27FC236}">
                <a16:creationId xmlns:a16="http://schemas.microsoft.com/office/drawing/2014/main" id="{7915B701-4E1F-48AA-8A3C-ED5DD9151E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6BCA31-8AC7-46F5-BCAB-41D54DF83D78}"/>
              </a:ext>
            </a:extLst>
          </p:cNvPr>
          <p:cNvSpPr>
            <a:spLocks noGrp="1"/>
          </p:cNvSpPr>
          <p:nvPr>
            <p:ph type="sldNum" sz="quarter" idx="12"/>
          </p:nvPr>
        </p:nvSpPr>
        <p:spPr/>
        <p:txBody>
          <a:bodyPr/>
          <a:lstStyle/>
          <a:p>
            <a:fld id="{60553ECD-7F6D-420D-93CA-D8D15EB427AC}" type="slidenum">
              <a:rPr lang="en-US" smtClean="0"/>
              <a:t>‹#›</a:t>
            </a:fld>
            <a:endParaRPr lang="en-US"/>
          </a:p>
        </p:txBody>
      </p:sp>
      <p:cxnSp>
        <p:nvCxnSpPr>
          <p:cNvPr id="9" name="Straight Connector 8">
            <a:extLst>
              <a:ext uri="{FF2B5EF4-FFF2-40B4-BE49-F238E27FC236}">
                <a16:creationId xmlns:a16="http://schemas.microsoft.com/office/drawing/2014/main" id="{21BA86D8-2A29-4A0E-AEA0-39B41C4187DE}"/>
              </a:ext>
              <a:ext uri="{C183D7F6-B498-43B3-948B-1728B52AA6E4}">
                <adec:decorative xmlns:adec="http://schemas.microsoft.com/office/drawing/2017/decorative" val="1"/>
              </a:ext>
            </a:extLst>
          </p:cNvPr>
          <p:cNvCxnSpPr>
            <a:cxnSpLocks/>
          </p:cNvCxnSpPr>
          <p:nvPr/>
        </p:nvCxnSpPr>
        <p:spPr>
          <a:xfrm>
            <a:off x="482600" y="2918401"/>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F085E13E-918A-4D04-9E84-94148D7C878E}"/>
              </a:ext>
              <a:ext uri="{C183D7F6-B498-43B3-948B-1728B52AA6E4}">
                <adec:decorative xmlns:adec="http://schemas.microsoft.com/office/drawing/2017/decorative" val="1"/>
              </a:ext>
            </a:extLst>
          </p:cNvPr>
          <p:cNvCxnSpPr>
            <a:cxnSpLocks/>
          </p:cNvCxnSpPr>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86334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5E892-D975-4DD6-8583-A14DDBE85F0C}"/>
              </a:ext>
            </a:extLst>
          </p:cNvPr>
          <p:cNvSpPr>
            <a:spLocks noGrp="1"/>
          </p:cNvSpPr>
          <p:nvPr>
            <p:ph type="title"/>
          </p:nvPr>
        </p:nvSpPr>
        <p:spPr>
          <a:xfrm>
            <a:off x="484631" y="978407"/>
            <a:ext cx="11145039" cy="1339584"/>
          </a:xfrm>
          <a:prstGeom prst="rect">
            <a:avLst/>
          </a:prstGeom>
        </p:spPr>
        <p:txBody>
          <a:bodyPr anchor="b"/>
          <a:lstStyle/>
          <a:p>
            <a:r>
              <a:rPr lang="en-US"/>
              <a:t>Click to edit Master title style</a:t>
            </a:r>
            <a:endParaRPr lang="en-US" dirty="0"/>
          </a:p>
        </p:txBody>
      </p:sp>
      <p:sp>
        <p:nvSpPr>
          <p:cNvPr id="3" name="Text Placeholder 2">
            <a:extLst>
              <a:ext uri="{FF2B5EF4-FFF2-40B4-BE49-F238E27FC236}">
                <a16:creationId xmlns:a16="http://schemas.microsoft.com/office/drawing/2014/main" id="{7F1F7700-CECC-4881-BE5C-A13CD825B73B}"/>
              </a:ext>
            </a:extLst>
          </p:cNvPr>
          <p:cNvSpPr>
            <a:spLocks noGrp="1"/>
          </p:cNvSpPr>
          <p:nvPr>
            <p:ph type="body" idx="1"/>
          </p:nvPr>
        </p:nvSpPr>
        <p:spPr>
          <a:xfrm>
            <a:off x="484632" y="2500921"/>
            <a:ext cx="5346222" cy="823912"/>
          </a:xfrm>
        </p:spPr>
        <p:txBody>
          <a:bodyPr anchor="b">
            <a:normAutofit/>
          </a:bodyPr>
          <a:lstStyle>
            <a:lvl1pPr marL="0" indent="0">
              <a:buNone/>
              <a:defRPr lang="en-US" sz="2400" b="0" i="1" kern="1200" dirty="0" smtClean="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10000"/>
              </a:lnSpc>
              <a:spcBef>
                <a:spcPts val="1000"/>
              </a:spcBef>
              <a:buFont typeface="Arial" panose="020B0604020202020204" pitchFamily="34" charset="0"/>
              <a:buNone/>
            </a:pPr>
            <a:r>
              <a:rPr lang="en-US"/>
              <a:t>Click to edit Master text styles</a:t>
            </a:r>
          </a:p>
        </p:txBody>
      </p:sp>
      <p:sp>
        <p:nvSpPr>
          <p:cNvPr id="4" name="Content Placeholder 3">
            <a:extLst>
              <a:ext uri="{FF2B5EF4-FFF2-40B4-BE49-F238E27FC236}">
                <a16:creationId xmlns:a16="http://schemas.microsoft.com/office/drawing/2014/main" id="{4CA50766-520A-44C5-943E-569222B74104}"/>
              </a:ext>
            </a:extLst>
          </p:cNvPr>
          <p:cNvSpPr>
            <a:spLocks noGrp="1"/>
          </p:cNvSpPr>
          <p:nvPr>
            <p:ph sz="half" idx="2"/>
          </p:nvPr>
        </p:nvSpPr>
        <p:spPr>
          <a:xfrm>
            <a:off x="484632" y="3428999"/>
            <a:ext cx="5346222" cy="2760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72F7E42-976A-4239-8006-D68538D4B71F}"/>
              </a:ext>
            </a:extLst>
          </p:cNvPr>
          <p:cNvSpPr>
            <a:spLocks noGrp="1"/>
          </p:cNvSpPr>
          <p:nvPr>
            <p:ph type="body" sz="quarter" idx="3"/>
          </p:nvPr>
        </p:nvSpPr>
        <p:spPr>
          <a:xfrm>
            <a:off x="6257120" y="2500921"/>
            <a:ext cx="5372551" cy="823912"/>
          </a:xfrm>
        </p:spPr>
        <p:txBody>
          <a:bodyPr anchor="b"/>
          <a:lstStyle>
            <a:lvl1pPr marL="0" indent="0">
              <a:buNone/>
              <a:defRPr lang="en-US" sz="2400" b="0" i="1" kern="1200" smtClean="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8CA329-951F-4391-ADC5-7EA320B7782F}"/>
              </a:ext>
            </a:extLst>
          </p:cNvPr>
          <p:cNvSpPr>
            <a:spLocks noGrp="1"/>
          </p:cNvSpPr>
          <p:nvPr>
            <p:ph sz="quarter" idx="4"/>
          </p:nvPr>
        </p:nvSpPr>
        <p:spPr>
          <a:xfrm>
            <a:off x="6257120" y="3428999"/>
            <a:ext cx="5372551" cy="2760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9FBEC22A-DA46-460C-B865-D928C20AE763}"/>
              </a:ext>
            </a:extLst>
          </p:cNvPr>
          <p:cNvSpPr>
            <a:spLocks noGrp="1"/>
          </p:cNvSpPr>
          <p:nvPr>
            <p:ph type="dt" sz="half" idx="10"/>
          </p:nvPr>
        </p:nvSpPr>
        <p:spPr/>
        <p:txBody>
          <a:bodyPr/>
          <a:lstStyle/>
          <a:p>
            <a:fld id="{81B8F32D-D8B6-4B9E-9CBF-DCAC30B7B93D}" type="datetimeFigureOut">
              <a:rPr lang="en-US" smtClean="0"/>
              <a:t>1/31/2022</a:t>
            </a:fld>
            <a:endParaRPr lang="en-US"/>
          </a:p>
        </p:txBody>
      </p:sp>
      <p:sp>
        <p:nvSpPr>
          <p:cNvPr id="8" name="Footer Placeholder 7">
            <a:extLst>
              <a:ext uri="{FF2B5EF4-FFF2-40B4-BE49-F238E27FC236}">
                <a16:creationId xmlns:a16="http://schemas.microsoft.com/office/drawing/2014/main" id="{4EB2D647-42C5-4AB7-BB71-3A44065716E7}"/>
              </a:ext>
            </a:extLst>
          </p:cNvPr>
          <p:cNvSpPr>
            <a:spLocks noGrp="1"/>
          </p:cNvSpPr>
          <p:nvPr>
            <p:ph type="ftr" sz="quarter" idx="11"/>
          </p:nvPr>
        </p:nvSpPr>
        <p:spPr>
          <a:xfrm>
            <a:off x="484632" y="6419088"/>
            <a:ext cx="4114800" cy="365125"/>
          </a:xfrm>
        </p:spPr>
        <p:txBody>
          <a:bodyPr/>
          <a:lstStyle/>
          <a:p>
            <a:endParaRPr lang="en-US"/>
          </a:p>
        </p:txBody>
      </p:sp>
      <p:sp>
        <p:nvSpPr>
          <p:cNvPr id="9" name="Slide Number Placeholder 8">
            <a:extLst>
              <a:ext uri="{FF2B5EF4-FFF2-40B4-BE49-F238E27FC236}">
                <a16:creationId xmlns:a16="http://schemas.microsoft.com/office/drawing/2014/main" id="{590B2B67-714C-46DA-85E5-598B4244D3B0}"/>
              </a:ext>
            </a:extLst>
          </p:cNvPr>
          <p:cNvSpPr>
            <a:spLocks noGrp="1"/>
          </p:cNvSpPr>
          <p:nvPr>
            <p:ph type="sldNum" sz="quarter" idx="12"/>
          </p:nvPr>
        </p:nvSpPr>
        <p:spPr>
          <a:xfrm>
            <a:off x="10989591" y="-7190"/>
            <a:ext cx="640080" cy="365125"/>
          </a:xfrm>
        </p:spPr>
        <p:txBody>
          <a:bodyPr/>
          <a:lstStyle/>
          <a:p>
            <a:fld id="{60553ECD-7F6D-420D-93CA-D8D15EB427AC}" type="slidenum">
              <a:rPr lang="en-US" smtClean="0"/>
              <a:t>‹#›</a:t>
            </a:fld>
            <a:endParaRPr lang="en-US"/>
          </a:p>
        </p:txBody>
      </p:sp>
    </p:spTree>
    <p:extLst>
      <p:ext uri="{BB962C8B-B14F-4D97-AF65-F5344CB8AC3E}">
        <p14:creationId xmlns:p14="http://schemas.microsoft.com/office/powerpoint/2010/main" val="2080707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D4B6724-AB30-4E7C-BE2B-ECD94FF1B463}"/>
              </a:ext>
              <a:ext uri="{C183D7F6-B498-43B3-948B-1728B52AA6E4}">
                <adec:decorative xmlns:adec="http://schemas.microsoft.com/office/drawing/2017/decorative" val="1"/>
              </a:ext>
            </a:extLst>
          </p:cNvPr>
          <p:cNvSpPr/>
          <p:nvPr/>
        </p:nvSpPr>
        <p:spPr>
          <a:xfrm>
            <a:off x="481007" y="3933311"/>
            <a:ext cx="11147071" cy="2434825"/>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1D4BAB-2678-4A19-A575-C47CAF1446E5}"/>
              </a:ext>
            </a:extLst>
          </p:cNvPr>
          <p:cNvSpPr>
            <a:spLocks noGrp="1"/>
          </p:cNvSpPr>
          <p:nvPr>
            <p:ph type="title"/>
          </p:nvPr>
        </p:nvSpPr>
        <p:spPr>
          <a:xfrm>
            <a:off x="482600" y="978408"/>
            <a:ext cx="10634472" cy="2591509"/>
          </a:xfrm>
          <a:prstGeom prst="rect">
            <a:avLst/>
          </a:prstGeom>
        </p:spPr>
        <p:txBody>
          <a:bodyPr anchor="b"/>
          <a:lstStyle/>
          <a:p>
            <a:r>
              <a:rPr lang="en-US"/>
              <a:t>Click to edit Master title style</a:t>
            </a:r>
            <a:endParaRPr lang="en-US" dirty="0"/>
          </a:p>
        </p:txBody>
      </p:sp>
      <p:sp>
        <p:nvSpPr>
          <p:cNvPr id="3" name="Date Placeholder 2">
            <a:extLst>
              <a:ext uri="{FF2B5EF4-FFF2-40B4-BE49-F238E27FC236}">
                <a16:creationId xmlns:a16="http://schemas.microsoft.com/office/drawing/2014/main" id="{4047C89E-0ABD-4FD2-924C-894345ADFED8}"/>
              </a:ext>
            </a:extLst>
          </p:cNvPr>
          <p:cNvSpPr>
            <a:spLocks noGrp="1"/>
          </p:cNvSpPr>
          <p:nvPr>
            <p:ph type="dt" sz="half" idx="10"/>
          </p:nvPr>
        </p:nvSpPr>
        <p:spPr/>
        <p:txBody>
          <a:bodyPr/>
          <a:lstStyle/>
          <a:p>
            <a:fld id="{81B8F32D-D8B6-4B9E-9CBF-DCAC30B7B93D}" type="datetimeFigureOut">
              <a:rPr lang="en-US" smtClean="0"/>
              <a:t>1/31/2022</a:t>
            </a:fld>
            <a:endParaRPr lang="en-US"/>
          </a:p>
        </p:txBody>
      </p:sp>
      <p:sp>
        <p:nvSpPr>
          <p:cNvPr id="4" name="Footer Placeholder 3">
            <a:extLst>
              <a:ext uri="{FF2B5EF4-FFF2-40B4-BE49-F238E27FC236}">
                <a16:creationId xmlns:a16="http://schemas.microsoft.com/office/drawing/2014/main" id="{553026CE-9CC8-403B-88B1-184D16532A8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3B3D616-3C18-401B-A792-E75149FDFC47}"/>
              </a:ext>
            </a:extLst>
          </p:cNvPr>
          <p:cNvSpPr>
            <a:spLocks noGrp="1"/>
          </p:cNvSpPr>
          <p:nvPr>
            <p:ph type="sldNum" sz="quarter" idx="12"/>
          </p:nvPr>
        </p:nvSpPr>
        <p:spPr/>
        <p:txBody>
          <a:bodyPr/>
          <a:lstStyle/>
          <a:p>
            <a:fld id="{60553ECD-7F6D-420D-93CA-D8D15EB427AC}" type="slidenum">
              <a:rPr lang="en-US" smtClean="0"/>
              <a:t>‹#›</a:t>
            </a:fld>
            <a:endParaRPr lang="en-US"/>
          </a:p>
        </p:txBody>
      </p:sp>
      <p:cxnSp>
        <p:nvCxnSpPr>
          <p:cNvPr id="7" name="Straight Connector 6">
            <a:extLst>
              <a:ext uri="{FF2B5EF4-FFF2-40B4-BE49-F238E27FC236}">
                <a16:creationId xmlns:a16="http://schemas.microsoft.com/office/drawing/2014/main" id="{04EC6F70-D800-4067-A36A-5BBFC8018E2D}"/>
              </a:ext>
              <a:ext uri="{C183D7F6-B498-43B3-948B-1728B52AA6E4}">
                <adec:decorative xmlns:adec="http://schemas.microsoft.com/office/drawing/2017/decorative" val="1"/>
              </a:ext>
            </a:extLst>
          </p:cNvPr>
          <p:cNvCxnSpPr>
            <a:cxnSpLocks/>
          </p:cNvCxnSpPr>
          <p:nvPr/>
        </p:nvCxnSpPr>
        <p:spPr>
          <a:xfrm>
            <a:off x="482600" y="3933311"/>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42B66CB6-8988-4FBA-8524-726765A5F2AA}"/>
              </a:ext>
              <a:ext uri="{C183D7F6-B498-43B3-948B-1728B52AA6E4}">
                <adec:decorative xmlns:adec="http://schemas.microsoft.com/office/drawing/2017/decorative" val="1"/>
              </a:ext>
            </a:extLst>
          </p:cNvPr>
          <p:cNvCxnSpPr>
            <a:cxnSpLocks/>
          </p:cNvCxnSpPr>
          <p:nvPr/>
        </p:nvCxnSpPr>
        <p:spPr>
          <a:xfrm>
            <a:off x="481007" y="6368138"/>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92963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C73F84-0C6B-4EF4-9405-C389824999D4}"/>
              </a:ext>
            </a:extLst>
          </p:cNvPr>
          <p:cNvSpPr>
            <a:spLocks noGrp="1"/>
          </p:cNvSpPr>
          <p:nvPr>
            <p:ph type="dt" sz="half" idx="10"/>
          </p:nvPr>
        </p:nvSpPr>
        <p:spPr/>
        <p:txBody>
          <a:bodyPr/>
          <a:lstStyle/>
          <a:p>
            <a:fld id="{81B8F32D-D8B6-4B9E-9CBF-DCAC30B7B93D}" type="datetimeFigureOut">
              <a:rPr lang="en-US" smtClean="0"/>
              <a:t>1/31/2022</a:t>
            </a:fld>
            <a:endParaRPr lang="en-US"/>
          </a:p>
        </p:txBody>
      </p:sp>
      <p:sp>
        <p:nvSpPr>
          <p:cNvPr id="3" name="Footer Placeholder 2">
            <a:extLst>
              <a:ext uri="{FF2B5EF4-FFF2-40B4-BE49-F238E27FC236}">
                <a16:creationId xmlns:a16="http://schemas.microsoft.com/office/drawing/2014/main" id="{DCCEC807-744E-4C5C-8B15-09AED3E570A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DFBCB19-9F4B-474C-85C1-4A645A971827}"/>
              </a:ext>
            </a:extLst>
          </p:cNvPr>
          <p:cNvSpPr>
            <a:spLocks noGrp="1"/>
          </p:cNvSpPr>
          <p:nvPr>
            <p:ph type="sldNum" sz="quarter" idx="12"/>
          </p:nvPr>
        </p:nvSpPr>
        <p:spPr/>
        <p:txBody>
          <a:bodyPr/>
          <a:lstStyle/>
          <a:p>
            <a:fld id="{60553ECD-7F6D-420D-93CA-D8D15EB427AC}" type="slidenum">
              <a:rPr lang="en-US" smtClean="0"/>
              <a:t>‹#›</a:t>
            </a:fld>
            <a:endParaRPr lang="en-US"/>
          </a:p>
        </p:txBody>
      </p:sp>
    </p:spTree>
    <p:extLst>
      <p:ext uri="{BB962C8B-B14F-4D97-AF65-F5344CB8AC3E}">
        <p14:creationId xmlns:p14="http://schemas.microsoft.com/office/powerpoint/2010/main" val="1483024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A88B0-DD6B-449B-AE32-D3192081E76F}"/>
              </a:ext>
            </a:extLst>
          </p:cNvPr>
          <p:cNvSpPr>
            <a:spLocks noGrp="1"/>
          </p:cNvSpPr>
          <p:nvPr>
            <p:ph type="title"/>
          </p:nvPr>
        </p:nvSpPr>
        <p:spPr>
          <a:xfrm>
            <a:off x="484632" y="978408"/>
            <a:ext cx="4287393" cy="2450592"/>
          </a:xfrm>
          <a:prstGeom prst="rect">
            <a:avLst/>
          </a:prstGeom>
        </p:spPr>
        <p:txBody>
          <a:bodyPr anchor="b"/>
          <a:lstStyle>
            <a:lvl1pPr>
              <a:defRPr lang="en-US" sz="5400" kern="1200" smtClean="0">
                <a:solidFill>
                  <a:schemeClr val="tx1"/>
                </a:solidFill>
                <a:latin typeface="+mj-lt"/>
                <a:ea typeface="+mj-ea"/>
                <a:cs typeface="+mj-cs"/>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4F22ED6-5B69-4B3B-BF96-3A75F2107FA6}"/>
              </a:ext>
            </a:extLst>
          </p:cNvPr>
          <p:cNvSpPr>
            <a:spLocks noGrp="1"/>
          </p:cNvSpPr>
          <p:nvPr>
            <p:ph idx="1"/>
          </p:nvPr>
        </p:nvSpPr>
        <p:spPr>
          <a:xfrm>
            <a:off x="5183187" y="987425"/>
            <a:ext cx="6446484"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07704043-D45F-440A-A15D-2718A913E05A}"/>
              </a:ext>
            </a:extLst>
          </p:cNvPr>
          <p:cNvSpPr>
            <a:spLocks noGrp="1"/>
          </p:cNvSpPr>
          <p:nvPr>
            <p:ph type="body" sz="half" idx="2"/>
          </p:nvPr>
        </p:nvSpPr>
        <p:spPr>
          <a:xfrm>
            <a:off x="484632" y="3645074"/>
            <a:ext cx="4287393" cy="2223914"/>
          </a:xfrm>
        </p:spPr>
        <p:txBody>
          <a:bodyPr/>
          <a:lstStyle>
            <a:lvl1pPr marL="0" indent="0">
              <a:buNone/>
              <a:defRPr lang="en-US" sz="2400" i="1" kern="1200" dirty="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0072DC-7326-43E7-806C-B690C439E8A8}"/>
              </a:ext>
            </a:extLst>
          </p:cNvPr>
          <p:cNvSpPr>
            <a:spLocks noGrp="1"/>
          </p:cNvSpPr>
          <p:nvPr>
            <p:ph type="dt" sz="half" idx="10"/>
          </p:nvPr>
        </p:nvSpPr>
        <p:spPr/>
        <p:txBody>
          <a:bodyPr/>
          <a:lstStyle/>
          <a:p>
            <a:fld id="{81B8F32D-D8B6-4B9E-9CBF-DCAC30B7B93D}" type="datetimeFigureOut">
              <a:rPr lang="en-US" smtClean="0"/>
              <a:t>1/31/2022</a:t>
            </a:fld>
            <a:endParaRPr lang="en-US"/>
          </a:p>
        </p:txBody>
      </p:sp>
      <p:sp>
        <p:nvSpPr>
          <p:cNvPr id="6" name="Footer Placeholder 5">
            <a:extLst>
              <a:ext uri="{FF2B5EF4-FFF2-40B4-BE49-F238E27FC236}">
                <a16:creationId xmlns:a16="http://schemas.microsoft.com/office/drawing/2014/main" id="{73F89A0F-B8C6-4AA6-A9C4-4A454F4224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57A616-A4F2-4FC5-88DE-B4E6BA542895}"/>
              </a:ext>
            </a:extLst>
          </p:cNvPr>
          <p:cNvSpPr>
            <a:spLocks noGrp="1"/>
          </p:cNvSpPr>
          <p:nvPr>
            <p:ph type="sldNum" sz="quarter" idx="12"/>
          </p:nvPr>
        </p:nvSpPr>
        <p:spPr/>
        <p:txBody>
          <a:bodyPr/>
          <a:lstStyle/>
          <a:p>
            <a:fld id="{60553ECD-7F6D-420D-93CA-D8D15EB427AC}" type="slidenum">
              <a:rPr lang="en-US" smtClean="0"/>
              <a:t>‹#›</a:t>
            </a:fld>
            <a:endParaRPr lang="en-US"/>
          </a:p>
        </p:txBody>
      </p:sp>
    </p:spTree>
    <p:extLst>
      <p:ext uri="{BB962C8B-B14F-4D97-AF65-F5344CB8AC3E}">
        <p14:creationId xmlns:p14="http://schemas.microsoft.com/office/powerpoint/2010/main" val="463229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B773D-D007-4687-BA9C-9F229829B5EF}"/>
              </a:ext>
            </a:extLst>
          </p:cNvPr>
          <p:cNvSpPr>
            <a:spLocks noGrp="1"/>
          </p:cNvSpPr>
          <p:nvPr>
            <p:ph type="title"/>
          </p:nvPr>
        </p:nvSpPr>
        <p:spPr>
          <a:xfrm>
            <a:off x="484632" y="978407"/>
            <a:ext cx="4287393" cy="2450593"/>
          </a:xfrm>
          <a:prstGeom prst="rect">
            <a:avLst/>
          </a:prstGeom>
        </p:spPr>
        <p:txBody>
          <a:bodyPr anchor="b"/>
          <a:lstStyle>
            <a:lvl1pPr>
              <a:defRPr lang="en-US" sz="5400" kern="1200" smtClean="0">
                <a:solidFill>
                  <a:schemeClr val="tx1"/>
                </a:solidFill>
                <a:latin typeface="+mj-lt"/>
                <a:ea typeface="+mj-ea"/>
                <a:cs typeface="+mj-cs"/>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A3A75FC-78D2-4EF5-884F-11B7BACF799A}"/>
              </a:ext>
            </a:extLst>
          </p:cNvPr>
          <p:cNvSpPr>
            <a:spLocks noGrp="1"/>
          </p:cNvSpPr>
          <p:nvPr>
            <p:ph type="pic" idx="1"/>
          </p:nvPr>
        </p:nvSpPr>
        <p:spPr>
          <a:xfrm>
            <a:off x="5183187" y="987425"/>
            <a:ext cx="644648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CD7CE0BB-D335-4391-A23F-194C575CAF8F}"/>
              </a:ext>
            </a:extLst>
          </p:cNvPr>
          <p:cNvSpPr>
            <a:spLocks noGrp="1"/>
          </p:cNvSpPr>
          <p:nvPr>
            <p:ph type="body" sz="half" idx="2"/>
          </p:nvPr>
        </p:nvSpPr>
        <p:spPr>
          <a:xfrm>
            <a:off x="484632" y="3645074"/>
            <a:ext cx="4287393" cy="2223914"/>
          </a:xfrm>
        </p:spPr>
        <p:txBody>
          <a:bodyPr/>
          <a:lstStyle>
            <a:lvl1pPr marL="0" indent="0">
              <a:buNone/>
              <a:defRPr lang="en-US" sz="2400" i="1"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7701E1-B97B-4DA5-B9AD-07B7C12476AE}"/>
              </a:ext>
            </a:extLst>
          </p:cNvPr>
          <p:cNvSpPr>
            <a:spLocks noGrp="1"/>
          </p:cNvSpPr>
          <p:nvPr>
            <p:ph type="dt" sz="half" idx="10"/>
          </p:nvPr>
        </p:nvSpPr>
        <p:spPr/>
        <p:txBody>
          <a:bodyPr/>
          <a:lstStyle/>
          <a:p>
            <a:fld id="{81B8F32D-D8B6-4B9E-9CBF-DCAC30B7B93D}" type="datetimeFigureOut">
              <a:rPr lang="en-US" smtClean="0"/>
              <a:t>1/31/2022</a:t>
            </a:fld>
            <a:endParaRPr lang="en-US"/>
          </a:p>
        </p:txBody>
      </p:sp>
      <p:sp>
        <p:nvSpPr>
          <p:cNvPr id="6" name="Footer Placeholder 5">
            <a:extLst>
              <a:ext uri="{FF2B5EF4-FFF2-40B4-BE49-F238E27FC236}">
                <a16:creationId xmlns:a16="http://schemas.microsoft.com/office/drawing/2014/main" id="{076D9CF8-F42F-4618-9F26-8BFE56487A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CA2023-1ECA-4A96-BDC7-F7FA4368BE1B}"/>
              </a:ext>
            </a:extLst>
          </p:cNvPr>
          <p:cNvSpPr>
            <a:spLocks noGrp="1"/>
          </p:cNvSpPr>
          <p:nvPr>
            <p:ph type="sldNum" sz="quarter" idx="12"/>
          </p:nvPr>
        </p:nvSpPr>
        <p:spPr/>
        <p:txBody>
          <a:bodyPr/>
          <a:lstStyle/>
          <a:p>
            <a:fld id="{60553ECD-7F6D-420D-93CA-D8D15EB427AC}" type="slidenum">
              <a:rPr lang="en-US" smtClean="0"/>
              <a:t>‹#›</a:t>
            </a:fld>
            <a:endParaRPr lang="en-US"/>
          </a:p>
        </p:txBody>
      </p:sp>
    </p:spTree>
    <p:extLst>
      <p:ext uri="{BB962C8B-B14F-4D97-AF65-F5344CB8AC3E}">
        <p14:creationId xmlns:p14="http://schemas.microsoft.com/office/powerpoint/2010/main" val="1374521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87A535-3CAC-46BC-B2B2-3AE83EC3A561}"/>
              </a:ext>
            </a:extLst>
          </p:cNvPr>
          <p:cNvSpPr>
            <a:spLocks noGrp="1"/>
          </p:cNvSpPr>
          <p:nvPr>
            <p:ph type="title"/>
          </p:nvPr>
        </p:nvSpPr>
        <p:spPr>
          <a:xfrm>
            <a:off x="482600" y="978408"/>
            <a:ext cx="10506991" cy="2153099"/>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D8EBDBD-59EC-46ED-BE79-6D37B531D692}"/>
              </a:ext>
            </a:extLst>
          </p:cNvPr>
          <p:cNvSpPr>
            <a:spLocks noGrp="1"/>
          </p:cNvSpPr>
          <p:nvPr>
            <p:ph type="body" idx="1"/>
          </p:nvPr>
        </p:nvSpPr>
        <p:spPr>
          <a:xfrm>
            <a:off x="482600" y="3306870"/>
            <a:ext cx="10506991" cy="257272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5921F5C-FD3D-42C7-90F4-5ECE6FFCFE7F}"/>
              </a:ext>
            </a:extLst>
          </p:cNvPr>
          <p:cNvSpPr>
            <a:spLocks noGrp="1"/>
          </p:cNvSpPr>
          <p:nvPr>
            <p:ph type="dt" sz="half" idx="2"/>
          </p:nvPr>
        </p:nvSpPr>
        <p:spPr>
          <a:xfrm>
            <a:off x="484632" y="100584"/>
            <a:ext cx="2743200" cy="365125"/>
          </a:xfrm>
          <a:prstGeom prst="rect">
            <a:avLst/>
          </a:prstGeom>
        </p:spPr>
        <p:txBody>
          <a:bodyPr vert="horz" lIns="91440" tIns="45720" rIns="91440" bIns="45720" rtlCol="0" anchor="ctr"/>
          <a:lstStyle>
            <a:lvl1pPr algn="l">
              <a:defRPr sz="900">
                <a:solidFill>
                  <a:schemeClr val="tx1"/>
                </a:solidFill>
              </a:defRPr>
            </a:lvl1pPr>
          </a:lstStyle>
          <a:p>
            <a:fld id="{81B8F32D-D8B6-4B9E-9CBF-DCAC30B7B93D}" type="datetimeFigureOut">
              <a:rPr lang="en-US" smtClean="0"/>
              <a:pPr/>
              <a:t>1/31/2022</a:t>
            </a:fld>
            <a:endParaRPr lang="en-US" dirty="0"/>
          </a:p>
        </p:txBody>
      </p:sp>
      <p:sp>
        <p:nvSpPr>
          <p:cNvPr id="5" name="Footer Placeholder 4">
            <a:extLst>
              <a:ext uri="{FF2B5EF4-FFF2-40B4-BE49-F238E27FC236}">
                <a16:creationId xmlns:a16="http://schemas.microsoft.com/office/drawing/2014/main" id="{0FE63D50-6D0B-4963-97B9-A32AE63235B8}"/>
              </a:ext>
            </a:extLst>
          </p:cNvPr>
          <p:cNvSpPr>
            <a:spLocks noGrp="1"/>
          </p:cNvSpPr>
          <p:nvPr>
            <p:ph type="ftr" sz="quarter" idx="3"/>
          </p:nvPr>
        </p:nvSpPr>
        <p:spPr>
          <a:xfrm>
            <a:off x="484632" y="6419088"/>
            <a:ext cx="4114800" cy="365125"/>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826B5E08-CAC3-4C87-B143-5F8956AE905D}"/>
              </a:ext>
            </a:extLst>
          </p:cNvPr>
          <p:cNvSpPr>
            <a:spLocks noGrp="1"/>
          </p:cNvSpPr>
          <p:nvPr>
            <p:ph type="sldNum" sz="quarter" idx="4"/>
          </p:nvPr>
        </p:nvSpPr>
        <p:spPr>
          <a:xfrm>
            <a:off x="10989591" y="100584"/>
            <a:ext cx="640080" cy="365125"/>
          </a:xfrm>
          <a:prstGeom prst="rect">
            <a:avLst/>
          </a:prstGeom>
        </p:spPr>
        <p:txBody>
          <a:bodyPr vert="horz" lIns="91440" tIns="45720" rIns="91440" bIns="45720" rtlCol="0" anchor="ctr"/>
          <a:lstStyle>
            <a:lvl1pPr algn="r">
              <a:defRPr sz="900">
                <a:solidFill>
                  <a:schemeClr val="tx1"/>
                </a:solidFill>
              </a:defRPr>
            </a:lvl1pPr>
          </a:lstStyle>
          <a:p>
            <a:fld id="{60553ECD-7F6D-420D-93CA-D8D15EB427AC}" type="slidenum">
              <a:rPr lang="en-US" smtClean="0"/>
              <a:pPr/>
              <a:t>‹#›</a:t>
            </a:fld>
            <a:endParaRPr lang="en-US" dirty="0"/>
          </a:p>
        </p:txBody>
      </p:sp>
      <p:cxnSp>
        <p:nvCxnSpPr>
          <p:cNvPr id="8" name="Straight Connector 7">
            <a:extLst>
              <a:ext uri="{FF2B5EF4-FFF2-40B4-BE49-F238E27FC236}">
                <a16:creationId xmlns:a16="http://schemas.microsoft.com/office/drawing/2014/main" id="{108D74AC-B125-4E11-BA53-E9E383966DF8}"/>
              </a:ext>
              <a:ext uri="{C183D7F6-B498-43B3-948B-1728B52AA6E4}">
                <adec:decorative xmlns:adec="http://schemas.microsoft.com/office/drawing/2017/decorative" val="1"/>
              </a:ext>
            </a:extLst>
          </p:cNvPr>
          <p:cNvCxnSpPr>
            <a:cxnSpLocks/>
          </p:cNvCxnSpPr>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9DC76EBE-FB9D-4054-B5D8-19E3EAFE40B2}"/>
              </a:ext>
              <a:ext uri="{C183D7F6-B498-43B3-948B-1728B52AA6E4}">
                <adec:decorative xmlns:adec="http://schemas.microsoft.com/office/drawing/2017/decorative" val="1"/>
              </a:ext>
            </a:extLst>
          </p:cNvPr>
          <p:cNvCxnSpPr>
            <a:cxnSpLocks/>
          </p:cNvCxnSpPr>
          <p:nvPr/>
        </p:nvCxnSpPr>
        <p:spPr>
          <a:xfrm>
            <a:off x="482600" y="6368138"/>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99883845"/>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794" r:id="rId6"/>
    <p:sldLayoutId id="2147483790" r:id="rId7"/>
    <p:sldLayoutId id="2147483791" r:id="rId8"/>
    <p:sldLayoutId id="2147483792" r:id="rId9"/>
    <p:sldLayoutId id="2147483793" r:id="rId10"/>
    <p:sldLayoutId id="2147483795" r:id="rId11"/>
  </p:sldLayoutIdLst>
  <p:txStyles>
    <p:titleStyle>
      <a:lvl1pPr algn="l" defTabSz="914400" rtl="0" eaLnBrk="1" latinLnBrk="0" hangingPunct="1">
        <a:lnSpc>
          <a:spcPct val="100000"/>
        </a:lnSpc>
        <a:spcBef>
          <a:spcPct val="0"/>
        </a:spcBef>
        <a:buNone/>
        <a:defRPr sz="66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hamaspik.com/" TargetMode="Externa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hyperlink" Target="mailto:ProviderRelations@hamaspikchoice.org" TargetMode="External"/><Relationship Id="rId2" Type="http://schemas.openxmlformats.org/officeDocument/2006/relationships/hyperlink" Target="mailto:Transportation@hamaspikchoice.org" TargetMode="Externa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mailto:Claims@hamaspikchoice.or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C7FE5201-BB98-480C-BADB-207C8F8938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3781F914-4291-4C8C-A243-2C99A9B7AB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07" y="3918855"/>
            <a:ext cx="11147071" cy="2449283"/>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C6A807-9ACD-4040-ADCC-015409CDE139}"/>
              </a:ext>
            </a:extLst>
          </p:cNvPr>
          <p:cNvSpPr>
            <a:spLocks noGrp="1"/>
          </p:cNvSpPr>
          <p:nvPr>
            <p:ph type="ctrTitle"/>
          </p:nvPr>
        </p:nvSpPr>
        <p:spPr>
          <a:xfrm>
            <a:off x="481007" y="4134848"/>
            <a:ext cx="10384741" cy="2006220"/>
          </a:xfrm>
        </p:spPr>
        <p:txBody>
          <a:bodyPr anchor="ctr">
            <a:normAutofit/>
          </a:bodyPr>
          <a:lstStyle/>
          <a:p>
            <a:pPr algn="ctr">
              <a:lnSpc>
                <a:spcPct val="90000"/>
              </a:lnSpc>
            </a:pPr>
            <a:r>
              <a:rPr lang="en-US" b="1" dirty="0">
                <a:effectLst/>
              </a:rPr>
              <a:t>Transportation Provider Orientation</a:t>
            </a:r>
            <a:endParaRPr lang="en-US" b="1" dirty="0"/>
          </a:p>
        </p:txBody>
      </p:sp>
      <p:cxnSp>
        <p:nvCxnSpPr>
          <p:cNvPr id="48" name="Straight Connector 47">
            <a:extLst>
              <a:ext uri="{FF2B5EF4-FFF2-40B4-BE49-F238E27FC236}">
                <a16:creationId xmlns:a16="http://schemas.microsoft.com/office/drawing/2014/main" id="{5AB48E07-F525-4D7B-9770-093A165193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pic>
        <p:nvPicPr>
          <p:cNvPr id="8" name="Picture 7" descr="Logo&#10;&#10;Description automatically generated">
            <a:extLst>
              <a:ext uri="{FF2B5EF4-FFF2-40B4-BE49-F238E27FC236}">
                <a16:creationId xmlns:a16="http://schemas.microsoft.com/office/drawing/2014/main" id="{0EF1ABB5-57D1-44D8-929E-A32495E5891A}"/>
              </a:ext>
            </a:extLst>
          </p:cNvPr>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1741844" y="857129"/>
            <a:ext cx="7863065" cy="2204597"/>
          </a:xfrm>
          <a:prstGeom prst="rect">
            <a:avLst/>
          </a:prstGeom>
        </p:spPr>
      </p:pic>
      <p:cxnSp>
        <p:nvCxnSpPr>
          <p:cNvPr id="50" name="Straight Connector 49">
            <a:extLst>
              <a:ext uri="{FF2B5EF4-FFF2-40B4-BE49-F238E27FC236}">
                <a16:creationId xmlns:a16="http://schemas.microsoft.com/office/drawing/2014/main" id="{F89C6C02-EDA3-4D0B-9C4E-AAE0F2C7D5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3922535"/>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554F3D7F-B18F-40A2-B5DD-0500909F88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08729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D69CF-2005-4E5B-B3F4-922EFE647A2F}"/>
              </a:ext>
            </a:extLst>
          </p:cNvPr>
          <p:cNvSpPr>
            <a:spLocks noGrp="1"/>
          </p:cNvSpPr>
          <p:nvPr>
            <p:ph type="ctrTitle"/>
          </p:nvPr>
        </p:nvSpPr>
        <p:spPr>
          <a:xfrm>
            <a:off x="540000" y="540000"/>
            <a:ext cx="4500561" cy="1953501"/>
          </a:xfrm>
        </p:spPr>
        <p:txBody>
          <a:bodyPr vert="horz" lIns="91440" tIns="45720" rIns="91440" bIns="45720" rtlCol="0" anchor="t">
            <a:normAutofit/>
          </a:bodyPr>
          <a:lstStyle/>
          <a:p>
            <a:r>
              <a:rPr lang="en-US" sz="4700" b="1" dirty="0"/>
              <a:t>Accepting or Rejecting Trips</a:t>
            </a:r>
          </a:p>
        </p:txBody>
      </p:sp>
      <p:sp>
        <p:nvSpPr>
          <p:cNvPr id="3" name="Subtitle 2">
            <a:extLst>
              <a:ext uri="{FF2B5EF4-FFF2-40B4-BE49-F238E27FC236}">
                <a16:creationId xmlns:a16="http://schemas.microsoft.com/office/drawing/2014/main" id="{723DBB37-8D76-4984-823F-23D75687A4C1}"/>
              </a:ext>
            </a:extLst>
          </p:cNvPr>
          <p:cNvSpPr>
            <a:spLocks noGrp="1"/>
          </p:cNvSpPr>
          <p:nvPr>
            <p:ph type="subTitle" idx="1"/>
          </p:nvPr>
        </p:nvSpPr>
        <p:spPr>
          <a:xfrm>
            <a:off x="5232400" y="540000"/>
            <a:ext cx="6408738" cy="5768725"/>
          </a:xfrm>
        </p:spPr>
        <p:txBody>
          <a:bodyPr vert="horz" lIns="91440" tIns="45720" rIns="91440" bIns="45720" rtlCol="0" anchor="t">
            <a:normAutofit fontScale="92500" lnSpcReduction="10000"/>
          </a:bodyPr>
          <a:lstStyle/>
          <a:p>
            <a:pPr>
              <a:lnSpc>
                <a:spcPct val="115000"/>
              </a:lnSpc>
              <a:spcBef>
                <a:spcPts val="0"/>
              </a:spcBef>
              <a:spcAft>
                <a:spcPts val="600"/>
              </a:spcAft>
            </a:pPr>
            <a:r>
              <a:rPr lang="en-US" sz="2000" b="1" spc="50" dirty="0"/>
              <a:t>Accepting or Rejecting:</a:t>
            </a:r>
          </a:p>
          <a:p>
            <a:pPr marL="342900" indent="-342900">
              <a:lnSpc>
                <a:spcPct val="115000"/>
              </a:lnSpc>
              <a:spcBef>
                <a:spcPts val="0"/>
              </a:spcBef>
              <a:spcAft>
                <a:spcPts val="600"/>
              </a:spcAft>
              <a:buFont typeface="Arial" panose="020B0604020202020204" pitchFamily="34" charset="0"/>
              <a:buChar char="•"/>
            </a:pPr>
            <a:r>
              <a:rPr lang="en-US" sz="2000" spc="50" dirty="0"/>
              <a:t>Email or fax response to acknowledge same day as receipt.</a:t>
            </a:r>
          </a:p>
          <a:p>
            <a:pPr marL="342900" indent="-342900">
              <a:lnSpc>
                <a:spcPct val="115000"/>
              </a:lnSpc>
              <a:spcBef>
                <a:spcPts val="0"/>
              </a:spcBef>
              <a:spcAft>
                <a:spcPts val="600"/>
              </a:spcAft>
              <a:buFont typeface="Arial" panose="020B0604020202020204" pitchFamily="34" charset="0"/>
              <a:buChar char="•"/>
            </a:pPr>
            <a:endParaRPr lang="en-US" sz="2000" b="1" spc="50" dirty="0"/>
          </a:p>
          <a:p>
            <a:pPr marL="342900" indent="-342900">
              <a:lnSpc>
                <a:spcPct val="115000"/>
              </a:lnSpc>
              <a:spcBef>
                <a:spcPts val="0"/>
              </a:spcBef>
              <a:spcAft>
                <a:spcPts val="600"/>
              </a:spcAft>
              <a:buFont typeface="Arial" panose="020B0604020202020204" pitchFamily="34" charset="0"/>
              <a:buChar char="•"/>
            </a:pPr>
            <a:r>
              <a:rPr lang="en-US" sz="2000" b="1" spc="50" dirty="0"/>
              <a:t>Hamaspik staff will call to confirm the day before.</a:t>
            </a:r>
          </a:p>
          <a:p>
            <a:pPr marL="342900" indent="-342900">
              <a:lnSpc>
                <a:spcPct val="115000"/>
              </a:lnSpc>
              <a:spcBef>
                <a:spcPts val="0"/>
              </a:spcBef>
              <a:spcAft>
                <a:spcPts val="600"/>
              </a:spcAft>
              <a:buFont typeface="Arial" panose="020B0604020202020204" pitchFamily="34" charset="0"/>
              <a:buChar char="•"/>
            </a:pPr>
            <a:endParaRPr lang="en-US" sz="2000" spc="50" dirty="0"/>
          </a:p>
          <a:p>
            <a:pPr marL="342900" indent="-342900">
              <a:lnSpc>
                <a:spcPct val="115000"/>
              </a:lnSpc>
              <a:spcBef>
                <a:spcPts val="0"/>
              </a:spcBef>
              <a:spcAft>
                <a:spcPts val="600"/>
              </a:spcAft>
              <a:buFont typeface="Arial" panose="020B0604020202020204" pitchFamily="34" charset="0"/>
              <a:buChar char="•"/>
            </a:pPr>
            <a:r>
              <a:rPr lang="en-US" sz="2000" b="1" spc="50" dirty="0"/>
              <a:t>Best practice:  </a:t>
            </a:r>
            <a:r>
              <a:rPr lang="en-US" sz="2000" spc="50" dirty="0"/>
              <a:t>Transportation provider should confirm the trip with the member (client) the day before.</a:t>
            </a:r>
          </a:p>
          <a:p>
            <a:pPr marL="342900" indent="-342900">
              <a:lnSpc>
                <a:spcPct val="115000"/>
              </a:lnSpc>
              <a:spcBef>
                <a:spcPts val="0"/>
              </a:spcBef>
              <a:spcAft>
                <a:spcPts val="600"/>
              </a:spcAft>
              <a:buFont typeface="Arial" panose="020B0604020202020204" pitchFamily="34" charset="0"/>
              <a:buChar char="•"/>
            </a:pPr>
            <a:endParaRPr lang="en-US" sz="2000" spc="50" dirty="0"/>
          </a:p>
          <a:p>
            <a:pPr marL="342900" indent="-342900">
              <a:lnSpc>
                <a:spcPct val="115000"/>
              </a:lnSpc>
              <a:spcBef>
                <a:spcPts val="0"/>
              </a:spcBef>
              <a:spcAft>
                <a:spcPts val="600"/>
              </a:spcAft>
              <a:buFont typeface="Arial" panose="020B0604020202020204" pitchFamily="34" charset="0"/>
              <a:buChar char="•"/>
            </a:pPr>
            <a:r>
              <a:rPr lang="en-US" sz="2000" b="1" spc="50" dirty="0"/>
              <a:t>No shows:  </a:t>
            </a:r>
            <a:r>
              <a:rPr lang="en-US" sz="2000" spc="50" dirty="0"/>
              <a:t>Call Hamaspik Transportation Unit right away if member cancels at the door or does not answer.</a:t>
            </a:r>
          </a:p>
          <a:p>
            <a:pPr marL="342900" indent="-342900">
              <a:lnSpc>
                <a:spcPct val="115000"/>
              </a:lnSpc>
              <a:spcBef>
                <a:spcPts val="0"/>
              </a:spcBef>
              <a:spcAft>
                <a:spcPts val="600"/>
              </a:spcAft>
              <a:buFont typeface="Arial" panose="020B0604020202020204" pitchFamily="34" charset="0"/>
              <a:buChar char="•"/>
            </a:pPr>
            <a:endParaRPr lang="en-US" sz="2000" spc="50" dirty="0"/>
          </a:p>
          <a:p>
            <a:pPr marL="342900" indent="-342900">
              <a:lnSpc>
                <a:spcPct val="115000"/>
              </a:lnSpc>
              <a:spcBef>
                <a:spcPts val="0"/>
              </a:spcBef>
              <a:spcAft>
                <a:spcPts val="600"/>
              </a:spcAft>
              <a:buFont typeface="Arial" panose="020B0604020202020204" pitchFamily="34" charset="0"/>
              <a:buChar char="•"/>
            </a:pPr>
            <a:r>
              <a:rPr lang="en-US" sz="2000" b="1" spc="50" dirty="0"/>
              <a:t>Return trips:  </a:t>
            </a:r>
            <a:r>
              <a:rPr lang="en-US" sz="2000" spc="50" dirty="0"/>
              <a:t>Member should contact the provider directly.</a:t>
            </a:r>
          </a:p>
          <a:p>
            <a:pPr marL="342900" indent="-342900">
              <a:lnSpc>
                <a:spcPct val="115000"/>
              </a:lnSpc>
              <a:spcBef>
                <a:spcPts val="0"/>
              </a:spcBef>
              <a:spcAft>
                <a:spcPts val="600"/>
              </a:spcAft>
              <a:buFont typeface="Arial" panose="020B0604020202020204" pitchFamily="34" charset="0"/>
              <a:buChar char="•"/>
            </a:pPr>
            <a:endParaRPr lang="en-US" sz="2000" spc="50" dirty="0"/>
          </a:p>
          <a:p>
            <a:pPr marL="342900" indent="-342900">
              <a:lnSpc>
                <a:spcPct val="115000"/>
              </a:lnSpc>
              <a:spcBef>
                <a:spcPts val="0"/>
              </a:spcBef>
              <a:spcAft>
                <a:spcPts val="600"/>
              </a:spcAft>
              <a:buFont typeface="Arial" panose="020B0604020202020204" pitchFamily="34" charset="0"/>
              <a:buChar char="•"/>
            </a:pPr>
            <a:endParaRPr lang="en-US" sz="2000" spc="50" dirty="0"/>
          </a:p>
        </p:txBody>
      </p:sp>
      <p:pic>
        <p:nvPicPr>
          <p:cNvPr id="5" name="Picture 4" descr="A dashboard of a car">
            <a:extLst>
              <a:ext uri="{FF2B5EF4-FFF2-40B4-BE49-F238E27FC236}">
                <a16:creationId xmlns:a16="http://schemas.microsoft.com/office/drawing/2014/main" id="{D20BED2D-33FC-4BDD-BA4A-416E949EB48E}"/>
              </a:ext>
            </a:extLst>
          </p:cNvPr>
          <p:cNvPicPr>
            <a:picLocks noChangeAspect="1"/>
          </p:cNvPicPr>
          <p:nvPr/>
        </p:nvPicPr>
        <p:blipFill rotWithShape="1">
          <a:blip r:embed="rId2">
            <a:extLst>
              <a:ext uri="{28A0092B-C50C-407E-A947-70E740481C1C}">
                <a14:useLocalDpi xmlns:a14="http://schemas.microsoft.com/office/drawing/2010/main" val="0"/>
              </a:ext>
            </a:extLst>
          </a:blip>
          <a:srcRect l="14155" r="19096" b="1"/>
          <a:stretch/>
        </p:blipFill>
        <p:spPr>
          <a:xfrm>
            <a:off x="579025" y="2169113"/>
            <a:ext cx="4320000" cy="4320000"/>
          </a:xfrm>
          <a:custGeom>
            <a:avLst/>
            <a:gdLst/>
            <a:ahLst/>
            <a:cxnLst/>
            <a:rect l="l" t="t" r="r" b="b"/>
            <a:pathLst>
              <a:path w="6858000" h="6858000">
                <a:moveTo>
                  <a:pt x="3429001" y="0"/>
                </a:moveTo>
                <a:cubicBezTo>
                  <a:pt x="5322784" y="0"/>
                  <a:pt x="6858000" y="1535216"/>
                  <a:pt x="6858000" y="3429001"/>
                </a:cubicBezTo>
                <a:cubicBezTo>
                  <a:pt x="6858000" y="5322785"/>
                  <a:pt x="5322784" y="6858000"/>
                  <a:pt x="3429001" y="6858000"/>
                </a:cubicBezTo>
                <a:cubicBezTo>
                  <a:pt x="1535216" y="6858000"/>
                  <a:pt x="0" y="5322785"/>
                  <a:pt x="0" y="3429001"/>
                </a:cubicBezTo>
                <a:cubicBezTo>
                  <a:pt x="0" y="1535216"/>
                  <a:pt x="1535216" y="0"/>
                  <a:pt x="3429001" y="0"/>
                </a:cubicBezTo>
                <a:close/>
              </a:path>
            </a:pathLst>
          </a:custGeom>
          <a:effectLst>
            <a:softEdge rad="508000"/>
          </a:effectLst>
        </p:spPr>
      </p:pic>
      <p:pic>
        <p:nvPicPr>
          <p:cNvPr id="65" name="Picture 64" descr="Logo&#10;&#10;Description automatically generated">
            <a:extLst>
              <a:ext uri="{FF2B5EF4-FFF2-40B4-BE49-F238E27FC236}">
                <a16:creationId xmlns:a16="http://schemas.microsoft.com/office/drawing/2014/main" id="{A1768E0C-96F0-4FAD-B99C-9D7C43F333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61905" y="6367784"/>
            <a:ext cx="1651070" cy="462917"/>
          </a:xfrm>
          <a:prstGeom prst="rect">
            <a:avLst/>
          </a:prstGeom>
        </p:spPr>
      </p:pic>
    </p:spTree>
    <p:extLst>
      <p:ext uri="{BB962C8B-B14F-4D97-AF65-F5344CB8AC3E}">
        <p14:creationId xmlns:p14="http://schemas.microsoft.com/office/powerpoint/2010/main" val="19432375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56" name="Straight Connector 55">
            <a:extLst>
              <a:ext uri="{FF2B5EF4-FFF2-40B4-BE49-F238E27FC236}">
                <a16:creationId xmlns:a16="http://schemas.microsoft.com/office/drawing/2014/main" id="{108D74AC-B125-4E11-BA53-E9E383966D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id="{9DC76EBE-FB9D-4054-B5D8-19E3EAFE40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 useBgFill="1">
        <p:nvSpPr>
          <p:cNvPr id="60" name="Rectangle 59">
            <a:extLst>
              <a:ext uri="{FF2B5EF4-FFF2-40B4-BE49-F238E27FC236}">
                <a16:creationId xmlns:a16="http://schemas.microsoft.com/office/drawing/2014/main" id="{92B0CFF1-78D7-4A83-A95E-71F9E3831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C689910-EB17-4FC4-95EC-D612703F2A12}"/>
              </a:ext>
            </a:extLst>
          </p:cNvPr>
          <p:cNvSpPr>
            <a:spLocks noGrp="1"/>
          </p:cNvSpPr>
          <p:nvPr>
            <p:ph type="ctrTitle"/>
          </p:nvPr>
        </p:nvSpPr>
        <p:spPr>
          <a:xfrm>
            <a:off x="482600" y="976160"/>
            <a:ext cx="3964251" cy="2237925"/>
          </a:xfrm>
        </p:spPr>
        <p:txBody>
          <a:bodyPr vert="horz" lIns="91440" tIns="45720" rIns="91440" bIns="45720" rtlCol="0" anchor="ctr">
            <a:normAutofit/>
          </a:bodyPr>
          <a:lstStyle/>
          <a:p>
            <a:pPr>
              <a:lnSpc>
                <a:spcPct val="90000"/>
              </a:lnSpc>
            </a:pPr>
            <a:r>
              <a:rPr lang="en-US" sz="5100" b="1"/>
              <a:t>Billing / Claims for Services</a:t>
            </a:r>
            <a:endParaRPr lang="en-US" sz="5100"/>
          </a:p>
        </p:txBody>
      </p:sp>
      <p:cxnSp>
        <p:nvCxnSpPr>
          <p:cNvPr id="62" name="Straight Connector 61">
            <a:extLst>
              <a:ext uri="{FF2B5EF4-FFF2-40B4-BE49-F238E27FC236}">
                <a16:creationId xmlns:a16="http://schemas.microsoft.com/office/drawing/2014/main" id="{E9615127-4E4B-44AE-B157-C50975D4190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3" name="Subtitle 2">
            <a:extLst>
              <a:ext uri="{FF2B5EF4-FFF2-40B4-BE49-F238E27FC236}">
                <a16:creationId xmlns:a16="http://schemas.microsoft.com/office/drawing/2014/main" id="{D2581621-D832-4A1E-B0FF-4DF899EE7EC0}"/>
              </a:ext>
            </a:extLst>
          </p:cNvPr>
          <p:cNvSpPr>
            <a:spLocks noGrp="1"/>
          </p:cNvSpPr>
          <p:nvPr>
            <p:ph type="subTitle" idx="1"/>
          </p:nvPr>
        </p:nvSpPr>
        <p:spPr>
          <a:xfrm>
            <a:off x="482600" y="3408254"/>
            <a:ext cx="3964250" cy="2470031"/>
          </a:xfrm>
        </p:spPr>
        <p:txBody>
          <a:bodyPr vert="horz" lIns="91440" tIns="45720" rIns="91440" bIns="45720" rtlCol="0">
            <a:normAutofit/>
          </a:bodyPr>
          <a:lstStyle/>
          <a:p>
            <a:pPr marL="285750" indent="-285750">
              <a:lnSpc>
                <a:spcPct val="90000"/>
              </a:lnSpc>
              <a:buFont typeface="Arial" panose="020B0604020202020204" pitchFamily="34" charset="0"/>
              <a:buChar char="•"/>
            </a:pPr>
            <a:r>
              <a:rPr lang="en-US" sz="1700" b="1"/>
              <a:t>Electronic claims (same elements as CMS-1500 claim form) thru Change Healthcare clearinghouse.  Hamaspik’s payer ID is:  47738</a:t>
            </a:r>
          </a:p>
          <a:p>
            <a:pPr marL="285750" indent="-285750">
              <a:lnSpc>
                <a:spcPct val="90000"/>
              </a:lnSpc>
              <a:buFont typeface="Arial" panose="020B0604020202020204" pitchFamily="34" charset="0"/>
              <a:buChar char="•"/>
            </a:pPr>
            <a:r>
              <a:rPr lang="en-US" sz="1700" b="1"/>
              <a:t>Paper claims on CMS-1500 to:</a:t>
            </a:r>
          </a:p>
          <a:p>
            <a:pPr marL="777240" lvl="2" indent="0" algn="l">
              <a:lnSpc>
                <a:spcPct val="90000"/>
              </a:lnSpc>
              <a:spcBef>
                <a:spcPts val="0"/>
              </a:spcBef>
              <a:buFont typeface="Arial" panose="020B0604020202020204" pitchFamily="34" charset="0"/>
              <a:buNone/>
            </a:pPr>
            <a:r>
              <a:rPr lang="en-US" sz="1700" b="1"/>
              <a:t>Hamaspik, Inc.</a:t>
            </a:r>
          </a:p>
          <a:p>
            <a:pPr marL="777240" lvl="2" indent="0" algn="l">
              <a:lnSpc>
                <a:spcPct val="90000"/>
              </a:lnSpc>
              <a:spcBef>
                <a:spcPts val="0"/>
              </a:spcBef>
              <a:buFont typeface="Arial" panose="020B0604020202020204" pitchFamily="34" charset="0"/>
              <a:buNone/>
            </a:pPr>
            <a:r>
              <a:rPr lang="en-US" sz="1700" b="1"/>
              <a:t>Attn:  Claims Dept.</a:t>
            </a:r>
          </a:p>
          <a:p>
            <a:pPr marL="777240" lvl="2" indent="0" algn="l">
              <a:lnSpc>
                <a:spcPct val="90000"/>
              </a:lnSpc>
              <a:spcBef>
                <a:spcPts val="0"/>
              </a:spcBef>
              <a:buFont typeface="Arial" panose="020B0604020202020204" pitchFamily="34" charset="0"/>
              <a:buNone/>
            </a:pPr>
            <a:r>
              <a:rPr lang="en-US" sz="1700" b="1"/>
              <a:t>58 Route 59, Suite 1</a:t>
            </a:r>
          </a:p>
          <a:p>
            <a:pPr marL="777240" lvl="2" indent="0" algn="l">
              <a:lnSpc>
                <a:spcPct val="90000"/>
              </a:lnSpc>
              <a:spcBef>
                <a:spcPts val="0"/>
              </a:spcBef>
              <a:buFont typeface="Arial" panose="020B0604020202020204" pitchFamily="34" charset="0"/>
              <a:buNone/>
            </a:pPr>
            <a:r>
              <a:rPr lang="en-US" sz="1700" b="1"/>
              <a:t>Monsey, NY  10952</a:t>
            </a:r>
          </a:p>
        </p:txBody>
      </p:sp>
      <p:pic>
        <p:nvPicPr>
          <p:cNvPr id="4" name="Picture 3">
            <a:extLst>
              <a:ext uri="{FF2B5EF4-FFF2-40B4-BE49-F238E27FC236}">
                <a16:creationId xmlns:a16="http://schemas.microsoft.com/office/drawing/2014/main" id="{58466EAB-8B24-4B1A-9B85-D8F70AC95185}"/>
              </a:ext>
            </a:extLst>
          </p:cNvPr>
          <p:cNvPicPr>
            <a:picLocks noChangeAspect="1" noChangeArrowheads="1"/>
          </p:cNvPicPr>
          <p:nvPr/>
        </p:nvPicPr>
        <p:blipFill rotWithShape="1">
          <a:blip r:embed="rId2" cstate="print">
            <a:alphaModFix/>
            <a:extLst>
              <a:ext uri="{28A0092B-C50C-407E-A947-70E740481C1C}">
                <a14:useLocalDpi xmlns:a14="http://schemas.microsoft.com/office/drawing/2010/main" val="0"/>
              </a:ext>
            </a:extLst>
          </a:blip>
          <a:srcRect t="12474" r="-1" b="4784"/>
          <a:stretch/>
        </p:blipFill>
        <p:spPr bwMode="auto">
          <a:xfrm>
            <a:off x="5024936" y="680870"/>
            <a:ext cx="6588977" cy="370721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0" name="Straight Connector 63">
            <a:extLst>
              <a:ext uri="{FF2B5EF4-FFF2-40B4-BE49-F238E27FC236}">
                <a16:creationId xmlns:a16="http://schemas.microsoft.com/office/drawing/2014/main" id="{B607C7DF-2703-4D3B-B500-8182840C0A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pic>
        <p:nvPicPr>
          <p:cNvPr id="34" name="Picture 33" descr="Logo&#10;&#10;Description automatically generated">
            <a:extLst>
              <a:ext uri="{FF2B5EF4-FFF2-40B4-BE49-F238E27FC236}">
                <a16:creationId xmlns:a16="http://schemas.microsoft.com/office/drawing/2014/main" id="{425F4EDC-52E5-4152-A98F-15249B62FA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72468" y="6389290"/>
            <a:ext cx="1518333" cy="425701"/>
          </a:xfrm>
          <a:prstGeom prst="rect">
            <a:avLst/>
          </a:prstGeom>
        </p:spPr>
      </p:pic>
      <p:sp>
        <p:nvSpPr>
          <p:cNvPr id="31" name="TextBox 30">
            <a:extLst>
              <a:ext uri="{FF2B5EF4-FFF2-40B4-BE49-F238E27FC236}">
                <a16:creationId xmlns:a16="http://schemas.microsoft.com/office/drawing/2014/main" id="{18E538DC-7851-4B63-BD9B-1FD20E1403F1}"/>
              </a:ext>
            </a:extLst>
          </p:cNvPr>
          <p:cNvSpPr txBox="1"/>
          <p:nvPr/>
        </p:nvSpPr>
        <p:spPr>
          <a:xfrm>
            <a:off x="4929450" y="4579102"/>
            <a:ext cx="6096000" cy="1723549"/>
          </a:xfrm>
          <a:prstGeom prst="rect">
            <a:avLst/>
          </a:prstGeom>
          <a:noFill/>
        </p:spPr>
        <p:txBody>
          <a:bodyPr wrap="square">
            <a:spAutoFit/>
          </a:bodyPr>
          <a:lstStyle/>
          <a:p>
            <a:pPr marL="342900" indent="-342900">
              <a:spcBef>
                <a:spcPts val="0"/>
              </a:spcBef>
              <a:spcAft>
                <a:spcPts val="600"/>
              </a:spcAft>
              <a:buFont typeface="Arial" panose="020B0604020202020204" pitchFamily="34" charset="0"/>
              <a:buChar char="•"/>
            </a:pPr>
            <a:r>
              <a:rPr lang="en-US" sz="1800" b="1" dirty="0"/>
              <a:t>Claim info should match the authorization and must include the authorization number</a:t>
            </a:r>
          </a:p>
          <a:p>
            <a:pPr marL="114300">
              <a:spcBef>
                <a:spcPts val="0"/>
              </a:spcBef>
              <a:spcAft>
                <a:spcPts val="600"/>
              </a:spcAft>
            </a:pPr>
            <a:endParaRPr lang="en-US" sz="1800" b="1" dirty="0"/>
          </a:p>
          <a:p>
            <a:pPr marL="342900" indent="-342900">
              <a:spcBef>
                <a:spcPts val="0"/>
              </a:spcBef>
              <a:spcAft>
                <a:spcPts val="600"/>
              </a:spcAft>
              <a:buFont typeface="Arial" panose="020B0604020202020204" pitchFamily="34" charset="0"/>
              <a:buChar char="•"/>
            </a:pPr>
            <a:r>
              <a:rPr lang="en-US" sz="1800" b="1" dirty="0"/>
              <a:t>Refer to Provider Manual on Hamaspik website for more details: </a:t>
            </a:r>
            <a:r>
              <a:rPr lang="en-US" sz="2400" b="1" dirty="0">
                <a:solidFill>
                  <a:srgbClr val="002060"/>
                </a:solidFill>
              </a:rPr>
              <a:t>www.Hamaspik.com</a:t>
            </a:r>
            <a:endParaRPr lang="en-US" sz="1800" b="1" dirty="0">
              <a:solidFill>
                <a:srgbClr val="002060"/>
              </a:solidFill>
            </a:endParaRPr>
          </a:p>
        </p:txBody>
      </p:sp>
    </p:spTree>
    <p:extLst>
      <p:ext uri="{BB962C8B-B14F-4D97-AF65-F5344CB8AC3E}">
        <p14:creationId xmlns:p14="http://schemas.microsoft.com/office/powerpoint/2010/main" val="36324575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a16="http://schemas.microsoft.com/office/drawing/2014/main" id="{C7FE5201-BB98-480C-BADB-207C8F8938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B65A1411-0C46-4437-890D-A6FADAA96E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07" y="489855"/>
            <a:ext cx="11147071" cy="1503659"/>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2B503C-ECF3-49AD-99FA-D1D906FB78A8}"/>
              </a:ext>
            </a:extLst>
          </p:cNvPr>
          <p:cNvSpPr>
            <a:spLocks noGrp="1"/>
          </p:cNvSpPr>
          <p:nvPr>
            <p:ph type="ctrTitle"/>
          </p:nvPr>
        </p:nvSpPr>
        <p:spPr>
          <a:xfrm>
            <a:off x="481007" y="738102"/>
            <a:ext cx="10760586" cy="1117458"/>
          </a:xfrm>
        </p:spPr>
        <p:txBody>
          <a:bodyPr vert="horz" lIns="91440" tIns="45720" rIns="91440" bIns="45720" rtlCol="0" anchor="ctr">
            <a:normAutofit/>
          </a:bodyPr>
          <a:lstStyle/>
          <a:p>
            <a:r>
              <a:rPr lang="en-US" b="1"/>
              <a:t>Billing / Claims for Services</a:t>
            </a:r>
            <a:endParaRPr lang="en-US"/>
          </a:p>
        </p:txBody>
      </p:sp>
      <p:sp>
        <p:nvSpPr>
          <p:cNvPr id="3" name="Subtitle 2">
            <a:extLst>
              <a:ext uri="{FF2B5EF4-FFF2-40B4-BE49-F238E27FC236}">
                <a16:creationId xmlns:a16="http://schemas.microsoft.com/office/drawing/2014/main" id="{6E2B5F75-5FCF-4934-BF67-3BE5B9780EBF}"/>
              </a:ext>
            </a:extLst>
          </p:cNvPr>
          <p:cNvSpPr>
            <a:spLocks noGrp="1"/>
          </p:cNvSpPr>
          <p:nvPr>
            <p:ph type="subTitle" idx="1"/>
          </p:nvPr>
        </p:nvSpPr>
        <p:spPr>
          <a:xfrm>
            <a:off x="4027055" y="2483369"/>
            <a:ext cx="7383895" cy="3746813"/>
          </a:xfrm>
        </p:spPr>
        <p:txBody>
          <a:bodyPr vert="horz" lIns="91440" tIns="45720" rIns="91440" bIns="45720" rtlCol="0" anchor="ctr">
            <a:normAutofit lnSpcReduction="10000"/>
          </a:bodyPr>
          <a:lstStyle/>
          <a:p>
            <a:pPr>
              <a:lnSpc>
                <a:spcPct val="90000"/>
              </a:lnSpc>
            </a:pPr>
            <a:r>
              <a:rPr lang="en-US" b="1" dirty="0"/>
              <a:t>Refer to your contract for length of submission for claims.</a:t>
            </a:r>
          </a:p>
          <a:p>
            <a:pPr>
              <a:lnSpc>
                <a:spcPct val="90000"/>
              </a:lnSpc>
            </a:pPr>
            <a:r>
              <a:rPr lang="en-US" b="1" dirty="0"/>
              <a:t>Payment for clean claims made within NYS requirements</a:t>
            </a:r>
          </a:p>
          <a:p>
            <a:pPr lvl="1" algn="l">
              <a:lnSpc>
                <a:spcPct val="90000"/>
              </a:lnSpc>
            </a:pPr>
            <a:r>
              <a:rPr lang="en-US" sz="2400" b="1" dirty="0">
                <a:solidFill>
                  <a:srgbClr val="002060"/>
                </a:solidFill>
              </a:rPr>
              <a:t>Electronic claims = 30 days</a:t>
            </a:r>
          </a:p>
          <a:p>
            <a:pPr lvl="1" algn="l">
              <a:lnSpc>
                <a:spcPct val="90000"/>
              </a:lnSpc>
            </a:pPr>
            <a:r>
              <a:rPr lang="en-US" sz="2400" b="1" dirty="0">
                <a:solidFill>
                  <a:srgbClr val="002060"/>
                </a:solidFill>
              </a:rPr>
              <a:t>Paper claims = 45 days</a:t>
            </a:r>
          </a:p>
          <a:p>
            <a:pPr>
              <a:lnSpc>
                <a:spcPct val="90000"/>
              </a:lnSpc>
            </a:pPr>
            <a:endParaRPr lang="en-US" b="1" dirty="0"/>
          </a:p>
          <a:p>
            <a:pPr>
              <a:lnSpc>
                <a:spcPct val="90000"/>
              </a:lnSpc>
            </a:pPr>
            <a:r>
              <a:rPr lang="en-US" b="1" dirty="0"/>
              <a:t>Payment via electronic deposit into provider account </a:t>
            </a:r>
            <a:r>
              <a:rPr lang="en-US" b="1" u="sng" dirty="0"/>
              <a:t>preferred</a:t>
            </a:r>
            <a:r>
              <a:rPr lang="en-US" b="1" dirty="0"/>
              <a:t> (providers need to complete &amp; submit ACH form)</a:t>
            </a:r>
          </a:p>
          <a:p>
            <a:pPr marL="114300" indent="0">
              <a:lnSpc>
                <a:spcPct val="90000"/>
              </a:lnSpc>
              <a:buFont typeface="Arial" panose="020B0604020202020204" pitchFamily="34" charset="0"/>
              <a:buNone/>
            </a:pPr>
            <a:endParaRPr lang="en-US" b="1" dirty="0"/>
          </a:p>
          <a:p>
            <a:pPr>
              <a:lnSpc>
                <a:spcPct val="90000"/>
              </a:lnSpc>
            </a:pPr>
            <a:endParaRPr lang="en-US" b="1" dirty="0"/>
          </a:p>
        </p:txBody>
      </p:sp>
      <p:cxnSp>
        <p:nvCxnSpPr>
          <p:cNvPr id="54" name="Straight Connector 53">
            <a:extLst>
              <a:ext uri="{FF2B5EF4-FFF2-40B4-BE49-F238E27FC236}">
                <a16:creationId xmlns:a16="http://schemas.microsoft.com/office/drawing/2014/main" id="{5600D858-9844-4B2A-9D38-77BD00EC45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pic>
        <p:nvPicPr>
          <p:cNvPr id="4" name="Picture 2">
            <a:extLst>
              <a:ext uri="{FF2B5EF4-FFF2-40B4-BE49-F238E27FC236}">
                <a16:creationId xmlns:a16="http://schemas.microsoft.com/office/drawing/2014/main" id="{A825411F-F925-490C-9C69-6E6F4E432232}"/>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t="2985" b="8494"/>
          <a:stretch/>
        </p:blipFill>
        <p:spPr bwMode="auto">
          <a:xfrm>
            <a:off x="1045565" y="2688841"/>
            <a:ext cx="2565361" cy="203556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6" name="Straight Connector 55">
            <a:extLst>
              <a:ext uri="{FF2B5EF4-FFF2-40B4-BE49-F238E27FC236}">
                <a16:creationId xmlns:a16="http://schemas.microsoft.com/office/drawing/2014/main" id="{F89C6C02-EDA3-4D0B-9C4E-AAE0F2C7D5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1993515"/>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id="{7818025D-200B-4542-8AF9-7D9B2FFE6F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pic>
        <p:nvPicPr>
          <p:cNvPr id="28" name="Picture 27" descr="Logo&#10;&#10;Description automatically generated">
            <a:extLst>
              <a:ext uri="{FF2B5EF4-FFF2-40B4-BE49-F238E27FC236}">
                <a16:creationId xmlns:a16="http://schemas.microsoft.com/office/drawing/2014/main" id="{C55D3C34-43F0-4DD5-AC3E-EB3D94D63E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09745" y="6382594"/>
            <a:ext cx="1518333" cy="425701"/>
          </a:xfrm>
          <a:prstGeom prst="rect">
            <a:avLst/>
          </a:prstGeom>
        </p:spPr>
      </p:pic>
    </p:spTree>
    <p:extLst>
      <p:ext uri="{BB962C8B-B14F-4D97-AF65-F5344CB8AC3E}">
        <p14:creationId xmlns:p14="http://schemas.microsoft.com/office/powerpoint/2010/main" val="2880871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6" name="Straight Connector 64">
            <a:extLst>
              <a:ext uri="{FF2B5EF4-FFF2-40B4-BE49-F238E27FC236}">
                <a16:creationId xmlns:a16="http://schemas.microsoft.com/office/drawing/2014/main" id="{108D74AC-B125-4E11-BA53-E9E383966D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cxnSp>
        <p:nvCxnSpPr>
          <p:cNvPr id="78" name="Straight Connector 66">
            <a:extLst>
              <a:ext uri="{FF2B5EF4-FFF2-40B4-BE49-F238E27FC236}">
                <a16:creationId xmlns:a16="http://schemas.microsoft.com/office/drawing/2014/main" id="{9DC76EBE-FB9D-4054-B5D8-19E3EAFE40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cxnSp>
        <p:nvCxnSpPr>
          <p:cNvPr id="79" name="Straight Connector 68">
            <a:extLst>
              <a:ext uri="{FF2B5EF4-FFF2-40B4-BE49-F238E27FC236}">
                <a16:creationId xmlns:a16="http://schemas.microsoft.com/office/drawing/2014/main" id="{E48FA233-30DB-4D0A-BF51-78D03F79F2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 useBgFill="1">
        <p:nvSpPr>
          <p:cNvPr id="80" name="Rectangle 70">
            <a:extLst>
              <a:ext uri="{FF2B5EF4-FFF2-40B4-BE49-F238E27FC236}">
                <a16:creationId xmlns:a16="http://schemas.microsoft.com/office/drawing/2014/main" id="{92B0CFF1-78D7-4A83-A95E-71F9E3831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C1A6821-2761-44BF-B318-DFDB28DB4698}"/>
              </a:ext>
            </a:extLst>
          </p:cNvPr>
          <p:cNvSpPr>
            <a:spLocks noGrp="1"/>
          </p:cNvSpPr>
          <p:nvPr>
            <p:ph type="ctrTitle"/>
          </p:nvPr>
        </p:nvSpPr>
        <p:spPr>
          <a:xfrm>
            <a:off x="481804" y="3995035"/>
            <a:ext cx="5337972" cy="1772513"/>
          </a:xfrm>
        </p:spPr>
        <p:txBody>
          <a:bodyPr vert="horz" lIns="91440" tIns="45720" rIns="91440" bIns="45720" rtlCol="0" anchor="ctr">
            <a:normAutofit/>
          </a:bodyPr>
          <a:lstStyle/>
          <a:p>
            <a:pPr>
              <a:lnSpc>
                <a:spcPct val="90000"/>
              </a:lnSpc>
            </a:pPr>
            <a:r>
              <a:rPr lang="en-US" sz="4100" dirty="0"/>
              <a:t>Expectations and Miscellaneous Notes</a:t>
            </a:r>
          </a:p>
        </p:txBody>
      </p:sp>
      <p:cxnSp>
        <p:nvCxnSpPr>
          <p:cNvPr id="81" name="Straight Connector 72">
            <a:extLst>
              <a:ext uri="{FF2B5EF4-FFF2-40B4-BE49-F238E27FC236}">
                <a16:creationId xmlns:a16="http://schemas.microsoft.com/office/drawing/2014/main" id="{CC7C49D1-7D30-4EB5-A80A-BE1E9B47708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75" name="Straight Connector 74">
            <a:extLst>
              <a:ext uri="{FF2B5EF4-FFF2-40B4-BE49-F238E27FC236}">
                <a16:creationId xmlns:a16="http://schemas.microsoft.com/office/drawing/2014/main" id="{4105C5B1-BB24-4A5C-87B3-3B75CD2594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3917307"/>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3" name="Subtitle 2">
            <a:extLst>
              <a:ext uri="{FF2B5EF4-FFF2-40B4-BE49-F238E27FC236}">
                <a16:creationId xmlns:a16="http://schemas.microsoft.com/office/drawing/2014/main" id="{DA13FAE4-1E7E-4D7F-BD60-7AF4EC586002}"/>
              </a:ext>
            </a:extLst>
          </p:cNvPr>
          <p:cNvSpPr>
            <a:spLocks noGrp="1"/>
          </p:cNvSpPr>
          <p:nvPr>
            <p:ph type="subTitle" idx="1"/>
          </p:nvPr>
        </p:nvSpPr>
        <p:spPr>
          <a:xfrm>
            <a:off x="5448300" y="3926827"/>
            <a:ext cx="6516707" cy="2441307"/>
          </a:xfrm>
        </p:spPr>
        <p:txBody>
          <a:bodyPr vert="horz" lIns="91440" tIns="45720" rIns="91440" bIns="45720" rtlCol="0" anchor="ctr">
            <a:normAutofit lnSpcReduction="10000"/>
          </a:bodyPr>
          <a:lstStyle/>
          <a:p>
            <a:pPr marL="285750" lvl="0" indent="-270000">
              <a:lnSpc>
                <a:spcPct val="90000"/>
              </a:lnSpc>
              <a:buFont typeface="Arial" panose="020B0604020202020204" pitchFamily="34" charset="0"/>
              <a:buChar char="•"/>
            </a:pPr>
            <a:r>
              <a:rPr lang="en-US" sz="1400" b="1" spc="50" dirty="0"/>
              <a:t>Require member to sign voucher or log, or during pandemic may have the driver make a record of the trip.</a:t>
            </a:r>
          </a:p>
          <a:p>
            <a:pPr marL="285750" lvl="0" indent="-270000">
              <a:lnSpc>
                <a:spcPct val="90000"/>
              </a:lnSpc>
              <a:buFont typeface="Arial" panose="020B0604020202020204" pitchFamily="34" charset="0"/>
              <a:buChar char="•"/>
            </a:pPr>
            <a:r>
              <a:rPr lang="en-US" sz="1400" b="1" spc="50" dirty="0"/>
              <a:t>Member complaints are investigated by Hamaspik’s Compliance Dept. and prompt response from providers is essential.</a:t>
            </a:r>
          </a:p>
          <a:p>
            <a:pPr marL="285750" lvl="0" indent="-270000">
              <a:lnSpc>
                <a:spcPct val="90000"/>
              </a:lnSpc>
              <a:buFont typeface="Arial" panose="020B0604020202020204" pitchFamily="34" charset="0"/>
              <a:buChar char="•"/>
            </a:pPr>
            <a:r>
              <a:rPr lang="en-US" sz="1400" b="1" spc="50" dirty="0"/>
              <a:t>Audits.  Hamaspik’s Compliance Dept. conducts random audits of all provider types.  When requested, providers must be able to furnish proof of providing a service to members.</a:t>
            </a:r>
          </a:p>
          <a:p>
            <a:pPr marL="285750" lvl="0" indent="-270000">
              <a:lnSpc>
                <a:spcPct val="90000"/>
              </a:lnSpc>
              <a:buFont typeface="Arial" panose="020B0604020202020204" pitchFamily="34" charset="0"/>
              <a:buChar char="•"/>
            </a:pPr>
            <a:r>
              <a:rPr lang="en-US" sz="1400" b="1" spc="50" dirty="0"/>
              <a:t>Provider performance data is considered as part of the credentialing process.</a:t>
            </a:r>
          </a:p>
          <a:p>
            <a:pPr marL="285750" lvl="0" indent="-270000">
              <a:lnSpc>
                <a:spcPct val="90000"/>
              </a:lnSpc>
              <a:buFont typeface="Arial" panose="020B0604020202020204" pitchFamily="34" charset="0"/>
              <a:buChar char="•"/>
            </a:pPr>
            <a:r>
              <a:rPr lang="en-US" sz="1400" b="1" spc="50" dirty="0"/>
              <a:t>Provider Manual can be found at </a:t>
            </a:r>
            <a:r>
              <a:rPr lang="en-US" sz="1400" b="1" u="sng" spc="50" dirty="0">
                <a:hlinkClick r:id="rId2"/>
              </a:rPr>
              <a:t>www.hamaspik.com</a:t>
            </a:r>
            <a:r>
              <a:rPr lang="en-US" sz="1400" b="1" u="sng" spc="50" dirty="0"/>
              <a:t> </a:t>
            </a:r>
            <a:endParaRPr lang="en-US" sz="1400" b="1" spc="50" dirty="0"/>
          </a:p>
        </p:txBody>
      </p:sp>
      <p:cxnSp>
        <p:nvCxnSpPr>
          <p:cNvPr id="77" name="Straight Connector 76">
            <a:extLst>
              <a:ext uri="{FF2B5EF4-FFF2-40B4-BE49-F238E27FC236}">
                <a16:creationId xmlns:a16="http://schemas.microsoft.com/office/drawing/2014/main" id="{4C9A9BAE-34E3-4B7D-BC11-8513657636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pic>
        <p:nvPicPr>
          <p:cNvPr id="60" name="Picture 59" descr="Logo&#10;&#10;Description automatically generated">
            <a:extLst>
              <a:ext uri="{FF2B5EF4-FFF2-40B4-BE49-F238E27FC236}">
                <a16:creationId xmlns:a16="http://schemas.microsoft.com/office/drawing/2014/main" id="{6BBB54AC-81A2-4737-8538-AED5A38E4F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6459" y="6377659"/>
            <a:ext cx="1562416" cy="438061"/>
          </a:xfrm>
          <a:prstGeom prst="rect">
            <a:avLst/>
          </a:prstGeom>
        </p:spPr>
      </p:pic>
      <p:pic>
        <p:nvPicPr>
          <p:cNvPr id="5" name="Picture 4">
            <a:extLst>
              <a:ext uri="{FF2B5EF4-FFF2-40B4-BE49-F238E27FC236}">
                <a16:creationId xmlns:a16="http://schemas.microsoft.com/office/drawing/2014/main" id="{287AE146-D4D4-4D64-9674-261A3AAEA636}"/>
              </a:ext>
            </a:extLst>
          </p:cNvPr>
          <p:cNvPicPr>
            <a:picLocks noChangeAspect="1"/>
          </p:cNvPicPr>
          <p:nvPr/>
        </p:nvPicPr>
        <p:blipFill rotWithShape="1">
          <a:blip r:embed="rId4">
            <a:alphaModFix/>
          </a:blip>
          <a:srcRect t="21809" r="1" b="10881"/>
          <a:stretch/>
        </p:blipFill>
        <p:spPr>
          <a:xfrm>
            <a:off x="-4972" y="87407"/>
            <a:ext cx="12122213" cy="3732972"/>
          </a:xfrm>
          <a:prstGeom prst="rect">
            <a:avLst/>
          </a:prstGeom>
        </p:spPr>
      </p:pic>
    </p:spTree>
    <p:extLst>
      <p:ext uri="{BB962C8B-B14F-4D97-AF65-F5344CB8AC3E}">
        <p14:creationId xmlns:p14="http://schemas.microsoft.com/office/powerpoint/2010/main" val="1029300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E70BD5D-17E6-4887-A29F-C82092681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DB508D0-DC67-444E-9820-DCF5B0BF3F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409" y="495047"/>
            <a:ext cx="6186871" cy="5878281"/>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B267CD-DE97-4FAF-86E3-8013E2B8C016}"/>
              </a:ext>
            </a:extLst>
          </p:cNvPr>
          <p:cNvSpPr>
            <a:spLocks noGrp="1"/>
          </p:cNvSpPr>
          <p:nvPr>
            <p:ph type="ctrTitle"/>
          </p:nvPr>
        </p:nvSpPr>
        <p:spPr>
          <a:xfrm>
            <a:off x="655093" y="979708"/>
            <a:ext cx="5278233" cy="5037852"/>
          </a:xfrm>
        </p:spPr>
        <p:txBody>
          <a:bodyPr anchor="ctr">
            <a:normAutofit/>
          </a:bodyPr>
          <a:lstStyle/>
          <a:p>
            <a:r>
              <a:rPr lang="en-US" b="1"/>
              <a:t>Hamaspik Key Contacts</a:t>
            </a:r>
            <a:endParaRPr lang="en-US" dirty="0"/>
          </a:p>
        </p:txBody>
      </p:sp>
      <p:sp>
        <p:nvSpPr>
          <p:cNvPr id="3" name="Subtitle 2">
            <a:extLst>
              <a:ext uri="{FF2B5EF4-FFF2-40B4-BE49-F238E27FC236}">
                <a16:creationId xmlns:a16="http://schemas.microsoft.com/office/drawing/2014/main" id="{0B8479BA-9E0C-433F-BFFE-17B043B3BD9B}"/>
              </a:ext>
            </a:extLst>
          </p:cNvPr>
          <p:cNvSpPr>
            <a:spLocks noGrp="1"/>
          </p:cNvSpPr>
          <p:nvPr>
            <p:ph type="subTitle" idx="1"/>
          </p:nvPr>
        </p:nvSpPr>
        <p:spPr>
          <a:xfrm>
            <a:off x="6789761" y="475142"/>
            <a:ext cx="4918830" cy="5892996"/>
          </a:xfrm>
        </p:spPr>
        <p:txBody>
          <a:bodyPr anchor="ctr">
            <a:normAutofit fontScale="85000" lnSpcReduction="10000"/>
          </a:bodyPr>
          <a:lstStyle/>
          <a:p>
            <a:pPr marL="114300" indent="0">
              <a:lnSpc>
                <a:spcPct val="90000"/>
              </a:lnSpc>
              <a:spcBef>
                <a:spcPts val="0"/>
              </a:spcBef>
              <a:buNone/>
            </a:pPr>
            <a:r>
              <a:rPr lang="en-US" b="1" dirty="0">
                <a:latin typeface="+mj-lt"/>
              </a:rPr>
              <a:t>Transportation Unit</a:t>
            </a:r>
            <a:endParaRPr lang="en-US" b="1" dirty="0"/>
          </a:p>
          <a:p>
            <a:pPr>
              <a:lnSpc>
                <a:spcPct val="90000"/>
              </a:lnSpc>
              <a:spcBef>
                <a:spcPts val="0"/>
              </a:spcBef>
            </a:pPr>
            <a:r>
              <a:rPr lang="en-US" dirty="0"/>
              <a:t>Tel :(855) 552-4642, option 3</a:t>
            </a:r>
          </a:p>
          <a:p>
            <a:pPr>
              <a:lnSpc>
                <a:spcPct val="90000"/>
              </a:lnSpc>
              <a:spcBef>
                <a:spcPts val="0"/>
              </a:spcBef>
            </a:pPr>
            <a:r>
              <a:rPr lang="en-US" dirty="0"/>
              <a:t>Fax No. 845-503-1998</a:t>
            </a:r>
          </a:p>
          <a:p>
            <a:pPr>
              <a:lnSpc>
                <a:spcPct val="90000"/>
              </a:lnSpc>
              <a:spcBef>
                <a:spcPts val="0"/>
              </a:spcBef>
            </a:pPr>
            <a:r>
              <a:rPr lang="en-US" dirty="0"/>
              <a:t>Email: </a:t>
            </a:r>
            <a:r>
              <a:rPr lang="en-US" dirty="0">
                <a:hlinkClick r:id="rId2"/>
              </a:rPr>
              <a:t>Transportation@hamaspikchoice.org</a:t>
            </a:r>
            <a:endParaRPr lang="en-US" dirty="0"/>
          </a:p>
          <a:p>
            <a:pPr marL="114300" indent="0">
              <a:lnSpc>
                <a:spcPct val="90000"/>
              </a:lnSpc>
              <a:spcBef>
                <a:spcPts val="0"/>
              </a:spcBef>
              <a:buNone/>
            </a:pPr>
            <a:endParaRPr lang="en-US" b="1" dirty="0">
              <a:latin typeface="+mj-lt"/>
            </a:endParaRPr>
          </a:p>
          <a:p>
            <a:pPr marL="114300" indent="0">
              <a:lnSpc>
                <a:spcPct val="90000"/>
              </a:lnSpc>
              <a:spcBef>
                <a:spcPts val="0"/>
              </a:spcBef>
              <a:buNone/>
            </a:pPr>
            <a:r>
              <a:rPr lang="en-US" b="1" dirty="0">
                <a:latin typeface="+mj-lt"/>
              </a:rPr>
              <a:t>Provider Relations Dept.</a:t>
            </a:r>
          </a:p>
          <a:p>
            <a:pPr>
              <a:lnSpc>
                <a:spcPct val="90000"/>
              </a:lnSpc>
              <a:spcBef>
                <a:spcPts val="0"/>
              </a:spcBef>
            </a:pPr>
            <a:r>
              <a:rPr lang="en-US" dirty="0"/>
              <a:t>Tel. No. (845) 503-0907 or (855) 552-4642</a:t>
            </a:r>
          </a:p>
          <a:p>
            <a:pPr>
              <a:lnSpc>
                <a:spcPct val="90000"/>
              </a:lnSpc>
              <a:spcBef>
                <a:spcPts val="0"/>
              </a:spcBef>
            </a:pPr>
            <a:r>
              <a:rPr lang="en-US" dirty="0"/>
              <a:t>Email:  </a:t>
            </a:r>
            <a:r>
              <a:rPr lang="en-US" dirty="0">
                <a:hlinkClick r:id="rId3"/>
              </a:rPr>
              <a:t>ProviderRelations@hamaspikchoice.org</a:t>
            </a:r>
            <a:endParaRPr lang="en-US" dirty="0"/>
          </a:p>
          <a:p>
            <a:pPr>
              <a:lnSpc>
                <a:spcPct val="90000"/>
              </a:lnSpc>
              <a:spcBef>
                <a:spcPts val="0"/>
              </a:spcBef>
            </a:pPr>
            <a:endParaRPr lang="en-US" dirty="0">
              <a:latin typeface="+mj-lt"/>
            </a:endParaRPr>
          </a:p>
          <a:p>
            <a:pPr marL="114300" indent="0">
              <a:lnSpc>
                <a:spcPct val="90000"/>
              </a:lnSpc>
              <a:spcBef>
                <a:spcPts val="0"/>
              </a:spcBef>
              <a:buNone/>
            </a:pPr>
            <a:r>
              <a:rPr lang="en-US" b="1" dirty="0">
                <a:latin typeface="+mj-lt"/>
              </a:rPr>
              <a:t>Claims:</a:t>
            </a:r>
            <a:endParaRPr lang="en-US" b="1" dirty="0"/>
          </a:p>
          <a:p>
            <a:pPr>
              <a:lnSpc>
                <a:spcPct val="90000"/>
              </a:lnSpc>
              <a:spcBef>
                <a:spcPts val="0"/>
              </a:spcBef>
            </a:pPr>
            <a:r>
              <a:rPr lang="en-US" dirty="0"/>
              <a:t>Tel. No (845)503-0578 or (855) 552-4642</a:t>
            </a:r>
          </a:p>
          <a:p>
            <a:pPr>
              <a:lnSpc>
                <a:spcPct val="90000"/>
              </a:lnSpc>
              <a:spcBef>
                <a:spcPts val="0"/>
              </a:spcBef>
            </a:pPr>
            <a:r>
              <a:rPr lang="en-US" dirty="0"/>
              <a:t>Email: </a:t>
            </a:r>
            <a:r>
              <a:rPr lang="en-US" dirty="0">
                <a:hlinkClick r:id="rId4"/>
              </a:rPr>
              <a:t>Claims@hamaspikchoice.org</a:t>
            </a:r>
            <a:r>
              <a:rPr lang="en-US" dirty="0"/>
              <a:t> </a:t>
            </a:r>
          </a:p>
          <a:p>
            <a:pPr marL="114300" indent="0">
              <a:lnSpc>
                <a:spcPct val="90000"/>
              </a:lnSpc>
              <a:spcBef>
                <a:spcPts val="0"/>
              </a:spcBef>
              <a:buNone/>
            </a:pPr>
            <a:endParaRPr lang="en-US" b="1" dirty="0">
              <a:latin typeface="+mj-lt"/>
            </a:endParaRPr>
          </a:p>
          <a:p>
            <a:pPr marL="114300" indent="0">
              <a:lnSpc>
                <a:spcPct val="90000"/>
              </a:lnSpc>
              <a:spcBef>
                <a:spcPts val="0"/>
              </a:spcBef>
              <a:buNone/>
            </a:pPr>
            <a:r>
              <a:rPr lang="en-US" b="1" dirty="0">
                <a:latin typeface="+mj-lt"/>
              </a:rPr>
              <a:t>24-Hour Emergency Line:  </a:t>
            </a:r>
            <a:r>
              <a:rPr lang="en-US" dirty="0"/>
              <a:t>(855) 552-4643</a:t>
            </a:r>
          </a:p>
          <a:p>
            <a:pPr marL="114300" indent="0">
              <a:lnSpc>
                <a:spcPct val="90000"/>
              </a:lnSpc>
              <a:spcBef>
                <a:spcPts val="0"/>
              </a:spcBef>
              <a:buNone/>
            </a:pPr>
            <a:endParaRPr lang="en-US" dirty="0"/>
          </a:p>
          <a:p>
            <a:pPr marL="114300" indent="0">
              <a:lnSpc>
                <a:spcPct val="90000"/>
              </a:lnSpc>
              <a:spcBef>
                <a:spcPts val="0"/>
              </a:spcBef>
              <a:buNone/>
            </a:pPr>
            <a:r>
              <a:rPr lang="en-US" b="1" dirty="0">
                <a:latin typeface="+mj-lt"/>
              </a:rPr>
              <a:t>Mailing address:</a:t>
            </a:r>
          </a:p>
          <a:p>
            <a:pPr marL="114300" indent="0">
              <a:lnSpc>
                <a:spcPct val="90000"/>
              </a:lnSpc>
              <a:spcBef>
                <a:spcPts val="0"/>
              </a:spcBef>
              <a:buNone/>
            </a:pPr>
            <a:r>
              <a:rPr lang="en-US" dirty="0"/>
              <a:t>Hamaspik, Inc.</a:t>
            </a:r>
          </a:p>
          <a:p>
            <a:pPr marL="114300" indent="0">
              <a:lnSpc>
                <a:spcPct val="90000"/>
              </a:lnSpc>
              <a:spcBef>
                <a:spcPts val="0"/>
              </a:spcBef>
              <a:buNone/>
            </a:pPr>
            <a:r>
              <a:rPr lang="en-US" dirty="0"/>
              <a:t>58 Route 59, Suite 1</a:t>
            </a:r>
          </a:p>
          <a:p>
            <a:pPr marL="114300" indent="0">
              <a:lnSpc>
                <a:spcPct val="90000"/>
              </a:lnSpc>
              <a:spcBef>
                <a:spcPts val="0"/>
              </a:spcBef>
              <a:buNone/>
            </a:pPr>
            <a:r>
              <a:rPr lang="en-US" dirty="0"/>
              <a:t>Monsey, NY  10952</a:t>
            </a:r>
          </a:p>
        </p:txBody>
      </p:sp>
      <p:cxnSp>
        <p:nvCxnSpPr>
          <p:cNvPr id="14" name="Straight Connector 13">
            <a:extLst>
              <a:ext uri="{FF2B5EF4-FFF2-40B4-BE49-F238E27FC236}">
                <a16:creationId xmlns:a16="http://schemas.microsoft.com/office/drawing/2014/main" id="{06944363-3FC2-4F07-8F6C-22CAB81061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4"/>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7AC43E59-BA83-4550-B9B8-06D36F8EEA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pic>
        <p:nvPicPr>
          <p:cNvPr id="5" name="Picture 4" descr="Logo&#10;&#10;Description automatically generated">
            <a:extLst>
              <a:ext uri="{FF2B5EF4-FFF2-40B4-BE49-F238E27FC236}">
                <a16:creationId xmlns:a16="http://schemas.microsoft.com/office/drawing/2014/main" id="{1806B673-6820-48B0-ADBD-2FC8996A0B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82763" y="6382853"/>
            <a:ext cx="1518333" cy="425701"/>
          </a:xfrm>
          <a:prstGeom prst="rect">
            <a:avLst/>
          </a:prstGeom>
        </p:spPr>
      </p:pic>
    </p:spTree>
    <p:extLst>
      <p:ext uri="{BB962C8B-B14F-4D97-AF65-F5344CB8AC3E}">
        <p14:creationId xmlns:p14="http://schemas.microsoft.com/office/powerpoint/2010/main" val="15605040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EA06F16-ADB9-4977-96D1-E550DDA27761}"/>
              </a:ext>
            </a:extLst>
          </p:cNvPr>
          <p:cNvSpPr txBox="1">
            <a:spLocks/>
          </p:cNvSpPr>
          <p:nvPr/>
        </p:nvSpPr>
        <p:spPr>
          <a:xfrm>
            <a:off x="2750705" y="5845919"/>
            <a:ext cx="7772400" cy="59436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8800" kern="1200">
                <a:solidFill>
                  <a:schemeClr val="tx1"/>
                </a:solidFill>
                <a:latin typeface="+mj-lt"/>
                <a:ea typeface="+mj-ea"/>
                <a:cs typeface="+mj-cs"/>
              </a:defRPr>
            </a:lvl1pPr>
          </a:lstStyle>
          <a:p>
            <a:r>
              <a:rPr lang="en-US" sz="3200" dirty="0"/>
              <a:t>We look forward to working with you!</a:t>
            </a:r>
          </a:p>
        </p:txBody>
      </p:sp>
      <p:pic>
        <p:nvPicPr>
          <p:cNvPr id="5" name="Picture 2">
            <a:extLst>
              <a:ext uri="{FF2B5EF4-FFF2-40B4-BE49-F238E27FC236}">
                <a16:creationId xmlns:a16="http://schemas.microsoft.com/office/drawing/2014/main" id="{A0B538B5-D752-40F8-8A3C-7A1173F67B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6118" y="2424871"/>
            <a:ext cx="3179840" cy="25703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a:extLst>
              <a:ext uri="{FF2B5EF4-FFF2-40B4-BE49-F238E27FC236}">
                <a16:creationId xmlns:a16="http://schemas.microsoft.com/office/drawing/2014/main" id="{60096E6A-8438-43A1-B08E-E835E35DEC20}"/>
              </a:ext>
            </a:extLst>
          </p:cNvPr>
          <p:cNvSpPr txBox="1"/>
          <p:nvPr/>
        </p:nvSpPr>
        <p:spPr>
          <a:xfrm>
            <a:off x="5455805" y="5225399"/>
            <a:ext cx="2819400" cy="584775"/>
          </a:xfrm>
          <a:prstGeom prst="rect">
            <a:avLst/>
          </a:prstGeom>
          <a:noFill/>
        </p:spPr>
        <p:txBody>
          <a:bodyPr wrap="square" rtlCol="0">
            <a:spAutoFit/>
          </a:bodyPr>
          <a:lstStyle/>
          <a:p>
            <a:r>
              <a:rPr lang="en-US" sz="3200" b="1" spc="-100" dirty="0">
                <a:solidFill>
                  <a:schemeClr val="tx2"/>
                </a:solidFill>
                <a:latin typeface="+mj-lt"/>
                <a:ea typeface="+mj-ea"/>
                <a:cs typeface="+mj-cs"/>
              </a:rPr>
              <a:t>Questions?</a:t>
            </a:r>
          </a:p>
        </p:txBody>
      </p:sp>
      <p:pic>
        <p:nvPicPr>
          <p:cNvPr id="10" name="Picture 9" descr="Logo&#10;&#10;Description automatically generated">
            <a:extLst>
              <a:ext uri="{FF2B5EF4-FFF2-40B4-BE49-F238E27FC236}">
                <a16:creationId xmlns:a16="http://schemas.microsoft.com/office/drawing/2014/main" id="{A08F5520-061F-4390-A509-9BC0AD8B96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7744" y="532799"/>
            <a:ext cx="6337940" cy="1776993"/>
          </a:xfrm>
          <a:prstGeom prst="rect">
            <a:avLst/>
          </a:prstGeom>
        </p:spPr>
      </p:pic>
    </p:spTree>
    <p:extLst>
      <p:ext uri="{BB962C8B-B14F-4D97-AF65-F5344CB8AC3E}">
        <p14:creationId xmlns:p14="http://schemas.microsoft.com/office/powerpoint/2010/main" val="2355094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9" name="Straight Connector 38">
            <a:extLst>
              <a:ext uri="{FF2B5EF4-FFF2-40B4-BE49-F238E27FC236}">
                <a16:creationId xmlns:a16="http://schemas.microsoft.com/office/drawing/2014/main" id="{108D74AC-B125-4E11-BA53-E9E383966D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cxnSp>
        <p:nvCxnSpPr>
          <p:cNvPr id="50" name="Straight Connector 40">
            <a:extLst>
              <a:ext uri="{FF2B5EF4-FFF2-40B4-BE49-F238E27FC236}">
                <a16:creationId xmlns:a16="http://schemas.microsoft.com/office/drawing/2014/main" id="{9DC76EBE-FB9D-4054-B5D8-19E3EAFE40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 useBgFill="1">
        <p:nvSpPr>
          <p:cNvPr id="51" name="Rectangle 42">
            <a:extLst>
              <a:ext uri="{FF2B5EF4-FFF2-40B4-BE49-F238E27FC236}">
                <a16:creationId xmlns:a16="http://schemas.microsoft.com/office/drawing/2014/main" id="{92B0CFF1-78D7-4A83-A95E-71F9E3831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DDE2D67-473E-421D-8064-A8A479AAEC89}"/>
              </a:ext>
            </a:extLst>
          </p:cNvPr>
          <p:cNvSpPr>
            <a:spLocks noGrp="1"/>
          </p:cNvSpPr>
          <p:nvPr>
            <p:ph type="ctrTitle"/>
          </p:nvPr>
        </p:nvSpPr>
        <p:spPr>
          <a:xfrm>
            <a:off x="482598" y="579120"/>
            <a:ext cx="7794625" cy="956902"/>
          </a:xfrm>
        </p:spPr>
        <p:txBody>
          <a:bodyPr vert="horz" lIns="91440" tIns="45720" rIns="91440" bIns="45720" rtlCol="0" anchor="ctr">
            <a:normAutofit fontScale="90000"/>
          </a:bodyPr>
          <a:lstStyle/>
          <a:p>
            <a:r>
              <a:rPr lang="en-US" sz="6100" b="1" dirty="0"/>
              <a:t>Topics We Will Cover</a:t>
            </a:r>
          </a:p>
        </p:txBody>
      </p:sp>
      <p:cxnSp>
        <p:nvCxnSpPr>
          <p:cNvPr id="52" name="Straight Connector 44">
            <a:extLst>
              <a:ext uri="{FF2B5EF4-FFF2-40B4-BE49-F238E27FC236}">
                <a16:creationId xmlns:a16="http://schemas.microsoft.com/office/drawing/2014/main" id="{E9615127-4E4B-44AE-B157-C50975D4190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3" name="Subtitle 2">
            <a:extLst>
              <a:ext uri="{FF2B5EF4-FFF2-40B4-BE49-F238E27FC236}">
                <a16:creationId xmlns:a16="http://schemas.microsoft.com/office/drawing/2014/main" id="{758FFFC3-6849-47DC-915D-A0B4CE6B7AB7}"/>
              </a:ext>
            </a:extLst>
          </p:cNvPr>
          <p:cNvSpPr>
            <a:spLocks noGrp="1"/>
          </p:cNvSpPr>
          <p:nvPr>
            <p:ph type="subTitle" idx="1"/>
          </p:nvPr>
        </p:nvSpPr>
        <p:spPr>
          <a:xfrm>
            <a:off x="482598" y="2400304"/>
            <a:ext cx="6127752" cy="3990468"/>
          </a:xfrm>
        </p:spPr>
        <p:txBody>
          <a:bodyPr vert="horz" lIns="91440" tIns="45720" rIns="91440" bIns="45720" rtlCol="0">
            <a:normAutofit/>
          </a:bodyPr>
          <a:lstStyle/>
          <a:p>
            <a:pPr marL="342900" indent="-342900">
              <a:lnSpc>
                <a:spcPct val="90000"/>
              </a:lnSpc>
              <a:buFont typeface="Arial" panose="020B0604020202020204" pitchFamily="34" charset="0"/>
              <a:buChar char="•"/>
            </a:pPr>
            <a:r>
              <a:rPr lang="en-US" b="1" dirty="0"/>
              <a:t>Who is Hamaspik?</a:t>
            </a:r>
          </a:p>
          <a:p>
            <a:pPr marL="342900" indent="-342900">
              <a:lnSpc>
                <a:spcPct val="90000"/>
              </a:lnSpc>
              <a:buFont typeface="Arial" panose="020B0604020202020204" pitchFamily="34" charset="0"/>
              <a:buChar char="•"/>
            </a:pPr>
            <a:r>
              <a:rPr lang="en-US" b="1" dirty="0"/>
              <a:t>Who and where we serve</a:t>
            </a:r>
          </a:p>
          <a:p>
            <a:pPr marL="342900" indent="-342900">
              <a:lnSpc>
                <a:spcPct val="90000"/>
              </a:lnSpc>
              <a:buFont typeface="Arial" panose="020B0604020202020204" pitchFamily="34" charset="0"/>
              <a:buChar char="•"/>
            </a:pPr>
            <a:r>
              <a:rPr lang="en-US" b="1" dirty="0"/>
              <a:t>Transportation network management</a:t>
            </a:r>
          </a:p>
          <a:p>
            <a:pPr marL="342900" indent="-342900">
              <a:lnSpc>
                <a:spcPct val="90000"/>
              </a:lnSpc>
              <a:buFont typeface="Arial" panose="020B0604020202020204" pitchFamily="34" charset="0"/>
              <a:buChar char="•"/>
            </a:pPr>
            <a:r>
              <a:rPr lang="en-US" b="1" dirty="0"/>
              <a:t>Authorizations (orders)</a:t>
            </a:r>
          </a:p>
          <a:p>
            <a:pPr marL="342900" indent="-342900">
              <a:lnSpc>
                <a:spcPct val="90000"/>
              </a:lnSpc>
              <a:buFont typeface="Arial" panose="020B0604020202020204" pitchFamily="34" charset="0"/>
              <a:buChar char="•"/>
            </a:pPr>
            <a:r>
              <a:rPr lang="en-US" b="1" dirty="0"/>
              <a:t>Accepting or rejecting trips</a:t>
            </a:r>
          </a:p>
          <a:p>
            <a:pPr marL="342900" indent="-342900">
              <a:lnSpc>
                <a:spcPct val="90000"/>
              </a:lnSpc>
              <a:buFont typeface="Arial" panose="020B0604020202020204" pitchFamily="34" charset="0"/>
              <a:buChar char="•"/>
            </a:pPr>
            <a:r>
              <a:rPr lang="en-US" b="1" dirty="0"/>
              <a:t>Billing (claims) for services</a:t>
            </a:r>
          </a:p>
          <a:p>
            <a:pPr marL="342900" indent="-342900">
              <a:lnSpc>
                <a:spcPct val="90000"/>
              </a:lnSpc>
              <a:buFont typeface="Arial" panose="020B0604020202020204" pitchFamily="34" charset="0"/>
              <a:buChar char="•"/>
            </a:pPr>
            <a:r>
              <a:rPr lang="en-US" b="1" dirty="0"/>
              <a:t>Expectations and miscellaneous notes</a:t>
            </a:r>
          </a:p>
          <a:p>
            <a:pPr marL="342900" indent="-342900">
              <a:lnSpc>
                <a:spcPct val="90000"/>
              </a:lnSpc>
              <a:buFont typeface="Arial" panose="020B0604020202020204" pitchFamily="34" charset="0"/>
              <a:buChar char="•"/>
            </a:pPr>
            <a:r>
              <a:rPr lang="en-US" b="1" dirty="0"/>
              <a:t>Key contacts</a:t>
            </a:r>
          </a:p>
        </p:txBody>
      </p:sp>
      <p:pic>
        <p:nvPicPr>
          <p:cNvPr id="27" name="Graphic 26" descr="Checkmark">
            <a:extLst>
              <a:ext uri="{FF2B5EF4-FFF2-40B4-BE49-F238E27FC236}">
                <a16:creationId xmlns:a16="http://schemas.microsoft.com/office/drawing/2014/main" id="{F4F60604-0F55-4095-BE6D-B4A39A4738E2}"/>
              </a:ext>
            </a:extLst>
          </p:cNvPr>
          <p:cNvPicPr>
            <a:picLocks noChangeAspect="1"/>
          </p:cNvPicPr>
          <p:nvPr/>
        </p:nvPicPr>
        <p:blipFill>
          <a:blip r:embed="rId2">
            <a:alphaModFix/>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49282" y="976161"/>
            <a:ext cx="4198370" cy="4198370"/>
          </a:xfrm>
          <a:prstGeom prst="rect">
            <a:avLst/>
          </a:prstGeom>
        </p:spPr>
      </p:pic>
      <p:cxnSp>
        <p:nvCxnSpPr>
          <p:cNvPr id="53" name="Straight Connector 46">
            <a:extLst>
              <a:ext uri="{FF2B5EF4-FFF2-40B4-BE49-F238E27FC236}">
                <a16:creationId xmlns:a16="http://schemas.microsoft.com/office/drawing/2014/main" id="{B607C7DF-2703-4D3B-B500-8182840C0A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pic>
        <p:nvPicPr>
          <p:cNvPr id="6" name="Picture 5" descr="Logo&#10;&#10;Description automatically generated">
            <a:extLst>
              <a:ext uri="{FF2B5EF4-FFF2-40B4-BE49-F238E27FC236}">
                <a16:creationId xmlns:a16="http://schemas.microsoft.com/office/drawing/2014/main" id="{4540A139-FDD2-474F-AA5C-1BEF424226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33806" y="6390776"/>
            <a:ext cx="1518195" cy="425662"/>
          </a:xfrm>
          <a:prstGeom prst="rect">
            <a:avLst/>
          </a:prstGeom>
        </p:spPr>
      </p:pic>
    </p:spTree>
    <p:extLst>
      <p:ext uri="{BB962C8B-B14F-4D97-AF65-F5344CB8AC3E}">
        <p14:creationId xmlns:p14="http://schemas.microsoft.com/office/powerpoint/2010/main" val="3399532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7" name="Straight Connector 36">
            <a:extLst>
              <a:ext uri="{FF2B5EF4-FFF2-40B4-BE49-F238E27FC236}">
                <a16:creationId xmlns:a16="http://schemas.microsoft.com/office/drawing/2014/main" id="{108D74AC-B125-4E11-BA53-E9E383966D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9DC76EBE-FB9D-4054-B5D8-19E3EAFE40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 useBgFill="1">
        <p:nvSpPr>
          <p:cNvPr id="41" name="Rectangle 40">
            <a:extLst>
              <a:ext uri="{FF2B5EF4-FFF2-40B4-BE49-F238E27FC236}">
                <a16:creationId xmlns:a16="http://schemas.microsoft.com/office/drawing/2014/main" id="{92B0CFF1-78D7-4A83-A95E-71F9E3831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DE26930-5329-4C8E-9A63-A00422DDBA06}"/>
              </a:ext>
            </a:extLst>
          </p:cNvPr>
          <p:cNvSpPr>
            <a:spLocks noGrp="1"/>
          </p:cNvSpPr>
          <p:nvPr>
            <p:ph type="ctrTitle"/>
          </p:nvPr>
        </p:nvSpPr>
        <p:spPr>
          <a:xfrm>
            <a:off x="482600" y="544752"/>
            <a:ext cx="5189964" cy="2237925"/>
          </a:xfrm>
        </p:spPr>
        <p:txBody>
          <a:bodyPr vert="horz" lIns="91440" tIns="45720" rIns="91440" bIns="45720" rtlCol="0" anchor="ctr">
            <a:normAutofit/>
          </a:bodyPr>
          <a:lstStyle/>
          <a:p>
            <a:r>
              <a:rPr lang="en-US" b="1" dirty="0"/>
              <a:t>Who is Hamaspik?</a:t>
            </a:r>
          </a:p>
        </p:txBody>
      </p:sp>
      <p:cxnSp>
        <p:nvCxnSpPr>
          <p:cNvPr id="43" name="Straight Connector 42">
            <a:extLst>
              <a:ext uri="{FF2B5EF4-FFF2-40B4-BE49-F238E27FC236}">
                <a16:creationId xmlns:a16="http://schemas.microsoft.com/office/drawing/2014/main" id="{6F9D4A57-BD34-46D7-A145-EA1AE70461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3" name="Subtitle 2">
            <a:extLst>
              <a:ext uri="{FF2B5EF4-FFF2-40B4-BE49-F238E27FC236}">
                <a16:creationId xmlns:a16="http://schemas.microsoft.com/office/drawing/2014/main" id="{5B87DF7C-B2E0-4BF2-8AB0-D7C0FEF0FB3C}"/>
              </a:ext>
            </a:extLst>
          </p:cNvPr>
          <p:cNvSpPr>
            <a:spLocks noGrp="1"/>
          </p:cNvSpPr>
          <p:nvPr>
            <p:ph type="subTitle" idx="1"/>
          </p:nvPr>
        </p:nvSpPr>
        <p:spPr>
          <a:xfrm>
            <a:off x="482600" y="2834050"/>
            <a:ext cx="6308725" cy="3476062"/>
          </a:xfrm>
        </p:spPr>
        <p:txBody>
          <a:bodyPr vert="horz" lIns="91440" tIns="45720" rIns="91440" bIns="45720" rtlCol="0">
            <a:normAutofit lnSpcReduction="10000"/>
          </a:bodyPr>
          <a:lstStyle/>
          <a:p>
            <a:pPr marL="285750" indent="-285750">
              <a:lnSpc>
                <a:spcPct val="90000"/>
              </a:lnSpc>
              <a:buFont typeface="Arial" panose="020B0604020202020204" pitchFamily="34" charset="0"/>
              <a:buChar char="•"/>
            </a:pPr>
            <a:r>
              <a:rPr lang="en-US" sz="1800" b="1" dirty="0"/>
              <a:t>New York State Hamaspik Association Inc. (NYSHA) is a statewide non-profit organization representing a network of member agencies that provide essential health and human services for people in need and their families.</a:t>
            </a:r>
          </a:p>
          <a:p>
            <a:pPr marL="285750" indent="-285750">
              <a:lnSpc>
                <a:spcPct val="90000"/>
              </a:lnSpc>
              <a:buFont typeface="Arial" panose="020B0604020202020204" pitchFamily="34" charset="0"/>
              <a:buChar char="•"/>
            </a:pPr>
            <a:r>
              <a:rPr lang="en-US" sz="1800" b="1" dirty="0"/>
              <a:t>Hamaspik means “</a:t>
            </a:r>
            <a:r>
              <a:rPr lang="en-US" sz="1800" b="1" dirty="0">
                <a:solidFill>
                  <a:srgbClr val="002060"/>
                </a:solidFill>
              </a:rPr>
              <a:t>provider</a:t>
            </a:r>
            <a:r>
              <a:rPr lang="en-US" sz="1800" b="1" dirty="0"/>
              <a:t>” in Hebrew.</a:t>
            </a:r>
          </a:p>
          <a:p>
            <a:pPr marL="285750" indent="-285750">
              <a:lnSpc>
                <a:spcPct val="90000"/>
              </a:lnSpc>
              <a:buFont typeface="Arial" panose="020B0604020202020204" pitchFamily="34" charset="0"/>
              <a:buChar char="•"/>
            </a:pPr>
            <a:r>
              <a:rPr lang="en-US" sz="1800" b="1" dirty="0"/>
              <a:t>A New York State-based health plan serving government programs (Medicaid and Medicare) under contract to NYS Dept. of Health and CMS (federal)</a:t>
            </a:r>
          </a:p>
          <a:p>
            <a:pPr marL="285750" indent="-285750">
              <a:lnSpc>
                <a:spcPct val="90000"/>
              </a:lnSpc>
              <a:buFont typeface="Arial" panose="020B0604020202020204" pitchFamily="34" charset="0"/>
              <a:buChar char="•"/>
            </a:pPr>
            <a:r>
              <a:rPr lang="en-US" sz="1800" b="1" dirty="0"/>
              <a:t>Local…based in Rockland County</a:t>
            </a:r>
          </a:p>
          <a:p>
            <a:pPr marL="285750" indent="-285750">
              <a:lnSpc>
                <a:spcPct val="90000"/>
              </a:lnSpc>
              <a:buFont typeface="Arial" panose="020B0604020202020204" pitchFamily="34" charset="0"/>
              <a:buChar char="•"/>
            </a:pPr>
            <a:r>
              <a:rPr lang="en-US" sz="1800" b="1" dirty="0"/>
              <a:t>Health plan employees are from and based all over our service area, including Long Island, NYC, Westchester, Mid-Hudson Valley, and Capital Region </a:t>
            </a:r>
          </a:p>
        </p:txBody>
      </p:sp>
      <p:pic>
        <p:nvPicPr>
          <p:cNvPr id="4" name="Picture 2">
            <a:extLst>
              <a:ext uri="{FF2B5EF4-FFF2-40B4-BE49-F238E27FC236}">
                <a16:creationId xmlns:a16="http://schemas.microsoft.com/office/drawing/2014/main" id="{5C9887A4-D082-47AE-B3E7-779DFB13F2EA}"/>
              </a:ext>
            </a:extLst>
          </p:cNvPr>
          <p:cNvPicPr>
            <a:picLocks noChangeAspect="1" noChangeArrowheads="1"/>
          </p:cNvPicPr>
          <p:nvPr/>
        </p:nvPicPr>
        <p:blipFill>
          <a:blip r:embed="rId2">
            <a:alphaModFix/>
            <a:extLst>
              <a:ext uri="{28A0092B-C50C-407E-A947-70E740481C1C}">
                <a14:useLocalDpi xmlns:a14="http://schemas.microsoft.com/office/drawing/2010/main" val="0"/>
              </a:ext>
            </a:extLst>
          </a:blip>
          <a:stretch>
            <a:fillRect/>
          </a:stretch>
        </p:blipFill>
        <p:spPr bwMode="auto">
          <a:xfrm>
            <a:off x="7259651" y="654151"/>
            <a:ext cx="3390708" cy="554969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5" name="Straight Connector 44">
            <a:extLst>
              <a:ext uri="{FF2B5EF4-FFF2-40B4-BE49-F238E27FC236}">
                <a16:creationId xmlns:a16="http://schemas.microsoft.com/office/drawing/2014/main" id="{8ADA513F-B70D-4972-B24A-65F26C0AECC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pic>
        <p:nvPicPr>
          <p:cNvPr id="19" name="Picture 18" descr="Logo&#10;&#10;Description automatically generated">
            <a:extLst>
              <a:ext uri="{FF2B5EF4-FFF2-40B4-BE49-F238E27FC236}">
                <a16:creationId xmlns:a16="http://schemas.microsoft.com/office/drawing/2014/main" id="{7C51516B-BA4B-4EAA-8140-B02D4165E1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1476" y="6386610"/>
            <a:ext cx="1518195" cy="425662"/>
          </a:xfrm>
          <a:prstGeom prst="rect">
            <a:avLst/>
          </a:prstGeom>
        </p:spPr>
      </p:pic>
    </p:spTree>
    <p:extLst>
      <p:ext uri="{BB962C8B-B14F-4D97-AF65-F5344CB8AC3E}">
        <p14:creationId xmlns:p14="http://schemas.microsoft.com/office/powerpoint/2010/main" val="2248633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1">
            <a:extLst>
              <a:ext uri="{FF2B5EF4-FFF2-40B4-BE49-F238E27FC236}">
                <a16:creationId xmlns:a16="http://schemas.microsoft.com/office/drawing/2014/main" id="{E20BB609-EF92-42DB-836C-0699A590B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672"/>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3">
            <a:extLst>
              <a:ext uri="{FF2B5EF4-FFF2-40B4-BE49-F238E27FC236}">
                <a16:creationId xmlns:a16="http://schemas.microsoft.com/office/drawing/2014/main" id="{8F716CC0-CAC9-43AB-ADE5-2D88EAF329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721" y="462838"/>
            <a:ext cx="11149858" cy="590529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15">
            <a:extLst>
              <a:ext uri="{FF2B5EF4-FFF2-40B4-BE49-F238E27FC236}">
                <a16:creationId xmlns:a16="http://schemas.microsoft.com/office/drawing/2014/main" id="{8F4E56A8-93D5-4BE3-AE61-84677331AD0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25" name="Straight Connector 17">
            <a:extLst>
              <a:ext uri="{FF2B5EF4-FFF2-40B4-BE49-F238E27FC236}">
                <a16:creationId xmlns:a16="http://schemas.microsoft.com/office/drawing/2014/main" id="{BD492A0C-1773-477B-83B5-C707CB05770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pic>
        <p:nvPicPr>
          <p:cNvPr id="7" name="Picture 6" descr="The Statue of Liberty in New York">
            <a:extLst>
              <a:ext uri="{FF2B5EF4-FFF2-40B4-BE49-F238E27FC236}">
                <a16:creationId xmlns:a16="http://schemas.microsoft.com/office/drawing/2014/main" id="{D77E2E8D-FE31-48D3-A2F3-F764A849F947}"/>
              </a:ext>
            </a:extLst>
          </p:cNvPr>
          <p:cNvPicPr>
            <a:picLocks noChangeAspect="1"/>
          </p:cNvPicPr>
          <p:nvPr/>
        </p:nvPicPr>
        <p:blipFill rotWithShape="1">
          <a:blip r:embed="rId2">
            <a:alphaModFix amt="40000"/>
            <a:extLst>
              <a:ext uri="{28A0092B-C50C-407E-A947-70E740481C1C}">
                <a14:useLocalDpi xmlns:a14="http://schemas.microsoft.com/office/drawing/2010/main" val="0"/>
              </a:ext>
            </a:extLst>
          </a:blip>
          <a:srcRect t="12621" r="1" b="2618"/>
          <a:stretch/>
        </p:blipFill>
        <p:spPr>
          <a:xfrm>
            <a:off x="482600" y="462838"/>
            <a:ext cx="11147071" cy="5905296"/>
          </a:xfrm>
          <a:prstGeom prst="rect">
            <a:avLst/>
          </a:prstGeom>
        </p:spPr>
      </p:pic>
      <p:sp>
        <p:nvSpPr>
          <p:cNvPr id="2" name="Title 1">
            <a:extLst>
              <a:ext uri="{FF2B5EF4-FFF2-40B4-BE49-F238E27FC236}">
                <a16:creationId xmlns:a16="http://schemas.microsoft.com/office/drawing/2014/main" id="{9DC2E69B-4699-49BB-86D7-0D85FD5C1350}"/>
              </a:ext>
            </a:extLst>
          </p:cNvPr>
          <p:cNvSpPr>
            <a:spLocks noGrp="1"/>
          </p:cNvSpPr>
          <p:nvPr>
            <p:ph type="ctrTitle"/>
          </p:nvPr>
        </p:nvSpPr>
        <p:spPr>
          <a:xfrm>
            <a:off x="732569" y="3444673"/>
            <a:ext cx="6011132" cy="2736390"/>
          </a:xfrm>
        </p:spPr>
        <p:txBody>
          <a:bodyPr vert="horz" lIns="91440" tIns="45720" rIns="91440" bIns="45720" rtlCol="0" anchor="b">
            <a:normAutofit/>
          </a:bodyPr>
          <a:lstStyle/>
          <a:p>
            <a:pPr>
              <a:lnSpc>
                <a:spcPct val="90000"/>
              </a:lnSpc>
            </a:pPr>
            <a:r>
              <a:rPr lang="en-US" sz="6000" b="1" dirty="0">
                <a:solidFill>
                  <a:srgbClr val="FFFFFF"/>
                </a:solidFill>
              </a:rPr>
              <a:t>Who and Where We Serve</a:t>
            </a:r>
            <a:r>
              <a:rPr lang="en-US" sz="6000" dirty="0">
                <a:solidFill>
                  <a:srgbClr val="FFFFFF"/>
                </a:solidFill>
              </a:rPr>
              <a:t> </a:t>
            </a:r>
          </a:p>
        </p:txBody>
      </p:sp>
      <p:sp>
        <p:nvSpPr>
          <p:cNvPr id="3" name="Subtitle 2">
            <a:extLst>
              <a:ext uri="{FF2B5EF4-FFF2-40B4-BE49-F238E27FC236}">
                <a16:creationId xmlns:a16="http://schemas.microsoft.com/office/drawing/2014/main" id="{BBF6206E-B667-48B1-870A-0C96B5B11FF9}"/>
              </a:ext>
            </a:extLst>
          </p:cNvPr>
          <p:cNvSpPr>
            <a:spLocks noGrp="1"/>
          </p:cNvSpPr>
          <p:nvPr>
            <p:ph type="subTitle" idx="1"/>
          </p:nvPr>
        </p:nvSpPr>
        <p:spPr>
          <a:xfrm>
            <a:off x="6596565" y="655320"/>
            <a:ext cx="4869025" cy="5712813"/>
          </a:xfrm>
        </p:spPr>
        <p:txBody>
          <a:bodyPr vert="horz" lIns="91440" tIns="45720" rIns="91440" bIns="45720" rtlCol="0" anchor="t">
            <a:noAutofit/>
          </a:bodyPr>
          <a:lstStyle/>
          <a:p>
            <a:pPr marL="285750" indent="-270000" algn="r">
              <a:lnSpc>
                <a:spcPct val="90000"/>
              </a:lnSpc>
              <a:buFont typeface="Arial" panose="020B0604020202020204" pitchFamily="34" charset="0"/>
              <a:buChar char="•"/>
            </a:pPr>
            <a:r>
              <a:rPr lang="en-US" sz="1700" b="1" spc="50" dirty="0">
                <a:solidFill>
                  <a:schemeClr val="accent1">
                    <a:lumMod val="60000"/>
                    <a:lumOff val="40000"/>
                  </a:schemeClr>
                </a:solidFill>
              </a:rPr>
              <a:t>Hamaspik Choice </a:t>
            </a:r>
            <a:r>
              <a:rPr lang="en-US" sz="1700" b="1" spc="50" dirty="0">
                <a:solidFill>
                  <a:schemeClr val="accent3">
                    <a:lumMod val="40000"/>
                    <a:lumOff val="60000"/>
                  </a:schemeClr>
                </a:solidFill>
              </a:rPr>
              <a:t>MLTC plan </a:t>
            </a:r>
            <a:r>
              <a:rPr lang="en-US" sz="1700" b="1" spc="50" dirty="0">
                <a:solidFill>
                  <a:srgbClr val="FFFFFF"/>
                </a:solidFill>
              </a:rPr>
              <a:t>serves 6 mid-Hudson Valley counties (Dutchess, Orange, Putnam, Rockland, Sullivan &amp; Ulster).  Members must have Medicaid and need community-based long-term care services.</a:t>
            </a:r>
          </a:p>
          <a:p>
            <a:pPr marL="285750" indent="-270000" algn="r">
              <a:lnSpc>
                <a:spcPct val="90000"/>
              </a:lnSpc>
              <a:buFont typeface="Arial" panose="020B0604020202020204" pitchFamily="34" charset="0"/>
              <a:buChar char="•"/>
            </a:pPr>
            <a:r>
              <a:rPr lang="en-US" sz="1700" b="1" spc="50" dirty="0">
                <a:solidFill>
                  <a:schemeClr val="accent1">
                    <a:lumMod val="60000"/>
                    <a:lumOff val="40000"/>
                  </a:schemeClr>
                </a:solidFill>
              </a:rPr>
              <a:t>Hamaspik Medicare Select </a:t>
            </a:r>
            <a:r>
              <a:rPr lang="en-US" sz="1700" b="1" spc="50" dirty="0">
                <a:solidFill>
                  <a:schemeClr val="accent3">
                    <a:lumMod val="40000"/>
                    <a:lumOff val="60000"/>
                  </a:schemeClr>
                </a:solidFill>
              </a:rPr>
              <a:t>Medicare Advantage D-SNP plan</a:t>
            </a:r>
            <a:r>
              <a:rPr lang="en-US" sz="1700" b="1" spc="50" dirty="0">
                <a:solidFill>
                  <a:srgbClr val="FFFFFF"/>
                </a:solidFill>
              </a:rPr>
              <a:t>; covers Medicare services excludes non-emergency transportation (ambulance service that is medically necessary) and serves 19 counties from Nassau County on Long Island up to Albany (including NYC and Westchester).  Members must have Medicare and Medicaid.</a:t>
            </a:r>
          </a:p>
          <a:p>
            <a:pPr marL="285750" indent="-270000" algn="r">
              <a:lnSpc>
                <a:spcPct val="90000"/>
              </a:lnSpc>
              <a:buFont typeface="Arial" panose="020B0604020202020204" pitchFamily="34" charset="0"/>
              <a:buChar char="•"/>
            </a:pPr>
            <a:r>
              <a:rPr lang="en-US" sz="1700" b="1" spc="50" dirty="0">
                <a:solidFill>
                  <a:schemeClr val="accent1">
                    <a:lumMod val="60000"/>
                    <a:lumOff val="40000"/>
                  </a:schemeClr>
                </a:solidFill>
              </a:rPr>
              <a:t>Hamaspik Medicare Choice </a:t>
            </a:r>
            <a:r>
              <a:rPr lang="en-US" sz="1700" b="1" spc="50" dirty="0">
                <a:solidFill>
                  <a:schemeClr val="accent3">
                    <a:lumMod val="40000"/>
                    <a:lumOff val="60000"/>
                  </a:schemeClr>
                </a:solidFill>
              </a:rPr>
              <a:t>Medicaid Advantage Plus (MAP)</a:t>
            </a:r>
            <a:r>
              <a:rPr lang="en-US" sz="1700" b="1" spc="50" dirty="0">
                <a:solidFill>
                  <a:srgbClr val="FFFFFF"/>
                </a:solidFill>
              </a:rPr>
              <a:t> plan serves 13 counties from Nassau county to mid-Hudson Valley (includes non-emergency transportation).  Members must have Medicare and Medicaid and be in need of community-based long-term care services.</a:t>
            </a:r>
          </a:p>
        </p:txBody>
      </p:sp>
      <p:pic>
        <p:nvPicPr>
          <p:cNvPr id="37" name="Picture 36" descr="Logo&#10;&#10;Description automatically generated">
            <a:extLst>
              <a:ext uri="{FF2B5EF4-FFF2-40B4-BE49-F238E27FC236}">
                <a16:creationId xmlns:a16="http://schemas.microsoft.com/office/drawing/2014/main" id="{82964C2F-C81C-4EB2-8801-73D259BEF1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77011" y="6408654"/>
            <a:ext cx="1352660" cy="379250"/>
          </a:xfrm>
          <a:prstGeom prst="rect">
            <a:avLst/>
          </a:prstGeom>
        </p:spPr>
      </p:pic>
    </p:spTree>
    <p:extLst>
      <p:ext uri="{BB962C8B-B14F-4D97-AF65-F5344CB8AC3E}">
        <p14:creationId xmlns:p14="http://schemas.microsoft.com/office/powerpoint/2010/main" val="4081397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1500"/>
                                  </p:stCondLst>
                                  <p:iterate>
                                    <p:tmPct val="10000"/>
                                  </p:iterate>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7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51DDC1D-6AE5-4F89-93D5-48068C3F1675}"/>
              </a:ext>
            </a:extLst>
          </p:cNvPr>
          <p:cNvSpPr>
            <a:spLocks noGrp="1"/>
          </p:cNvSpPr>
          <p:nvPr>
            <p:ph type="subTitle" idx="1"/>
          </p:nvPr>
        </p:nvSpPr>
        <p:spPr>
          <a:xfrm>
            <a:off x="540000" y="2162464"/>
            <a:ext cx="7345362" cy="765463"/>
          </a:xfrm>
        </p:spPr>
        <p:txBody>
          <a:bodyPr>
            <a:normAutofit/>
          </a:bodyPr>
          <a:lstStyle/>
          <a:p>
            <a:r>
              <a:rPr lang="en-US" sz="4000" b="1" dirty="0">
                <a:solidFill>
                  <a:srgbClr val="002060"/>
                </a:solidFill>
              </a:rPr>
              <a:t>WHAT IS COVERED?</a:t>
            </a:r>
          </a:p>
        </p:txBody>
      </p:sp>
      <p:sp>
        <p:nvSpPr>
          <p:cNvPr id="5" name="TextBox 4">
            <a:extLst>
              <a:ext uri="{FF2B5EF4-FFF2-40B4-BE49-F238E27FC236}">
                <a16:creationId xmlns:a16="http://schemas.microsoft.com/office/drawing/2014/main" id="{C4474185-9E08-4BC2-91C4-1FF431D03623}"/>
              </a:ext>
            </a:extLst>
          </p:cNvPr>
          <p:cNvSpPr txBox="1"/>
          <p:nvPr/>
        </p:nvSpPr>
        <p:spPr>
          <a:xfrm>
            <a:off x="932873" y="2927927"/>
            <a:ext cx="6410036" cy="3046988"/>
          </a:xfrm>
          <a:prstGeom prst="rect">
            <a:avLst/>
          </a:prstGeom>
          <a:noFill/>
        </p:spPr>
        <p:txBody>
          <a:bodyPr wrap="square">
            <a:spAutoFit/>
          </a:bodyPr>
          <a:lstStyle/>
          <a:p>
            <a:r>
              <a:rPr lang="en-US" sz="3200" b="1" dirty="0">
                <a:latin typeface="+mj-lt"/>
              </a:rPr>
              <a:t>MAP &amp; MLTC </a:t>
            </a:r>
          </a:p>
          <a:p>
            <a:pPr marL="342900" indent="-342900">
              <a:buFont typeface="Arial" panose="020B0604020202020204" pitchFamily="34" charset="0"/>
              <a:buChar char="•"/>
            </a:pPr>
            <a:r>
              <a:rPr lang="en-US" sz="3200" b="1" dirty="0">
                <a:latin typeface="+mj-lt"/>
              </a:rPr>
              <a:t>Non-emergency transportation to/from health care related services</a:t>
            </a:r>
          </a:p>
          <a:p>
            <a:pPr marL="342900" indent="-342900">
              <a:buFont typeface="Arial" panose="020B0604020202020204" pitchFamily="34" charset="0"/>
              <a:buChar char="•"/>
            </a:pPr>
            <a:r>
              <a:rPr lang="en-US" sz="3200" b="1" dirty="0">
                <a:latin typeface="+mj-lt"/>
              </a:rPr>
              <a:t>Prior authorization is required.</a:t>
            </a:r>
          </a:p>
          <a:p>
            <a:pPr marL="342900" indent="-342900">
              <a:buFont typeface="Arial" panose="020B0604020202020204" pitchFamily="34" charset="0"/>
              <a:buChar char="•"/>
            </a:pPr>
            <a:r>
              <a:rPr lang="en-US" sz="3200" b="1" dirty="0">
                <a:latin typeface="+mj-lt"/>
              </a:rPr>
              <a:t>Medicaid rules apply. </a:t>
            </a:r>
          </a:p>
        </p:txBody>
      </p:sp>
      <p:sp>
        <p:nvSpPr>
          <p:cNvPr id="7" name="TextBox 6">
            <a:extLst>
              <a:ext uri="{FF2B5EF4-FFF2-40B4-BE49-F238E27FC236}">
                <a16:creationId xmlns:a16="http://schemas.microsoft.com/office/drawing/2014/main" id="{9050ACCE-C6BF-43B7-8927-A5A9DF0CA050}"/>
              </a:ext>
            </a:extLst>
          </p:cNvPr>
          <p:cNvSpPr txBox="1"/>
          <p:nvPr/>
        </p:nvSpPr>
        <p:spPr>
          <a:xfrm>
            <a:off x="8950036" y="3995311"/>
            <a:ext cx="2484582" cy="369332"/>
          </a:xfrm>
          <a:prstGeom prst="rect">
            <a:avLst/>
          </a:prstGeom>
          <a:noFill/>
        </p:spPr>
        <p:txBody>
          <a:bodyPr wrap="square">
            <a:spAutoFit/>
          </a:bodyPr>
          <a:lstStyle/>
          <a:p>
            <a:r>
              <a:rPr lang="en-US" sz="1800" b="1" dirty="0">
                <a:solidFill>
                  <a:srgbClr val="002060"/>
                </a:solidFill>
              </a:rPr>
              <a:t>LIVERY</a:t>
            </a:r>
          </a:p>
        </p:txBody>
      </p:sp>
      <p:sp>
        <p:nvSpPr>
          <p:cNvPr id="9" name="TextBox 8">
            <a:extLst>
              <a:ext uri="{FF2B5EF4-FFF2-40B4-BE49-F238E27FC236}">
                <a16:creationId xmlns:a16="http://schemas.microsoft.com/office/drawing/2014/main" id="{BF769354-D6D4-46EA-B8E3-8095244C8D94}"/>
              </a:ext>
            </a:extLst>
          </p:cNvPr>
          <p:cNvSpPr txBox="1"/>
          <p:nvPr/>
        </p:nvSpPr>
        <p:spPr>
          <a:xfrm>
            <a:off x="8506690" y="1910543"/>
            <a:ext cx="2992583" cy="369332"/>
          </a:xfrm>
          <a:prstGeom prst="rect">
            <a:avLst/>
          </a:prstGeom>
          <a:noFill/>
        </p:spPr>
        <p:txBody>
          <a:bodyPr wrap="square">
            <a:spAutoFit/>
          </a:bodyPr>
          <a:lstStyle/>
          <a:p>
            <a:r>
              <a:rPr lang="en-US" b="1" dirty="0">
                <a:solidFill>
                  <a:srgbClr val="002060"/>
                </a:solidFill>
              </a:rPr>
              <a:t>AMBULETTE</a:t>
            </a:r>
            <a:endParaRPr lang="en-US" sz="1800" b="1" dirty="0">
              <a:solidFill>
                <a:srgbClr val="002060"/>
              </a:solidFill>
            </a:endParaRPr>
          </a:p>
        </p:txBody>
      </p:sp>
      <p:pic>
        <p:nvPicPr>
          <p:cNvPr id="10" name="Picture 6">
            <a:extLst>
              <a:ext uri="{FF2B5EF4-FFF2-40B4-BE49-F238E27FC236}">
                <a16:creationId xmlns:a16="http://schemas.microsoft.com/office/drawing/2014/main" id="{EB3CC206-39B9-4953-BABE-71F910D068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6708" y="2332722"/>
            <a:ext cx="2191245" cy="1569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2">
            <a:extLst>
              <a:ext uri="{FF2B5EF4-FFF2-40B4-BE49-F238E27FC236}">
                <a16:creationId xmlns:a16="http://schemas.microsoft.com/office/drawing/2014/main" id="{21BF4860-D196-41A0-BEB0-3434DC832E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6708" y="4423695"/>
            <a:ext cx="2347801" cy="14321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descr="Logo&#10;&#10;Description automatically generated">
            <a:extLst>
              <a:ext uri="{FF2B5EF4-FFF2-40B4-BE49-F238E27FC236}">
                <a16:creationId xmlns:a16="http://schemas.microsoft.com/office/drawing/2014/main" id="{5BCD9947-ABF5-47AE-92A9-67FDCA2D83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38509" y="6377167"/>
            <a:ext cx="1352660" cy="379250"/>
          </a:xfrm>
          <a:prstGeom prst="rect">
            <a:avLst/>
          </a:prstGeom>
        </p:spPr>
      </p:pic>
      <p:sp>
        <p:nvSpPr>
          <p:cNvPr id="2" name="Title 1">
            <a:extLst>
              <a:ext uri="{FF2B5EF4-FFF2-40B4-BE49-F238E27FC236}">
                <a16:creationId xmlns:a16="http://schemas.microsoft.com/office/drawing/2014/main" id="{B55AE402-C347-42FE-890A-83E77EC05FD2}"/>
              </a:ext>
            </a:extLst>
          </p:cNvPr>
          <p:cNvSpPr>
            <a:spLocks noGrp="1"/>
          </p:cNvSpPr>
          <p:nvPr>
            <p:ph type="ctrTitle"/>
          </p:nvPr>
        </p:nvSpPr>
        <p:spPr>
          <a:xfrm>
            <a:off x="435264" y="102683"/>
            <a:ext cx="11248736" cy="1798926"/>
          </a:xfrm>
          <a:solidFill>
            <a:schemeClr val="accent1">
              <a:lumMod val="60000"/>
              <a:lumOff val="40000"/>
            </a:schemeClr>
          </a:solidFill>
        </p:spPr>
        <p:txBody>
          <a:bodyPr>
            <a:normAutofit fontScale="90000"/>
          </a:bodyPr>
          <a:lstStyle/>
          <a:p>
            <a:r>
              <a:rPr lang="en-US" sz="6600" b="1" dirty="0"/>
              <a:t>Transportation Network Management</a:t>
            </a:r>
          </a:p>
        </p:txBody>
      </p:sp>
    </p:spTree>
    <p:extLst>
      <p:ext uri="{BB962C8B-B14F-4D97-AF65-F5344CB8AC3E}">
        <p14:creationId xmlns:p14="http://schemas.microsoft.com/office/powerpoint/2010/main" val="3452087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AE402-C347-42FE-890A-83E77EC05FD2}"/>
              </a:ext>
            </a:extLst>
          </p:cNvPr>
          <p:cNvSpPr>
            <a:spLocks noGrp="1"/>
          </p:cNvSpPr>
          <p:nvPr>
            <p:ph type="ctrTitle"/>
          </p:nvPr>
        </p:nvSpPr>
        <p:spPr>
          <a:xfrm>
            <a:off x="443346" y="1136073"/>
            <a:ext cx="11270094" cy="998264"/>
          </a:xfrm>
        </p:spPr>
        <p:txBody>
          <a:bodyPr>
            <a:noAutofit/>
          </a:bodyPr>
          <a:lstStyle/>
          <a:p>
            <a:r>
              <a:rPr lang="en-US" sz="5400" b="1" dirty="0"/>
              <a:t>Transportation Network Management</a:t>
            </a:r>
          </a:p>
        </p:txBody>
      </p:sp>
      <p:sp>
        <p:nvSpPr>
          <p:cNvPr id="3" name="Subtitle 2">
            <a:extLst>
              <a:ext uri="{FF2B5EF4-FFF2-40B4-BE49-F238E27FC236}">
                <a16:creationId xmlns:a16="http://schemas.microsoft.com/office/drawing/2014/main" id="{551DDC1D-6AE5-4F89-93D5-48068C3F1675}"/>
              </a:ext>
            </a:extLst>
          </p:cNvPr>
          <p:cNvSpPr>
            <a:spLocks noGrp="1"/>
          </p:cNvSpPr>
          <p:nvPr>
            <p:ph type="subTitle" idx="1"/>
          </p:nvPr>
        </p:nvSpPr>
        <p:spPr>
          <a:xfrm>
            <a:off x="540000" y="2162464"/>
            <a:ext cx="7345362" cy="765463"/>
          </a:xfrm>
        </p:spPr>
        <p:txBody>
          <a:bodyPr>
            <a:normAutofit/>
          </a:bodyPr>
          <a:lstStyle/>
          <a:p>
            <a:r>
              <a:rPr lang="en-US" sz="3600" b="1" dirty="0">
                <a:solidFill>
                  <a:srgbClr val="002060"/>
                </a:solidFill>
              </a:rPr>
              <a:t>WHAT IS COVERED?</a:t>
            </a:r>
          </a:p>
        </p:txBody>
      </p:sp>
      <p:pic>
        <p:nvPicPr>
          <p:cNvPr id="11" name="Picture 10" descr="A red and white ambulance&#10;&#10;Description automatically generated with medium confidence">
            <a:extLst>
              <a:ext uri="{FF2B5EF4-FFF2-40B4-BE49-F238E27FC236}">
                <a16:creationId xmlns:a16="http://schemas.microsoft.com/office/drawing/2014/main" id="{AAB64E98-83EF-4FF4-A63E-9435F3334B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475" y="3191567"/>
            <a:ext cx="4495800" cy="2367282"/>
          </a:xfrm>
          <a:prstGeom prst="rect">
            <a:avLst/>
          </a:prstGeom>
        </p:spPr>
      </p:pic>
      <p:pic>
        <p:nvPicPr>
          <p:cNvPr id="13" name="Picture 12" descr="Logo&#10;&#10;Description automatically generated">
            <a:extLst>
              <a:ext uri="{FF2B5EF4-FFF2-40B4-BE49-F238E27FC236}">
                <a16:creationId xmlns:a16="http://schemas.microsoft.com/office/drawing/2014/main" id="{30E5C44D-31AA-4FEE-89F7-8290358407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4099" y="6390738"/>
            <a:ext cx="1518333" cy="425701"/>
          </a:xfrm>
          <a:prstGeom prst="rect">
            <a:avLst/>
          </a:prstGeom>
        </p:spPr>
      </p:pic>
      <p:graphicFrame>
        <p:nvGraphicFramePr>
          <p:cNvPr id="15" name="TextBox 4">
            <a:extLst>
              <a:ext uri="{FF2B5EF4-FFF2-40B4-BE49-F238E27FC236}">
                <a16:creationId xmlns:a16="http://schemas.microsoft.com/office/drawing/2014/main" id="{C58325BE-5EC5-4C67-ACEC-C8449B52D439}"/>
              </a:ext>
            </a:extLst>
          </p:cNvPr>
          <p:cNvGraphicFramePr/>
          <p:nvPr>
            <p:extLst>
              <p:ext uri="{D42A27DB-BD31-4B8C-83A1-F6EECF244321}">
                <p14:modId xmlns:p14="http://schemas.microsoft.com/office/powerpoint/2010/main" val="3995619291"/>
              </p:ext>
            </p:extLst>
          </p:nvPr>
        </p:nvGraphicFramePr>
        <p:xfrm>
          <a:off x="5542396" y="2218718"/>
          <a:ext cx="6410036" cy="360098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64946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E20BB609-EF92-42DB-836C-0699A590B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672"/>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8F716CC0-CAC9-43AB-ADE5-2D88EAF329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721" y="462838"/>
            <a:ext cx="11149858" cy="590529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8F4E56A8-93D5-4BE3-AE61-84677331AD0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BD492A0C-1773-477B-83B5-C707CB05770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pic>
        <p:nvPicPr>
          <p:cNvPr id="9" name="Picture 8" descr="Calendar">
            <a:extLst>
              <a:ext uri="{FF2B5EF4-FFF2-40B4-BE49-F238E27FC236}">
                <a16:creationId xmlns:a16="http://schemas.microsoft.com/office/drawing/2014/main" id="{0EDC6E38-EE82-4E23-A7B2-A99978270E90}"/>
              </a:ext>
            </a:extLst>
          </p:cNvPr>
          <p:cNvPicPr>
            <a:picLocks noChangeAspect="1"/>
          </p:cNvPicPr>
          <p:nvPr/>
        </p:nvPicPr>
        <p:blipFill rotWithShape="1">
          <a:blip r:embed="rId2">
            <a:alphaModFix amt="40000"/>
            <a:extLst>
              <a:ext uri="{28A0092B-C50C-407E-A947-70E740481C1C}">
                <a14:useLocalDpi xmlns:a14="http://schemas.microsoft.com/office/drawing/2010/main" val="0"/>
              </a:ext>
            </a:extLst>
          </a:blip>
          <a:srcRect l="18193" r="14913" b="-1"/>
          <a:stretch/>
        </p:blipFill>
        <p:spPr>
          <a:xfrm>
            <a:off x="482596" y="473787"/>
            <a:ext cx="5907024" cy="5894347"/>
          </a:xfrm>
          <a:prstGeom prst="rect">
            <a:avLst/>
          </a:prstGeom>
        </p:spPr>
      </p:pic>
      <p:sp>
        <p:nvSpPr>
          <p:cNvPr id="2" name="Title 1">
            <a:extLst>
              <a:ext uri="{FF2B5EF4-FFF2-40B4-BE49-F238E27FC236}">
                <a16:creationId xmlns:a16="http://schemas.microsoft.com/office/drawing/2014/main" id="{D88461B6-19CE-4935-BEFC-2FD3A52019DB}"/>
              </a:ext>
            </a:extLst>
          </p:cNvPr>
          <p:cNvSpPr>
            <a:spLocks noGrp="1"/>
          </p:cNvSpPr>
          <p:nvPr>
            <p:ph type="ctrTitle"/>
          </p:nvPr>
        </p:nvSpPr>
        <p:spPr>
          <a:xfrm>
            <a:off x="732568" y="3444673"/>
            <a:ext cx="5421837" cy="2736390"/>
          </a:xfrm>
        </p:spPr>
        <p:txBody>
          <a:bodyPr anchor="b">
            <a:normAutofit/>
          </a:bodyPr>
          <a:lstStyle/>
          <a:p>
            <a:pPr>
              <a:lnSpc>
                <a:spcPct val="90000"/>
              </a:lnSpc>
            </a:pPr>
            <a:r>
              <a:rPr lang="en-US" sz="5600" b="1">
                <a:solidFill>
                  <a:srgbClr val="FFFFFF"/>
                </a:solidFill>
              </a:rPr>
              <a:t>Transportation Network Management</a:t>
            </a:r>
            <a:endParaRPr lang="en-US" sz="5600">
              <a:solidFill>
                <a:srgbClr val="FFFFFF"/>
              </a:solidFill>
            </a:endParaRPr>
          </a:p>
        </p:txBody>
      </p:sp>
      <p:pic>
        <p:nvPicPr>
          <p:cNvPr id="5" name="Picture 4" descr="Woman wearing headphones">
            <a:extLst>
              <a:ext uri="{FF2B5EF4-FFF2-40B4-BE49-F238E27FC236}">
                <a16:creationId xmlns:a16="http://schemas.microsoft.com/office/drawing/2014/main" id="{E50A8479-572E-4FF4-9550-4CB02E7FA059}"/>
              </a:ext>
            </a:extLst>
          </p:cNvPr>
          <p:cNvPicPr>
            <a:picLocks noChangeAspect="1"/>
          </p:cNvPicPr>
          <p:nvPr/>
        </p:nvPicPr>
        <p:blipFill rotWithShape="1">
          <a:blip r:embed="rId3">
            <a:alphaModFix amt="40000"/>
            <a:extLst>
              <a:ext uri="{28A0092B-C50C-407E-A947-70E740481C1C}">
                <a14:useLocalDpi xmlns:a14="http://schemas.microsoft.com/office/drawing/2010/main" val="0"/>
              </a:ext>
            </a:extLst>
          </a:blip>
          <a:srcRect r="40626" b="-1"/>
          <a:stretch/>
        </p:blipFill>
        <p:spPr>
          <a:xfrm>
            <a:off x="6389628" y="473787"/>
            <a:ext cx="5242955" cy="5894347"/>
          </a:xfrm>
          <a:prstGeom prst="rect">
            <a:avLst/>
          </a:prstGeom>
        </p:spPr>
      </p:pic>
      <p:sp>
        <p:nvSpPr>
          <p:cNvPr id="3" name="Subtitle 2">
            <a:extLst>
              <a:ext uri="{FF2B5EF4-FFF2-40B4-BE49-F238E27FC236}">
                <a16:creationId xmlns:a16="http://schemas.microsoft.com/office/drawing/2014/main" id="{915D3BE4-B309-4809-97AD-E8B009353C4C}"/>
              </a:ext>
            </a:extLst>
          </p:cNvPr>
          <p:cNvSpPr>
            <a:spLocks noGrp="1"/>
          </p:cNvSpPr>
          <p:nvPr>
            <p:ph type="subTitle" idx="1"/>
          </p:nvPr>
        </p:nvSpPr>
        <p:spPr>
          <a:xfrm>
            <a:off x="6596565" y="655320"/>
            <a:ext cx="4869025" cy="5088254"/>
          </a:xfrm>
        </p:spPr>
        <p:txBody>
          <a:bodyPr anchor="t">
            <a:normAutofit/>
          </a:bodyPr>
          <a:lstStyle/>
          <a:p>
            <a:pPr marL="457200" indent="-457200" algn="r">
              <a:lnSpc>
                <a:spcPct val="90000"/>
              </a:lnSpc>
              <a:buFont typeface="Arial" panose="020B0604020202020204" pitchFamily="34" charset="0"/>
              <a:buChar char="•"/>
            </a:pPr>
            <a:r>
              <a:rPr lang="en-US" sz="2800" b="1" dirty="0">
                <a:solidFill>
                  <a:srgbClr val="FFFFFF"/>
                </a:solidFill>
              </a:rPr>
              <a:t>Transportation Unit receives calls from members and schedules trips with contracted providers.</a:t>
            </a:r>
          </a:p>
          <a:p>
            <a:pPr marL="457200" indent="-457200" algn="r">
              <a:lnSpc>
                <a:spcPct val="90000"/>
              </a:lnSpc>
              <a:buFont typeface="Arial" panose="020B0604020202020204" pitchFamily="34" charset="0"/>
              <a:buChar char="•"/>
            </a:pPr>
            <a:endParaRPr lang="en-US" sz="2800" b="1" dirty="0">
              <a:solidFill>
                <a:srgbClr val="FFFFFF"/>
              </a:solidFill>
            </a:endParaRPr>
          </a:p>
          <a:p>
            <a:pPr marL="685800" indent="-571500" algn="r">
              <a:lnSpc>
                <a:spcPct val="90000"/>
              </a:lnSpc>
              <a:buFont typeface="Arial" panose="020B0604020202020204" pitchFamily="34" charset="0"/>
              <a:buChar char="•"/>
            </a:pPr>
            <a:r>
              <a:rPr lang="en-US" sz="2800" b="1" dirty="0">
                <a:solidFill>
                  <a:srgbClr val="FFFFFF"/>
                </a:solidFill>
              </a:rPr>
              <a:t>Members are advised that transportation must be ordered 48 hours in advance and (but there are exceptions)</a:t>
            </a:r>
          </a:p>
        </p:txBody>
      </p:sp>
      <p:pic>
        <p:nvPicPr>
          <p:cNvPr id="29" name="Picture 28" descr="Logo&#10;&#10;Description automatically generated">
            <a:extLst>
              <a:ext uri="{FF2B5EF4-FFF2-40B4-BE49-F238E27FC236}">
                <a16:creationId xmlns:a16="http://schemas.microsoft.com/office/drawing/2014/main" id="{34927322-326C-455B-B3DF-A73F80FE26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16880" y="6368308"/>
            <a:ext cx="1518333" cy="425701"/>
          </a:xfrm>
          <a:prstGeom prst="rect">
            <a:avLst/>
          </a:prstGeom>
        </p:spPr>
      </p:pic>
    </p:spTree>
    <p:extLst>
      <p:ext uri="{BB962C8B-B14F-4D97-AF65-F5344CB8AC3E}">
        <p14:creationId xmlns:p14="http://schemas.microsoft.com/office/powerpoint/2010/main" val="1540057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7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4CD55-080E-4015-96A1-8F9232FA0E5A}"/>
              </a:ext>
            </a:extLst>
          </p:cNvPr>
          <p:cNvSpPr>
            <a:spLocks noGrp="1"/>
          </p:cNvSpPr>
          <p:nvPr>
            <p:ph type="ctrTitle"/>
          </p:nvPr>
        </p:nvSpPr>
        <p:spPr>
          <a:xfrm>
            <a:off x="540000" y="540000"/>
            <a:ext cx="11090273" cy="1251855"/>
          </a:xfrm>
        </p:spPr>
        <p:txBody>
          <a:bodyPr>
            <a:normAutofit fontScale="90000"/>
          </a:bodyPr>
          <a:lstStyle/>
          <a:p>
            <a:pPr algn="ctr"/>
            <a:r>
              <a:rPr lang="en-US" sz="8800" b="1" dirty="0"/>
              <a:t>Authorizations</a:t>
            </a:r>
            <a:r>
              <a:rPr lang="en-US" sz="8800" dirty="0"/>
              <a:t> (Orders)</a:t>
            </a:r>
            <a:endParaRPr lang="en-US" dirty="0"/>
          </a:p>
        </p:txBody>
      </p:sp>
      <p:sp>
        <p:nvSpPr>
          <p:cNvPr id="3" name="Subtitle 2">
            <a:extLst>
              <a:ext uri="{FF2B5EF4-FFF2-40B4-BE49-F238E27FC236}">
                <a16:creationId xmlns:a16="http://schemas.microsoft.com/office/drawing/2014/main" id="{312D0A5D-4FBD-4EEA-9A91-A2D419AC9F37}"/>
              </a:ext>
            </a:extLst>
          </p:cNvPr>
          <p:cNvSpPr>
            <a:spLocks noGrp="1"/>
          </p:cNvSpPr>
          <p:nvPr>
            <p:ph type="subTitle" idx="1"/>
          </p:nvPr>
        </p:nvSpPr>
        <p:spPr>
          <a:xfrm>
            <a:off x="724726" y="1884218"/>
            <a:ext cx="5186545" cy="4516869"/>
          </a:xfrm>
        </p:spPr>
        <p:txBody>
          <a:bodyPr>
            <a:normAutofit/>
          </a:bodyPr>
          <a:lstStyle/>
          <a:p>
            <a:pPr marL="114300"/>
            <a:r>
              <a:rPr lang="en-US" sz="2000" b="1" u="sng" dirty="0">
                <a:solidFill>
                  <a:srgbClr val="002060"/>
                </a:solidFill>
                <a:latin typeface="+mj-lt"/>
              </a:rPr>
              <a:t>How are they issued?</a:t>
            </a:r>
            <a:endParaRPr lang="en-US" sz="2000" b="1" dirty="0">
              <a:solidFill>
                <a:srgbClr val="002060"/>
              </a:solidFill>
              <a:latin typeface="+mj-lt"/>
            </a:endParaRPr>
          </a:p>
          <a:p>
            <a:pPr marL="114300"/>
            <a:r>
              <a:rPr lang="en-US" sz="2000" b="1" i="1" dirty="0"/>
              <a:t>Depending on provider preference indicated at initial set-up:</a:t>
            </a:r>
          </a:p>
          <a:p>
            <a:pPr marL="285750" indent="-285750">
              <a:buFont typeface="Arial" panose="020B0604020202020204" pitchFamily="34" charset="0"/>
              <a:buChar char="•"/>
            </a:pPr>
            <a:r>
              <a:rPr lang="en-US" sz="2000" b="1" dirty="0">
                <a:solidFill>
                  <a:srgbClr val="002060"/>
                </a:solidFill>
              </a:rPr>
              <a:t>Secure E-mail</a:t>
            </a:r>
          </a:p>
          <a:p>
            <a:pPr marL="285750" indent="-285750">
              <a:buFont typeface="Arial" panose="020B0604020202020204" pitchFamily="34" charset="0"/>
              <a:buChar char="•"/>
            </a:pPr>
            <a:r>
              <a:rPr lang="en-US" sz="2000" b="1" dirty="0">
                <a:solidFill>
                  <a:srgbClr val="002060"/>
                </a:solidFill>
              </a:rPr>
              <a:t>Fax </a:t>
            </a:r>
          </a:p>
          <a:p>
            <a:pPr marL="285750" indent="-285750">
              <a:buFont typeface="Arial" panose="020B0604020202020204" pitchFamily="34" charset="0"/>
              <a:buChar char="•"/>
            </a:pPr>
            <a:endParaRPr lang="en-US" dirty="0">
              <a:solidFill>
                <a:schemeClr val="accent1">
                  <a:lumMod val="40000"/>
                  <a:lumOff val="60000"/>
                </a:schemeClr>
              </a:solidFill>
            </a:endParaRPr>
          </a:p>
        </p:txBody>
      </p:sp>
      <p:sp>
        <p:nvSpPr>
          <p:cNvPr id="5" name="TextBox 4">
            <a:extLst>
              <a:ext uri="{FF2B5EF4-FFF2-40B4-BE49-F238E27FC236}">
                <a16:creationId xmlns:a16="http://schemas.microsoft.com/office/drawing/2014/main" id="{D018B80C-A7E9-4683-B5DE-D75FE206583F}"/>
              </a:ext>
            </a:extLst>
          </p:cNvPr>
          <p:cNvSpPr txBox="1"/>
          <p:nvPr/>
        </p:nvSpPr>
        <p:spPr>
          <a:xfrm>
            <a:off x="6085136" y="1885373"/>
            <a:ext cx="5357091" cy="2851871"/>
          </a:xfrm>
          <a:prstGeom prst="rect">
            <a:avLst/>
          </a:prstGeom>
          <a:noFill/>
        </p:spPr>
        <p:txBody>
          <a:bodyPr wrap="square">
            <a:spAutoFit/>
          </a:bodyPr>
          <a:lstStyle/>
          <a:p>
            <a:pPr marL="114300" indent="0">
              <a:buNone/>
            </a:pPr>
            <a:r>
              <a:rPr lang="en-US" sz="2400" b="1" u="sng" dirty="0">
                <a:solidFill>
                  <a:srgbClr val="002060"/>
                </a:solidFill>
                <a:latin typeface="+mj-lt"/>
              </a:rPr>
              <a:t>What’s Included:</a:t>
            </a:r>
          </a:p>
          <a:p>
            <a:pPr>
              <a:lnSpc>
                <a:spcPct val="112000"/>
              </a:lnSpc>
            </a:pPr>
            <a:endParaRPr lang="en-US" sz="2000" b="1" dirty="0"/>
          </a:p>
          <a:p>
            <a:pPr marL="342900" indent="-342900">
              <a:lnSpc>
                <a:spcPct val="112000"/>
              </a:lnSpc>
              <a:buFont typeface="Arial" panose="020B0604020202020204" pitchFamily="34" charset="0"/>
              <a:buChar char="•"/>
            </a:pPr>
            <a:r>
              <a:rPr lang="en-US" sz="2000" b="1" dirty="0"/>
              <a:t>Member name</a:t>
            </a:r>
          </a:p>
          <a:p>
            <a:pPr marL="342900" indent="-342900">
              <a:lnSpc>
                <a:spcPct val="112000"/>
              </a:lnSpc>
              <a:buFont typeface="Arial" panose="020B0604020202020204" pitchFamily="34" charset="0"/>
              <a:buChar char="•"/>
            </a:pPr>
            <a:r>
              <a:rPr lang="en-US" sz="2000" b="1" dirty="0"/>
              <a:t>From address</a:t>
            </a:r>
          </a:p>
          <a:p>
            <a:pPr marL="342900" indent="-342900">
              <a:lnSpc>
                <a:spcPct val="112000"/>
              </a:lnSpc>
              <a:buFont typeface="Arial" panose="020B0604020202020204" pitchFamily="34" charset="0"/>
              <a:buChar char="•"/>
            </a:pPr>
            <a:r>
              <a:rPr lang="en-US" sz="2000" b="1" dirty="0"/>
              <a:t>To address</a:t>
            </a:r>
          </a:p>
          <a:p>
            <a:pPr marL="342900" indent="-342900">
              <a:lnSpc>
                <a:spcPct val="112000"/>
              </a:lnSpc>
              <a:buFont typeface="Arial" panose="020B0604020202020204" pitchFamily="34" charset="0"/>
              <a:buChar char="•"/>
            </a:pPr>
            <a:r>
              <a:rPr lang="en-US" sz="2000" b="1" dirty="0"/>
              <a:t>Date and time</a:t>
            </a:r>
          </a:p>
          <a:p>
            <a:pPr marL="342900" indent="-342900">
              <a:lnSpc>
                <a:spcPct val="112000"/>
              </a:lnSpc>
              <a:buFont typeface="Arial" panose="020B0604020202020204" pitchFamily="34" charset="0"/>
              <a:buChar char="•"/>
            </a:pPr>
            <a:r>
              <a:rPr lang="en-US" sz="2000" b="1" dirty="0"/>
              <a:t>Procedure code</a:t>
            </a:r>
          </a:p>
          <a:p>
            <a:pPr marL="342900" indent="-342900">
              <a:lnSpc>
                <a:spcPct val="112000"/>
              </a:lnSpc>
              <a:buFont typeface="Arial" panose="020B0604020202020204" pitchFamily="34" charset="0"/>
              <a:buChar char="•"/>
            </a:pPr>
            <a:r>
              <a:rPr lang="en-US" sz="2000" b="1" dirty="0"/>
              <a:t>Authorization #</a:t>
            </a:r>
          </a:p>
        </p:txBody>
      </p:sp>
      <p:sp>
        <p:nvSpPr>
          <p:cNvPr id="7" name="TextBox 6">
            <a:extLst>
              <a:ext uri="{FF2B5EF4-FFF2-40B4-BE49-F238E27FC236}">
                <a16:creationId xmlns:a16="http://schemas.microsoft.com/office/drawing/2014/main" id="{BB344237-0321-4C81-A3A9-E2D6F4392756}"/>
              </a:ext>
            </a:extLst>
          </p:cNvPr>
          <p:cNvSpPr txBox="1"/>
          <p:nvPr/>
        </p:nvSpPr>
        <p:spPr>
          <a:xfrm>
            <a:off x="1689440" y="5061528"/>
            <a:ext cx="9071737" cy="1569660"/>
          </a:xfrm>
          <a:prstGeom prst="rect">
            <a:avLst/>
          </a:prstGeom>
          <a:noFill/>
        </p:spPr>
        <p:txBody>
          <a:bodyPr wrap="square">
            <a:spAutoFit/>
          </a:bodyPr>
          <a:lstStyle/>
          <a:p>
            <a:pPr algn="ctr"/>
            <a:r>
              <a:rPr lang="en-US" sz="3200" b="1" u="sng" dirty="0">
                <a:solidFill>
                  <a:srgbClr val="002060"/>
                </a:solidFill>
                <a:latin typeface="+mj-lt"/>
              </a:rPr>
              <a:t>Trip Indications</a:t>
            </a:r>
            <a:r>
              <a:rPr lang="en-US" sz="3200" b="1" dirty="0">
                <a:solidFill>
                  <a:srgbClr val="002060"/>
                </a:solidFill>
                <a:latin typeface="+mj-lt"/>
              </a:rPr>
              <a:t>:</a:t>
            </a:r>
          </a:p>
          <a:p>
            <a:r>
              <a:rPr lang="en-US" sz="3200" b="1" dirty="0"/>
              <a:t>1-one way, 2-round trip, 3-three legged trips</a:t>
            </a:r>
          </a:p>
          <a:p>
            <a:endParaRPr lang="en-US" sz="3200" dirty="0">
              <a:solidFill>
                <a:schemeClr val="accent1">
                  <a:lumMod val="20000"/>
                  <a:lumOff val="80000"/>
                </a:schemeClr>
              </a:solidFill>
            </a:endParaRPr>
          </a:p>
        </p:txBody>
      </p:sp>
      <p:pic>
        <p:nvPicPr>
          <p:cNvPr id="9" name="Picture 8" descr="Logo&#10;&#10;Description automatically generated">
            <a:extLst>
              <a:ext uri="{FF2B5EF4-FFF2-40B4-BE49-F238E27FC236}">
                <a16:creationId xmlns:a16="http://schemas.microsoft.com/office/drawing/2014/main" id="{A0E15742-79C3-4F53-AAD7-0F879310B4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07558" y="6401087"/>
            <a:ext cx="1518333" cy="425701"/>
          </a:xfrm>
          <a:prstGeom prst="rect">
            <a:avLst/>
          </a:prstGeom>
        </p:spPr>
      </p:pic>
    </p:spTree>
    <p:extLst>
      <p:ext uri="{BB962C8B-B14F-4D97-AF65-F5344CB8AC3E}">
        <p14:creationId xmlns:p14="http://schemas.microsoft.com/office/powerpoint/2010/main" val="3702242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456D9-FA5C-467C-9B3F-E4166FE45E4E}"/>
              </a:ext>
            </a:extLst>
          </p:cNvPr>
          <p:cNvSpPr>
            <a:spLocks noGrp="1"/>
          </p:cNvSpPr>
          <p:nvPr>
            <p:ph type="ctrTitle"/>
          </p:nvPr>
        </p:nvSpPr>
        <p:spPr>
          <a:xfrm>
            <a:off x="187629" y="606426"/>
            <a:ext cx="5726257" cy="4259814"/>
          </a:xfrm>
        </p:spPr>
        <p:txBody>
          <a:bodyPr>
            <a:normAutofit/>
          </a:bodyPr>
          <a:lstStyle/>
          <a:p>
            <a:r>
              <a:rPr lang="en-US" sz="6600" b="1" dirty="0"/>
              <a:t>Sample Authorization Form</a:t>
            </a:r>
          </a:p>
        </p:txBody>
      </p:sp>
      <p:pic>
        <p:nvPicPr>
          <p:cNvPr id="4" name="Picture 3">
            <a:extLst>
              <a:ext uri="{FF2B5EF4-FFF2-40B4-BE49-F238E27FC236}">
                <a16:creationId xmlns:a16="http://schemas.microsoft.com/office/drawing/2014/main" id="{0A32A7DC-2B12-49BA-92EB-3BB88711AA8B}"/>
              </a:ext>
            </a:extLst>
          </p:cNvPr>
          <p:cNvPicPr>
            <a:picLocks noChangeAspect="1"/>
          </p:cNvPicPr>
          <p:nvPr/>
        </p:nvPicPr>
        <p:blipFill>
          <a:blip r:embed="rId2"/>
          <a:stretch>
            <a:fillRect/>
          </a:stretch>
        </p:blipFill>
        <p:spPr>
          <a:xfrm>
            <a:off x="6241137" y="533400"/>
            <a:ext cx="5101216" cy="5715649"/>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pic>
        <p:nvPicPr>
          <p:cNvPr id="24" name="Picture 23" descr="Logo&#10;&#10;Description automatically generated">
            <a:extLst>
              <a:ext uri="{FF2B5EF4-FFF2-40B4-BE49-F238E27FC236}">
                <a16:creationId xmlns:a16="http://schemas.microsoft.com/office/drawing/2014/main" id="{BE0793D0-7019-49E8-A5CA-726F77B716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98293" y="6413249"/>
            <a:ext cx="1518333" cy="425701"/>
          </a:xfrm>
          <a:prstGeom prst="rect">
            <a:avLst/>
          </a:prstGeom>
        </p:spPr>
      </p:pic>
    </p:spTree>
    <p:extLst>
      <p:ext uri="{BB962C8B-B14F-4D97-AF65-F5344CB8AC3E}">
        <p14:creationId xmlns:p14="http://schemas.microsoft.com/office/powerpoint/2010/main" val="2104289671"/>
      </p:ext>
    </p:extLst>
  </p:cSld>
  <p:clrMapOvr>
    <a:masterClrMapping/>
  </p:clrMapOvr>
</p:sld>
</file>

<file path=ppt/theme/theme1.xml><?xml version="1.0" encoding="utf-8"?>
<a:theme xmlns:a="http://schemas.openxmlformats.org/drawingml/2006/main" name="LevelVTI">
  <a:themeElements>
    <a:clrScheme name="Custom 88">
      <a:dk1>
        <a:sysClr val="windowText" lastClr="000000"/>
      </a:dk1>
      <a:lt1>
        <a:sysClr val="window" lastClr="FFFFFF"/>
      </a:lt1>
      <a:dk2>
        <a:srgbClr val="182230"/>
      </a:dk2>
      <a:lt2>
        <a:srgbClr val="F2F2F2"/>
      </a:lt2>
      <a:accent1>
        <a:srgbClr val="00BAC8"/>
      </a:accent1>
      <a:accent2>
        <a:srgbClr val="794DFF"/>
      </a:accent2>
      <a:accent3>
        <a:srgbClr val="00D17D"/>
      </a:accent3>
      <a:accent4>
        <a:srgbClr val="E69500"/>
      </a:accent4>
      <a:accent5>
        <a:srgbClr val="FE5D21"/>
      </a:accent5>
      <a:accent6>
        <a:srgbClr val="939393"/>
      </a:accent6>
      <a:hlink>
        <a:srgbClr val="3E8FF1"/>
      </a:hlink>
      <a:folHlink>
        <a:srgbClr val="939393"/>
      </a:folHlink>
    </a:clrScheme>
    <a:fontScheme name="Seaford">
      <a:majorFont>
        <a:latin typeface="Seaford"/>
        <a:ea typeface=""/>
        <a:cs typeface=""/>
      </a:majorFont>
      <a:minorFont>
        <a:latin typeface="Seafor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velVTI" id="{64F43929-0387-4D33-907F-72B939BCAF99}" vid="{D804DF84-3298-4A39-BA0E-21F83D68BC2A}"/>
    </a:ext>
  </a:extLst>
</a:theme>
</file>

<file path=docProps/app.xml><?xml version="1.0" encoding="utf-8"?>
<Properties xmlns="http://schemas.openxmlformats.org/officeDocument/2006/extended-properties" xmlns:vt="http://schemas.openxmlformats.org/officeDocument/2006/docPropsVTypes">
  <TotalTime>23</TotalTime>
  <Words>833</Words>
  <Application>Microsoft Office PowerPoint</Application>
  <PresentationFormat>Widescreen</PresentationFormat>
  <Paragraphs>109</Paragraphs>
  <Slides>15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Seaford</vt:lpstr>
      <vt:lpstr>LevelVTI</vt:lpstr>
      <vt:lpstr>Transportation Provider Orientation</vt:lpstr>
      <vt:lpstr>Topics We Will Cover</vt:lpstr>
      <vt:lpstr>Who is Hamaspik?</vt:lpstr>
      <vt:lpstr>Who and Where We Serve </vt:lpstr>
      <vt:lpstr>Transportation Network Management</vt:lpstr>
      <vt:lpstr>Transportation Network Management</vt:lpstr>
      <vt:lpstr>Transportation Network Management</vt:lpstr>
      <vt:lpstr>Authorizations (Orders)</vt:lpstr>
      <vt:lpstr>Sample Authorization Form</vt:lpstr>
      <vt:lpstr>Accepting or Rejecting Trips</vt:lpstr>
      <vt:lpstr>Billing / Claims for Services</vt:lpstr>
      <vt:lpstr>Billing / Claims for Services</vt:lpstr>
      <vt:lpstr>Expectations and Miscellaneous Notes</vt:lpstr>
      <vt:lpstr>Hamaspik Key Contacts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Transportation Provider Orientation</dc:title>
  <dc:creator>Emily Manning</dc:creator>
  <cp:lastModifiedBy>Emily Manning</cp:lastModifiedBy>
  <cp:revision>1</cp:revision>
  <dcterms:created xsi:type="dcterms:W3CDTF">2022-02-01T01:23:24Z</dcterms:created>
  <dcterms:modified xsi:type="dcterms:W3CDTF">2022-02-01T01:47:12Z</dcterms:modified>
</cp:coreProperties>
</file>