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930" r:id="rId5"/>
    <p:sldId id="264" r:id="rId6"/>
    <p:sldId id="3645" r:id="rId7"/>
    <p:sldId id="265" r:id="rId8"/>
    <p:sldId id="3648" r:id="rId9"/>
    <p:sldId id="3351" r:id="rId10"/>
    <p:sldId id="267" r:id="rId11"/>
    <p:sldId id="905" r:id="rId12"/>
    <p:sldId id="3642" r:id="rId13"/>
    <p:sldId id="3646" r:id="rId14"/>
    <p:sldId id="3649" r:id="rId15"/>
    <p:sldId id="33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 Tai" initials="OT" lastIdx="1" clrIdx="0">
    <p:extLst>
      <p:ext uri="{19B8F6BF-5375-455C-9EA6-DF929625EA0E}">
        <p15:presenceInfo xmlns:p15="http://schemas.microsoft.com/office/powerpoint/2012/main" userId="S::otai@btfl.ly::ec35dbf5-0444-403d-bc35-4d05d17454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239"/>
    <a:srgbClr val="7F7F7F"/>
    <a:srgbClr val="FA5530"/>
    <a:srgbClr val="7B97D1"/>
    <a:srgbClr val="F6C26D"/>
    <a:srgbClr val="B9C652"/>
    <a:srgbClr val="E0E8AC"/>
    <a:srgbClr val="FFAAC1"/>
    <a:srgbClr val="FFF3E1"/>
    <a:srgbClr val="FED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06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40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D045AA-7EF9-490A-A4B1-C4289BBB7D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1C973-FC82-4B4F-8E5A-36477D4CC6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F5E5E-D62D-4705-AE12-B1122E3938A4}" type="datetimeFigureOut">
              <a:rPr lang="en-SG" smtClean="0"/>
              <a:t>15/9/2020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70936-37D4-42C6-9D93-7FC1E5C9CC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7DA34-0493-4D17-A03D-EC81D02CC6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A1B45-E773-40AD-8E62-EF9F56FA0D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25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7FA66-8ECA-4B2E-91EA-3F4E5CC166E9}" type="datetimeFigureOut">
              <a:rPr lang="en-SG" smtClean="0"/>
              <a:t>15/9/2020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F1216-F279-45B6-82FC-F065A530F9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696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0C8ED-07FB-4361-BC9E-86D1E74329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22CD9-DC43-4E64-B957-6B3084CA86BF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F8D502-3595-441F-88A3-52572D00B2E6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F53BB3-EA38-470A-A06E-C262015D26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9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A943A8-9284-479D-AD31-2F7F2B8E2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3198CE-32B5-4285-B6BD-396C6DED0090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B2C72F-D592-4524-BBAB-6F02B57A38CF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D47ED4-8662-44D8-8A25-416FBE7E1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1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9E38EA-B78A-45C0-931B-38DC760F14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257917-34A1-4F33-8427-7895AF381B01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7B097F-AA62-4697-8A15-96A3E5F9C946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5361F2E-1B1F-4DA6-9E6F-DE12DFD89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6F193-F5F0-4E93-8606-148888EA88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C7016E-ED2C-4AEA-A810-D99FC14D56B4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15D051-3384-4EC6-A987-82F2259600AF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56E27E4-9644-4126-BBDE-546822CA7B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3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D5EB6-551C-4BB4-A1C1-CE6D66C74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6AFC49-6F89-4365-A930-F5B4E5AD9054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7F5011-DBCB-4CC7-81D0-BD2F45291597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1639C15-3D5D-4374-A91D-37043E436C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6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259F2-BEE0-4B1D-95C6-E354A84B9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7068F-0EBA-49E4-B501-305ADCE0B78C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9F8D10-8148-4ED6-A3A5-372C9EE3782B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53048B3-250B-4745-A068-CD2E1BCB1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5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BC518-0022-426A-901F-6702E545255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82517" y="0"/>
            <a:ext cx="1609483" cy="6157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8B137A-CF06-45FD-932E-78714002C1C3}"/>
              </a:ext>
            </a:extLst>
          </p:cNvPr>
          <p:cNvCxnSpPr/>
          <p:nvPr userDrawn="1"/>
        </p:nvCxnSpPr>
        <p:spPr>
          <a:xfrm>
            <a:off x="0" y="34900"/>
            <a:ext cx="12192000" cy="0"/>
          </a:xfrm>
          <a:prstGeom prst="line">
            <a:avLst/>
          </a:prstGeom>
          <a:ln w="28575">
            <a:solidFill>
              <a:srgbClr val="FD9D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69350A-6965-4C29-BC5E-B55ABEC2A2F2}"/>
              </a:ext>
            </a:extLst>
          </p:cNvPr>
          <p:cNvCxnSpPr/>
          <p:nvPr userDrawn="1"/>
        </p:nvCxnSpPr>
        <p:spPr>
          <a:xfrm>
            <a:off x="0" y="6823100"/>
            <a:ext cx="12192000" cy="0"/>
          </a:xfrm>
          <a:prstGeom prst="line">
            <a:avLst/>
          </a:prstGeom>
          <a:ln w="28575">
            <a:solidFill>
              <a:srgbClr val="E8228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1D7648-8893-4FD9-BFCE-9B0AEA64B31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6898" y="6424101"/>
            <a:ext cx="1402599" cy="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  <p:sldLayoutId id="2147483655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99.jpg"/><Relationship Id="rId17" Type="http://schemas.openxmlformats.org/officeDocument/2006/relationships/image" Target="../media/image114.png"/><Relationship Id="rId2" Type="http://schemas.openxmlformats.org/officeDocument/2006/relationships/image" Target="../media/image100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01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00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106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41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jpeg"/><Relationship Id="rId40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7.png"/><Relationship Id="rId43" Type="http://schemas.openxmlformats.org/officeDocument/2006/relationships/image" Target="../media/image65.png"/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33" Type="http://schemas.openxmlformats.org/officeDocument/2006/relationships/image" Target="../media/image55.png"/><Relationship Id="rId38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22.png"/><Relationship Id="rId26" Type="http://schemas.openxmlformats.org/officeDocument/2006/relationships/image" Target="../media/image85.png"/><Relationship Id="rId39" Type="http://schemas.openxmlformats.org/officeDocument/2006/relationships/image" Target="../media/image9.png"/><Relationship Id="rId21" Type="http://schemas.openxmlformats.org/officeDocument/2006/relationships/image" Target="../media/image81.png"/><Relationship Id="rId34" Type="http://schemas.openxmlformats.org/officeDocument/2006/relationships/image" Target="../media/image6.png"/><Relationship Id="rId42" Type="http://schemas.openxmlformats.org/officeDocument/2006/relationships/image" Target="../media/image1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6" Type="http://schemas.openxmlformats.org/officeDocument/2006/relationships/image" Target="../media/image79.png"/><Relationship Id="rId20" Type="http://schemas.openxmlformats.org/officeDocument/2006/relationships/image" Target="../media/image26.png"/><Relationship Id="rId29" Type="http://schemas.openxmlformats.org/officeDocument/2006/relationships/image" Target="../media/image88.png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3.png"/><Relationship Id="rId32" Type="http://schemas.openxmlformats.org/officeDocument/2006/relationships/image" Target="../media/image90.png"/><Relationship Id="rId37" Type="http://schemas.openxmlformats.org/officeDocument/2006/relationships/image" Target="../media/image5.png"/><Relationship Id="rId40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openxmlformats.org/officeDocument/2006/relationships/image" Target="../media/image25.png"/><Relationship Id="rId28" Type="http://schemas.openxmlformats.org/officeDocument/2006/relationships/image" Target="../media/image87.png"/><Relationship Id="rId36" Type="http://schemas.openxmlformats.org/officeDocument/2006/relationships/image" Target="../media/image8.png"/><Relationship Id="rId10" Type="http://schemas.openxmlformats.org/officeDocument/2006/relationships/image" Target="../media/image73.png"/><Relationship Id="rId19" Type="http://schemas.openxmlformats.org/officeDocument/2006/relationships/image" Target="../media/image23.jpeg"/><Relationship Id="rId31" Type="http://schemas.openxmlformats.org/officeDocument/2006/relationships/image" Target="../media/image3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2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Relationship Id="rId35" Type="http://schemas.openxmlformats.org/officeDocument/2006/relationships/image" Target="../media/image7.png"/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4.png"/><Relationship Id="rId33" Type="http://schemas.openxmlformats.org/officeDocument/2006/relationships/image" Target="../media/image18.png"/><Relationship Id="rId38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671C60-6E2C-4CAD-9AED-CE5CB0B7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871BF-C346-45E4-B18C-69D6A4DBAC12}"/>
              </a:ext>
            </a:extLst>
          </p:cNvPr>
          <p:cNvSpPr txBox="1"/>
          <p:nvPr/>
        </p:nvSpPr>
        <p:spPr>
          <a:xfrm>
            <a:off x="8005907" y="3306698"/>
            <a:ext cx="469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Love Commerce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A6E6A-5E93-41A5-8120-B5933655C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784" y="2373362"/>
            <a:ext cx="3787421" cy="986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DF555-F472-406D-ABFD-0A3D606632CB}"/>
              </a:ext>
            </a:extLst>
          </p:cNvPr>
          <p:cNvSpPr txBox="1"/>
          <p:nvPr/>
        </p:nvSpPr>
        <p:spPr>
          <a:xfrm>
            <a:off x="3617862" y="2494367"/>
            <a:ext cx="144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659E7-5811-451B-BC6E-398ADE3C1DC1}"/>
              </a:ext>
            </a:extLst>
          </p:cNvPr>
          <p:cNvSpPr txBox="1"/>
          <p:nvPr/>
        </p:nvSpPr>
        <p:spPr>
          <a:xfrm>
            <a:off x="3255819" y="4724553"/>
            <a:ext cx="144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F60CE-966A-473E-9DBB-54B5A3D5FF32}"/>
              </a:ext>
            </a:extLst>
          </p:cNvPr>
          <p:cNvSpPr txBox="1"/>
          <p:nvPr/>
        </p:nvSpPr>
        <p:spPr>
          <a:xfrm>
            <a:off x="712689" y="4752122"/>
            <a:ext cx="170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E-logistics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879B7-2224-485B-8ED1-61B3264C9117}"/>
              </a:ext>
            </a:extLst>
          </p:cNvPr>
          <p:cNvSpPr txBox="1"/>
          <p:nvPr/>
        </p:nvSpPr>
        <p:spPr>
          <a:xfrm>
            <a:off x="-97436" y="1059437"/>
            <a:ext cx="134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Intelligence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4E569-55B6-42A1-A62C-F2C889570F8C}"/>
              </a:ext>
            </a:extLst>
          </p:cNvPr>
          <p:cNvSpPr txBox="1"/>
          <p:nvPr/>
        </p:nvSpPr>
        <p:spPr>
          <a:xfrm>
            <a:off x="6962571" y="366493"/>
            <a:ext cx="144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E8185-9BC6-4C29-AA4A-A7EA94AFB69C}"/>
              </a:ext>
            </a:extLst>
          </p:cNvPr>
          <p:cNvSpPr txBox="1"/>
          <p:nvPr/>
        </p:nvSpPr>
        <p:spPr>
          <a:xfrm>
            <a:off x="5784579" y="3038549"/>
            <a:ext cx="126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AD5C5-1B8B-4DDB-87E9-BDF8D0D0F42B}"/>
              </a:ext>
            </a:extLst>
          </p:cNvPr>
          <p:cNvSpPr txBox="1"/>
          <p:nvPr/>
        </p:nvSpPr>
        <p:spPr>
          <a:xfrm>
            <a:off x="1342492" y="2713100"/>
            <a:ext cx="144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B55F2-7913-45A9-BB1C-EB6C1F6B5671}"/>
              </a:ext>
            </a:extLst>
          </p:cNvPr>
          <p:cNvSpPr txBox="1"/>
          <p:nvPr/>
        </p:nvSpPr>
        <p:spPr>
          <a:xfrm>
            <a:off x="5784579" y="3037576"/>
            <a:ext cx="126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4F796-1030-48E5-A8F1-D1307DE332F9}"/>
              </a:ext>
            </a:extLst>
          </p:cNvPr>
          <p:cNvSpPr txBox="1"/>
          <p:nvPr/>
        </p:nvSpPr>
        <p:spPr>
          <a:xfrm>
            <a:off x="2283389" y="1324342"/>
            <a:ext cx="1513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764638-8502-44C6-A100-994EF7B7C5B2}"/>
              </a:ext>
            </a:extLst>
          </p:cNvPr>
          <p:cNvSpPr txBox="1"/>
          <p:nvPr/>
        </p:nvSpPr>
        <p:spPr>
          <a:xfrm>
            <a:off x="5784579" y="0"/>
            <a:ext cx="144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</p:txBody>
      </p:sp>
      <p:pic>
        <p:nvPicPr>
          <p:cNvPr id="16" name="Picture 26" descr="delivery icon">
            <a:extLst>
              <a:ext uri="{FF2B5EF4-FFF2-40B4-BE49-F238E27FC236}">
                <a16:creationId xmlns:a16="http://schemas.microsoft.com/office/drawing/2014/main" id="{583EEF67-B1B0-47DD-853E-658CA2AA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78" y="95171"/>
            <a:ext cx="569120" cy="5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49BC51-2632-4703-A469-5890227E1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933" y="349416"/>
            <a:ext cx="451143" cy="487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18D9F4-238C-481F-8002-9061C4C64B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15117" y="3586991"/>
            <a:ext cx="487722" cy="445047"/>
          </a:xfrm>
          <a:prstGeom prst="rect">
            <a:avLst/>
          </a:prstGeom>
        </p:spPr>
      </p:pic>
      <p:pic>
        <p:nvPicPr>
          <p:cNvPr id="19" name="Picture 16" descr="Image result for idea icon">
            <a:extLst>
              <a:ext uri="{FF2B5EF4-FFF2-40B4-BE49-F238E27FC236}">
                <a16:creationId xmlns:a16="http://schemas.microsoft.com/office/drawing/2014/main" id="{74657BC0-7F33-4AA4-AEAD-2A182A75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14" y="6015726"/>
            <a:ext cx="652488" cy="6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9C5DBF-4F93-457F-AA6D-8222CCFBEB73}"/>
              </a:ext>
            </a:extLst>
          </p:cNvPr>
          <p:cNvSpPr txBox="1"/>
          <p:nvPr/>
        </p:nvSpPr>
        <p:spPr>
          <a:xfrm>
            <a:off x="-261454" y="6014388"/>
            <a:ext cx="157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Seller 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A25A38-9642-4501-A745-7FCB936E962E}"/>
              </a:ext>
            </a:extLst>
          </p:cNvPr>
          <p:cNvSpPr txBox="1"/>
          <p:nvPr/>
        </p:nvSpPr>
        <p:spPr>
          <a:xfrm>
            <a:off x="250915" y="2493826"/>
            <a:ext cx="1513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40246E87-61FD-4662-BAE7-9B0672C4A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318" y="1331111"/>
            <a:ext cx="794807" cy="8466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F57CAE-BBA0-4FDF-99DF-20D80D345297}"/>
              </a:ext>
            </a:extLst>
          </p:cNvPr>
          <p:cNvSpPr txBox="1"/>
          <p:nvPr/>
        </p:nvSpPr>
        <p:spPr>
          <a:xfrm>
            <a:off x="7675018" y="3964531"/>
            <a:ext cx="4331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Opportunities for Ecommerce in South East Asia</a:t>
            </a:r>
          </a:p>
          <a:p>
            <a:pPr algn="ctr"/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18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September 2020</a:t>
            </a:r>
          </a:p>
        </p:txBody>
      </p:sp>
    </p:spTree>
    <p:extLst>
      <p:ext uri="{BB962C8B-B14F-4D97-AF65-F5344CB8AC3E}">
        <p14:creationId xmlns:p14="http://schemas.microsoft.com/office/powerpoint/2010/main" val="203948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B40176-FB88-43FA-945C-F90704F5C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67" y="1411112"/>
            <a:ext cx="1306320" cy="1719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23FD73-5D1A-4864-84E7-E3AFD2D7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21" y="4263757"/>
            <a:ext cx="1137587" cy="17036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AF91E4-91FA-47AC-9C08-89C251EE8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267" y="4246406"/>
            <a:ext cx="1275008" cy="17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D3AE5-5EF5-4C74-88C9-E1D9F72C70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43"/>
          <a:stretch/>
        </p:blipFill>
        <p:spPr>
          <a:xfrm>
            <a:off x="2315457" y="1024011"/>
            <a:ext cx="2448719" cy="1340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7F944-B9C0-421B-BFB0-698B1C67F0B9}"/>
              </a:ext>
            </a:extLst>
          </p:cNvPr>
          <p:cNvSpPr txBox="1"/>
          <p:nvPr/>
        </p:nvSpPr>
        <p:spPr>
          <a:xfrm>
            <a:off x="308609" y="240030"/>
            <a:ext cx="908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Study 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A2A23-FD80-48F3-8145-D16F0BB39A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480"/>
          <a:stretch/>
        </p:blipFill>
        <p:spPr>
          <a:xfrm>
            <a:off x="1940082" y="1869153"/>
            <a:ext cx="2019105" cy="1322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49D75-2A97-440A-BC6E-5777A6D4C38D}"/>
              </a:ext>
            </a:extLst>
          </p:cNvPr>
          <p:cNvSpPr txBox="1"/>
          <p:nvPr/>
        </p:nvSpPr>
        <p:spPr>
          <a:xfrm>
            <a:off x="953455" y="3186548"/>
            <a:ext cx="45179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Blackmores official stores are listed on all major </a:t>
            </a:r>
            <a:br>
              <a:rPr lang="en-SG" sz="1400" dirty="0"/>
            </a:br>
            <a:r>
              <a:rPr lang="en-SG" sz="1400" dirty="0"/>
              <a:t>online marketplaces + Blackmores.com (Cross Border)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D37CD-5812-4E62-AA91-B0E24EC1E407}"/>
              </a:ext>
            </a:extLst>
          </p:cNvPr>
          <p:cNvSpPr/>
          <p:nvPr/>
        </p:nvSpPr>
        <p:spPr>
          <a:xfrm>
            <a:off x="705847" y="891915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2F6A2-5CC9-4D2A-858A-91C22C08B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134" y="1045985"/>
            <a:ext cx="1577243" cy="14778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5BFE86-50C1-4062-9E39-510FB4CA68B7}"/>
              </a:ext>
            </a:extLst>
          </p:cNvPr>
          <p:cNvSpPr/>
          <p:nvPr/>
        </p:nvSpPr>
        <p:spPr>
          <a:xfrm>
            <a:off x="5981345" y="891915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A8DAF3-129E-490F-87F3-3D3FE6609D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319" y="1506042"/>
            <a:ext cx="1088600" cy="157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9F94F-6930-42D9-8F7B-E1DEE0C571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1349"/>
          <a:stretch/>
        </p:blipFill>
        <p:spPr>
          <a:xfrm>
            <a:off x="3646819" y="1792970"/>
            <a:ext cx="1939916" cy="1415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66D7F0-A1DA-4E63-B242-9C88E429A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891" y="1045985"/>
            <a:ext cx="1452192" cy="1719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74FAD3-E762-426B-8E56-17B7A94398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35" b="10272"/>
          <a:stretch/>
        </p:blipFill>
        <p:spPr>
          <a:xfrm>
            <a:off x="7942130" y="2193013"/>
            <a:ext cx="2111132" cy="8448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CCB946-411D-4704-93FC-DC79D74676C5}"/>
              </a:ext>
            </a:extLst>
          </p:cNvPr>
          <p:cNvSpPr txBox="1"/>
          <p:nvPr/>
        </p:nvSpPr>
        <p:spPr>
          <a:xfrm>
            <a:off x="6121703" y="3178755"/>
            <a:ext cx="47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Creative / Design of onsite merchandising. Photo Taking, Marketing Solution </a:t>
            </a:r>
            <a:r>
              <a:rPr lang="en-SG" sz="1400" dirty="0" err="1"/>
              <a:t>ie</a:t>
            </a:r>
            <a:r>
              <a:rPr lang="en-SG" sz="1400" dirty="0"/>
              <a:t> sponsored Search, Livestreaming etc.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117DE0-D57D-47D1-ACB7-DF4DC3C0D266}"/>
              </a:ext>
            </a:extLst>
          </p:cNvPr>
          <p:cNvSpPr/>
          <p:nvPr/>
        </p:nvSpPr>
        <p:spPr>
          <a:xfrm>
            <a:off x="698487" y="3835989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EEC0779F-6C5A-4535-A318-33E1B955CB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9078" y="4172454"/>
            <a:ext cx="2507141" cy="1549581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510E74-0032-49E7-AE33-A0C5E766D73C}"/>
              </a:ext>
            </a:extLst>
          </p:cNvPr>
          <p:cNvSpPr txBox="1"/>
          <p:nvPr/>
        </p:nvSpPr>
        <p:spPr>
          <a:xfrm>
            <a:off x="777318" y="5894675"/>
            <a:ext cx="491189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1 Stock pile to distribute all local B2C marketplaces + </a:t>
            </a:r>
            <a:br>
              <a:rPr lang="en-SG" sz="1400" dirty="0"/>
            </a:br>
            <a:r>
              <a:rPr lang="en-SG" sz="1400" dirty="0"/>
              <a:t>blackmores.com via cross border fulfilment</a:t>
            </a:r>
          </a:p>
          <a:p>
            <a:pPr algn="ctr"/>
            <a:r>
              <a:rPr lang="en-SG" sz="1400" dirty="0"/>
              <a:t>Real-time order processing, inventory and delivery status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841C5E-057B-478D-93CA-378BD3EB0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3562" y="4544481"/>
            <a:ext cx="1103472" cy="9327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EB54431-8C3E-48F9-94CB-12B45DEFC8D1}"/>
              </a:ext>
            </a:extLst>
          </p:cNvPr>
          <p:cNvSpPr/>
          <p:nvPr/>
        </p:nvSpPr>
        <p:spPr>
          <a:xfrm>
            <a:off x="5981345" y="3838433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E780AB-B695-43E1-9A7B-7FB55B2896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7119" y="4253184"/>
            <a:ext cx="1658258" cy="16406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595C38-A843-4C81-87E5-F9A1480D2E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73887" y="4254523"/>
            <a:ext cx="1826196" cy="9616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73C36D-09C2-4D8F-A5F6-9734441BB06A}"/>
              </a:ext>
            </a:extLst>
          </p:cNvPr>
          <p:cNvSpPr txBox="1"/>
          <p:nvPr/>
        </p:nvSpPr>
        <p:spPr>
          <a:xfrm>
            <a:off x="6121703" y="6016804"/>
            <a:ext cx="47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24/7 Live Chat service, response to product review, and giving voucher to shopper via CEM tools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75E4FD4-860B-4623-9D12-0B4FB89068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4703" y="4812120"/>
            <a:ext cx="1526375" cy="11844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EECBDE-04FF-4C82-A697-AB0A65BFDC9D}"/>
              </a:ext>
            </a:extLst>
          </p:cNvPr>
          <p:cNvSpPr/>
          <p:nvPr/>
        </p:nvSpPr>
        <p:spPr>
          <a:xfrm>
            <a:off x="705982" y="889470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SG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B41290-2D33-467B-8AC7-E6C87B4FDAA1}"/>
              </a:ext>
            </a:extLst>
          </p:cNvPr>
          <p:cNvSpPr/>
          <p:nvPr/>
        </p:nvSpPr>
        <p:spPr>
          <a:xfrm>
            <a:off x="5962797" y="877583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SG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5A7C33-6A89-49FF-8852-9E84D3C4E5B1}"/>
              </a:ext>
            </a:extLst>
          </p:cNvPr>
          <p:cNvSpPr/>
          <p:nvPr/>
        </p:nvSpPr>
        <p:spPr>
          <a:xfrm>
            <a:off x="705982" y="3842932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SG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341A8A-E73C-4BC8-841B-9408321D596D}"/>
              </a:ext>
            </a:extLst>
          </p:cNvPr>
          <p:cNvSpPr/>
          <p:nvPr/>
        </p:nvSpPr>
        <p:spPr>
          <a:xfrm>
            <a:off x="5976443" y="3851398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S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6D21D-B734-459C-AC92-F1431A7A10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5457" y="287838"/>
            <a:ext cx="2245345" cy="4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B40176-FB88-43FA-945C-F90704F5C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67" y="1411112"/>
            <a:ext cx="1306320" cy="1719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23FD73-5D1A-4864-84E7-E3AFD2D7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21" y="4263757"/>
            <a:ext cx="1137587" cy="1703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7F944-B9C0-421B-BFB0-698B1C67F0B9}"/>
              </a:ext>
            </a:extLst>
          </p:cNvPr>
          <p:cNvSpPr txBox="1"/>
          <p:nvPr/>
        </p:nvSpPr>
        <p:spPr>
          <a:xfrm>
            <a:off x="308609" y="240030"/>
            <a:ext cx="908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Study – Henkel / Schwarzkopf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49D75-2A97-440A-BC6E-5777A6D4C38D}"/>
              </a:ext>
            </a:extLst>
          </p:cNvPr>
          <p:cNvSpPr txBox="1"/>
          <p:nvPr/>
        </p:nvSpPr>
        <p:spPr>
          <a:xfrm>
            <a:off x="953455" y="3164063"/>
            <a:ext cx="45179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Schwarzkopf official stores are listed </a:t>
            </a:r>
            <a:br>
              <a:rPr lang="en-SG" sz="1400" dirty="0"/>
            </a:br>
            <a:r>
              <a:rPr lang="en-SG" sz="1400" dirty="0"/>
              <a:t>on all major Online Marketplaces + Offline Retailers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D37CD-5812-4E62-AA91-B0E24EC1E407}"/>
              </a:ext>
            </a:extLst>
          </p:cNvPr>
          <p:cNvSpPr/>
          <p:nvPr/>
        </p:nvSpPr>
        <p:spPr>
          <a:xfrm>
            <a:off x="705847" y="891915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BFE86-50C1-4062-9E39-510FB4CA68B7}"/>
              </a:ext>
            </a:extLst>
          </p:cNvPr>
          <p:cNvSpPr/>
          <p:nvPr/>
        </p:nvSpPr>
        <p:spPr>
          <a:xfrm>
            <a:off x="5981345" y="891915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A8DAF3-129E-490F-87F3-3D3FE6609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9" y="1506042"/>
            <a:ext cx="1088600" cy="15784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CCB946-411D-4704-93FC-DC79D74676C5}"/>
              </a:ext>
            </a:extLst>
          </p:cNvPr>
          <p:cNvSpPr txBox="1"/>
          <p:nvPr/>
        </p:nvSpPr>
        <p:spPr>
          <a:xfrm>
            <a:off x="6121703" y="3156270"/>
            <a:ext cx="47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Creative / Design of onsite merchandising. POSM for offline display. Integrated Digital Marketing Solution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117DE0-D57D-47D1-ACB7-DF4DC3C0D266}"/>
              </a:ext>
            </a:extLst>
          </p:cNvPr>
          <p:cNvSpPr/>
          <p:nvPr/>
        </p:nvSpPr>
        <p:spPr>
          <a:xfrm>
            <a:off x="698487" y="3835989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510E74-0032-49E7-AE33-A0C5E766D73C}"/>
              </a:ext>
            </a:extLst>
          </p:cNvPr>
          <p:cNvSpPr txBox="1"/>
          <p:nvPr/>
        </p:nvSpPr>
        <p:spPr>
          <a:xfrm>
            <a:off x="777318" y="6044575"/>
            <a:ext cx="49118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Product Registration &amp; Importation, Centralised Warehouse for online and offline, Fulfilment for B2B and B2C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B54431-8C3E-48F9-94CB-12B45DEFC8D1}"/>
              </a:ext>
            </a:extLst>
          </p:cNvPr>
          <p:cNvSpPr/>
          <p:nvPr/>
        </p:nvSpPr>
        <p:spPr>
          <a:xfrm>
            <a:off x="5981345" y="3838433"/>
            <a:ext cx="5027890" cy="2817853"/>
          </a:xfrm>
          <a:prstGeom prst="rect">
            <a:avLst/>
          </a:prstGeom>
          <a:noFill/>
          <a:ln w="28575"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73C36D-09C2-4D8F-A5F6-9734441BB06A}"/>
              </a:ext>
            </a:extLst>
          </p:cNvPr>
          <p:cNvSpPr txBox="1"/>
          <p:nvPr/>
        </p:nvSpPr>
        <p:spPr>
          <a:xfrm>
            <a:off x="6121703" y="6016804"/>
            <a:ext cx="47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Real time Dashboard, Business Review, Data Analytics, Campaign Post Mortem, Category Insight, etc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ECBDE-04FF-4C82-A697-AB0A65BFDC9D}"/>
              </a:ext>
            </a:extLst>
          </p:cNvPr>
          <p:cNvSpPr/>
          <p:nvPr/>
        </p:nvSpPr>
        <p:spPr>
          <a:xfrm>
            <a:off x="705982" y="889470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SG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B41290-2D33-467B-8AC7-E6C87B4FDAA1}"/>
              </a:ext>
            </a:extLst>
          </p:cNvPr>
          <p:cNvSpPr/>
          <p:nvPr/>
        </p:nvSpPr>
        <p:spPr>
          <a:xfrm>
            <a:off x="5962797" y="877583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SG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5A7C33-6A89-49FF-8852-9E84D3C4E5B1}"/>
              </a:ext>
            </a:extLst>
          </p:cNvPr>
          <p:cNvSpPr/>
          <p:nvPr/>
        </p:nvSpPr>
        <p:spPr>
          <a:xfrm>
            <a:off x="705982" y="3842932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SG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341A8A-E73C-4BC8-841B-9408321D596D}"/>
              </a:ext>
            </a:extLst>
          </p:cNvPr>
          <p:cNvSpPr/>
          <p:nvPr/>
        </p:nvSpPr>
        <p:spPr>
          <a:xfrm>
            <a:off x="5976443" y="3851398"/>
            <a:ext cx="593430" cy="41235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0B51A-E45E-4D62-8258-44BA4AD2A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737" y="109341"/>
            <a:ext cx="676885" cy="676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7F713C-F344-4D66-9B8B-5963C8D66C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440"/>
          <a:stretch/>
        </p:blipFill>
        <p:spPr>
          <a:xfrm>
            <a:off x="1937391" y="1201450"/>
            <a:ext cx="2128668" cy="1771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ED576-70AB-4A67-B923-04E6BC08F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110" y="1068940"/>
            <a:ext cx="1315353" cy="197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42261D-55E3-4219-A1FA-F20DCC536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867" y="4388179"/>
            <a:ext cx="1208346" cy="1567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2D7E87-B295-4D0E-8584-083B1AFBD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7772" y="1018810"/>
            <a:ext cx="787131" cy="21248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29349A-6381-4140-A292-D9A67C4B3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3044" y="1018810"/>
            <a:ext cx="1486549" cy="23452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11E862-B952-48BF-8B09-A7B7009026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4640" y="4623638"/>
            <a:ext cx="2044318" cy="11304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C34366C-6BAB-48EB-8BF4-9F86D1E471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9298" y="4414095"/>
            <a:ext cx="2152226" cy="17811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EC91457-04B5-4190-B123-26C35204F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4640" y="4083706"/>
            <a:ext cx="879759" cy="4989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7F8D3C-2FEC-4258-AB36-1A7F834DC3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0194" y="4000635"/>
            <a:ext cx="1231343" cy="6156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8294DE-4CFE-46EC-B3D5-F04CB5FCD5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6269" b="25547"/>
          <a:stretch/>
        </p:blipFill>
        <p:spPr>
          <a:xfrm>
            <a:off x="4237332" y="4068212"/>
            <a:ext cx="1085891" cy="5232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96382D-FB6E-43E2-A36D-799E47FB4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034" y="4049111"/>
            <a:ext cx="1870509" cy="1114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1F939A-822C-4854-B544-0612B964B4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93220" y="4046076"/>
            <a:ext cx="1394480" cy="176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CB9A7A-C37C-4692-BD9C-F7AE643C0C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72387" y="5201567"/>
            <a:ext cx="1870509" cy="59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707A549-E7EC-4EC1-B7E1-1245DB5174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1537" y="1207842"/>
            <a:ext cx="1146066" cy="189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72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671C60-6E2C-4CAD-9AED-CE5CB0B7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871BF-C346-45E4-B18C-69D6A4DBAC12}"/>
              </a:ext>
            </a:extLst>
          </p:cNvPr>
          <p:cNvSpPr txBox="1"/>
          <p:nvPr/>
        </p:nvSpPr>
        <p:spPr>
          <a:xfrm>
            <a:off x="8005907" y="3306698"/>
            <a:ext cx="469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Love Commerce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A6E6A-5E93-41A5-8120-B5933655C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784" y="2373362"/>
            <a:ext cx="3787421" cy="986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DF555-F472-406D-ABFD-0A3D606632CB}"/>
              </a:ext>
            </a:extLst>
          </p:cNvPr>
          <p:cNvSpPr txBox="1"/>
          <p:nvPr/>
        </p:nvSpPr>
        <p:spPr>
          <a:xfrm>
            <a:off x="3617862" y="2494367"/>
            <a:ext cx="144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659E7-5811-451B-BC6E-398ADE3C1DC1}"/>
              </a:ext>
            </a:extLst>
          </p:cNvPr>
          <p:cNvSpPr txBox="1"/>
          <p:nvPr/>
        </p:nvSpPr>
        <p:spPr>
          <a:xfrm>
            <a:off x="3255819" y="4724553"/>
            <a:ext cx="144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F60CE-966A-473E-9DBB-54B5A3D5FF32}"/>
              </a:ext>
            </a:extLst>
          </p:cNvPr>
          <p:cNvSpPr txBox="1"/>
          <p:nvPr/>
        </p:nvSpPr>
        <p:spPr>
          <a:xfrm>
            <a:off x="712689" y="4752122"/>
            <a:ext cx="170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E-logistics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879B7-2224-485B-8ED1-61B3264C9117}"/>
              </a:ext>
            </a:extLst>
          </p:cNvPr>
          <p:cNvSpPr txBox="1"/>
          <p:nvPr/>
        </p:nvSpPr>
        <p:spPr>
          <a:xfrm>
            <a:off x="-97436" y="1059437"/>
            <a:ext cx="134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Intelligence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4E569-55B6-42A1-A62C-F2C889570F8C}"/>
              </a:ext>
            </a:extLst>
          </p:cNvPr>
          <p:cNvSpPr txBox="1"/>
          <p:nvPr/>
        </p:nvSpPr>
        <p:spPr>
          <a:xfrm>
            <a:off x="6962571" y="366493"/>
            <a:ext cx="144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E8185-9BC6-4C29-AA4A-A7EA94AFB69C}"/>
              </a:ext>
            </a:extLst>
          </p:cNvPr>
          <p:cNvSpPr txBox="1"/>
          <p:nvPr/>
        </p:nvSpPr>
        <p:spPr>
          <a:xfrm>
            <a:off x="5784579" y="3038549"/>
            <a:ext cx="126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AD5C5-1B8B-4DDB-87E9-BDF8D0D0F42B}"/>
              </a:ext>
            </a:extLst>
          </p:cNvPr>
          <p:cNvSpPr txBox="1"/>
          <p:nvPr/>
        </p:nvSpPr>
        <p:spPr>
          <a:xfrm>
            <a:off x="1342492" y="2713100"/>
            <a:ext cx="144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B55F2-7913-45A9-BB1C-EB6C1F6B5671}"/>
              </a:ext>
            </a:extLst>
          </p:cNvPr>
          <p:cNvSpPr txBox="1"/>
          <p:nvPr/>
        </p:nvSpPr>
        <p:spPr>
          <a:xfrm>
            <a:off x="5784579" y="3037576"/>
            <a:ext cx="126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4F796-1030-48E5-A8F1-D1307DE332F9}"/>
              </a:ext>
            </a:extLst>
          </p:cNvPr>
          <p:cNvSpPr txBox="1"/>
          <p:nvPr/>
        </p:nvSpPr>
        <p:spPr>
          <a:xfrm>
            <a:off x="2283389" y="1324342"/>
            <a:ext cx="1513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764638-8502-44C6-A100-994EF7B7C5B2}"/>
              </a:ext>
            </a:extLst>
          </p:cNvPr>
          <p:cNvSpPr txBox="1"/>
          <p:nvPr/>
        </p:nvSpPr>
        <p:spPr>
          <a:xfrm>
            <a:off x="5784579" y="0"/>
            <a:ext cx="144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</p:txBody>
      </p:sp>
      <p:pic>
        <p:nvPicPr>
          <p:cNvPr id="16" name="Picture 26" descr="delivery icon">
            <a:extLst>
              <a:ext uri="{FF2B5EF4-FFF2-40B4-BE49-F238E27FC236}">
                <a16:creationId xmlns:a16="http://schemas.microsoft.com/office/drawing/2014/main" id="{583EEF67-B1B0-47DD-853E-658CA2AA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78" y="95171"/>
            <a:ext cx="569120" cy="5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49BC51-2632-4703-A469-5890227E1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933" y="349416"/>
            <a:ext cx="451143" cy="487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18D9F4-238C-481F-8002-9061C4C64B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15117" y="3586991"/>
            <a:ext cx="487722" cy="445047"/>
          </a:xfrm>
          <a:prstGeom prst="rect">
            <a:avLst/>
          </a:prstGeom>
        </p:spPr>
      </p:pic>
      <p:pic>
        <p:nvPicPr>
          <p:cNvPr id="19" name="Picture 16" descr="Image result for idea icon">
            <a:extLst>
              <a:ext uri="{FF2B5EF4-FFF2-40B4-BE49-F238E27FC236}">
                <a16:creationId xmlns:a16="http://schemas.microsoft.com/office/drawing/2014/main" id="{74657BC0-7F33-4AA4-AEAD-2A182A75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14" y="6015726"/>
            <a:ext cx="652488" cy="6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9C5DBF-4F93-457F-AA6D-8222CCFBEB73}"/>
              </a:ext>
            </a:extLst>
          </p:cNvPr>
          <p:cNvSpPr txBox="1"/>
          <p:nvPr/>
        </p:nvSpPr>
        <p:spPr>
          <a:xfrm>
            <a:off x="-261454" y="6014388"/>
            <a:ext cx="157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Seller 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A25A38-9642-4501-A745-7FCB936E962E}"/>
              </a:ext>
            </a:extLst>
          </p:cNvPr>
          <p:cNvSpPr txBox="1"/>
          <p:nvPr/>
        </p:nvSpPr>
        <p:spPr>
          <a:xfrm>
            <a:off x="250915" y="2493826"/>
            <a:ext cx="1513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40246E87-61FD-4662-BAE7-9B0672C4A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318" y="1331111"/>
            <a:ext cx="794807" cy="8466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EDB1AE-A988-43FC-BB32-491D35CC0A40}"/>
              </a:ext>
            </a:extLst>
          </p:cNvPr>
          <p:cNvSpPr txBox="1"/>
          <p:nvPr/>
        </p:nvSpPr>
        <p:spPr>
          <a:xfrm>
            <a:off x="8825369" y="3965836"/>
            <a:ext cx="231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BCB6C-B460-4D05-9F79-8F7FDBDDC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061" y="4737692"/>
            <a:ext cx="1597251" cy="1599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4BF9D5-DD83-4E23-B9D6-0001919E64D3}"/>
              </a:ext>
            </a:extLst>
          </p:cNvPr>
          <p:cNvSpPr txBox="1"/>
          <p:nvPr/>
        </p:nvSpPr>
        <p:spPr>
          <a:xfrm>
            <a:off x="9176315" y="6210547"/>
            <a:ext cx="136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Contact Us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5513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E0B5C5D-4C5C-49F5-9A8E-EE4B9BBD6498}"/>
              </a:ext>
            </a:extLst>
          </p:cNvPr>
          <p:cNvCxnSpPr>
            <a:stCxn id="13" idx="1"/>
            <a:endCxn id="13" idx="3"/>
          </p:cNvCxnSpPr>
          <p:nvPr/>
        </p:nvCxnSpPr>
        <p:spPr>
          <a:xfrm>
            <a:off x="6084112" y="2779451"/>
            <a:ext cx="522708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481F37-907C-4B4D-A7AC-B216C30D7835}"/>
              </a:ext>
            </a:extLst>
          </p:cNvPr>
          <p:cNvSpPr txBox="1"/>
          <p:nvPr/>
        </p:nvSpPr>
        <p:spPr>
          <a:xfrm>
            <a:off x="668580" y="262662"/>
            <a:ext cx="392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DF5C66-B4EA-4C17-8A49-75584725493D}"/>
              </a:ext>
            </a:extLst>
          </p:cNvPr>
          <p:cNvGrpSpPr/>
          <p:nvPr/>
        </p:nvGrpSpPr>
        <p:grpSpPr>
          <a:xfrm>
            <a:off x="772477" y="4687781"/>
            <a:ext cx="10538453" cy="1612467"/>
            <a:chOff x="835742" y="4754169"/>
            <a:chExt cx="10563545" cy="16124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BCBB40-20D3-4DAC-A7DA-24AE1839C434}"/>
                </a:ext>
              </a:extLst>
            </p:cNvPr>
            <p:cNvSpPr/>
            <p:nvPr/>
          </p:nvSpPr>
          <p:spPr>
            <a:xfrm>
              <a:off x="835742" y="4754169"/>
              <a:ext cx="5260258" cy="1602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F18382-79C6-4837-8C0B-9B4E291D1F22}"/>
                </a:ext>
              </a:extLst>
            </p:cNvPr>
            <p:cNvSpPr/>
            <p:nvPr/>
          </p:nvSpPr>
          <p:spPr>
            <a:xfrm>
              <a:off x="6172200" y="4754900"/>
              <a:ext cx="5227087" cy="1602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9101C4-2073-4F3A-8E20-FE72E9A9B66D}"/>
                </a:ext>
              </a:extLst>
            </p:cNvPr>
            <p:cNvSpPr txBox="1"/>
            <p:nvPr/>
          </p:nvSpPr>
          <p:spPr>
            <a:xfrm>
              <a:off x="1007414" y="5997304"/>
              <a:ext cx="29428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SG" dirty="0"/>
                <a:t> SG, MY, PH, TH, VN, INDO (6)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FB66E6-F261-43A3-801A-A48E0B60C249}"/>
                </a:ext>
              </a:extLst>
            </p:cNvPr>
            <p:cNvSpPr txBox="1"/>
            <p:nvPr/>
          </p:nvSpPr>
          <p:spPr>
            <a:xfrm>
              <a:off x="6188114" y="4908747"/>
              <a:ext cx="51017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/>
                <a:t>Fastest Growing Ecommerce Start Up In Singapore &amp; </a:t>
              </a:r>
            </a:p>
            <a:p>
              <a:pPr algn="ctr"/>
              <a:r>
                <a:rPr lang="en-SG" sz="1400"/>
                <a:t>One Of The Fastest Growing In SEA (2011-2017) by Frost &amp; Sullivan 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E99FC57-B2C2-40A6-99FF-9218AAFE461B}"/>
              </a:ext>
            </a:extLst>
          </p:cNvPr>
          <p:cNvSpPr/>
          <p:nvPr/>
        </p:nvSpPr>
        <p:spPr>
          <a:xfrm>
            <a:off x="772746" y="890768"/>
            <a:ext cx="10538453" cy="6299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</a:rPr>
              <a:t>Leading E-Commerce Enabler in SEA*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4BCAF9-81C7-4E16-A281-D48FC965548E}"/>
              </a:ext>
            </a:extLst>
          </p:cNvPr>
          <p:cNvSpPr/>
          <p:nvPr/>
        </p:nvSpPr>
        <p:spPr>
          <a:xfrm>
            <a:off x="772746" y="1682257"/>
            <a:ext cx="2542893" cy="10889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>
                <a:solidFill>
                  <a:schemeClr val="tx1"/>
                </a:solidFill>
              </a:rPr>
              <a:t>Founded End</a:t>
            </a:r>
          </a:p>
          <a:p>
            <a:pPr algn="ctr"/>
            <a:r>
              <a:rPr lang="en-SG" sz="4400" b="1">
                <a:solidFill>
                  <a:schemeClr val="tx1"/>
                </a:solidFill>
              </a:rPr>
              <a:t>2014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B8B35-9AC0-477C-A2C7-35CA8F18A9A4}"/>
              </a:ext>
            </a:extLst>
          </p:cNvPr>
          <p:cNvSpPr/>
          <p:nvPr/>
        </p:nvSpPr>
        <p:spPr>
          <a:xfrm>
            <a:off x="3456941" y="1682016"/>
            <a:ext cx="2542893" cy="10889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>
                <a:solidFill>
                  <a:schemeClr val="tx1"/>
                </a:solidFill>
              </a:rPr>
              <a:t>CAGR FY2015-2018</a:t>
            </a:r>
          </a:p>
          <a:p>
            <a:pPr algn="ctr"/>
            <a:r>
              <a:rPr lang="en-SG" sz="4400" b="1">
                <a:solidFill>
                  <a:schemeClr val="tx1"/>
                </a:solidFill>
              </a:rPr>
              <a:t> 340%</a:t>
            </a:r>
            <a:endParaRPr lang="en-SG" sz="4400" b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C557D-CC3C-4DF4-8772-B861BC46DF9C}"/>
              </a:ext>
            </a:extLst>
          </p:cNvPr>
          <p:cNvSpPr/>
          <p:nvPr/>
        </p:nvSpPr>
        <p:spPr>
          <a:xfrm>
            <a:off x="777716" y="2870213"/>
            <a:ext cx="2542893" cy="10037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Brand Partners</a:t>
            </a:r>
          </a:p>
          <a:p>
            <a:pPr algn="ctr"/>
            <a:r>
              <a:rPr lang="en-SG" sz="4400" b="1" dirty="0">
                <a:solidFill>
                  <a:schemeClr val="tx1"/>
                </a:solidFill>
              </a:rPr>
              <a:t>&gt;300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74043B-3164-4D22-999B-3AB1E991CF46}"/>
              </a:ext>
            </a:extLst>
          </p:cNvPr>
          <p:cNvSpPr/>
          <p:nvPr/>
        </p:nvSpPr>
        <p:spPr>
          <a:xfrm>
            <a:off x="3457245" y="2870213"/>
            <a:ext cx="2542893" cy="10037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No Of Employees</a:t>
            </a:r>
          </a:p>
          <a:p>
            <a:pPr algn="ctr"/>
            <a:r>
              <a:rPr lang="en-SG" sz="4400" b="1" dirty="0">
                <a:solidFill>
                  <a:schemeClr val="tx1"/>
                </a:solidFill>
              </a:rPr>
              <a:t>&gt;150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3BB03-27DF-4029-BB20-367EB41C93DC}"/>
              </a:ext>
            </a:extLst>
          </p:cNvPr>
          <p:cNvSpPr/>
          <p:nvPr/>
        </p:nvSpPr>
        <p:spPr>
          <a:xfrm>
            <a:off x="6084112" y="1682016"/>
            <a:ext cx="5227088" cy="21948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800" b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6A6C1-D50E-4610-B550-60F593A6008B}"/>
              </a:ext>
            </a:extLst>
          </p:cNvPr>
          <p:cNvSpPr/>
          <p:nvPr/>
        </p:nvSpPr>
        <p:spPr>
          <a:xfrm>
            <a:off x="6020683" y="3290254"/>
            <a:ext cx="12439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/>
              <a:t>B</a:t>
            </a:r>
            <a:r>
              <a:rPr lang="en-SG" sz="1400" err="1"/>
              <a:t>usiness</a:t>
            </a:r>
            <a:endParaRPr lang="en-SG" sz="1400"/>
          </a:p>
          <a:p>
            <a:pPr algn="ctr"/>
            <a:r>
              <a:rPr lang="en-SG" sz="1400"/>
              <a:t>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94CA3-BFEF-4450-BD89-A8E9556593E0}"/>
              </a:ext>
            </a:extLst>
          </p:cNvPr>
          <p:cNvSpPr txBox="1"/>
          <p:nvPr/>
        </p:nvSpPr>
        <p:spPr>
          <a:xfrm>
            <a:off x="7551115" y="1695882"/>
            <a:ext cx="231274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SG" sz="2000" b="1"/>
              <a:t>End-To-End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6CBE35-7301-49BE-9824-92552DFE8C1D}"/>
              </a:ext>
            </a:extLst>
          </p:cNvPr>
          <p:cNvSpPr/>
          <p:nvPr/>
        </p:nvSpPr>
        <p:spPr>
          <a:xfrm>
            <a:off x="8104951" y="3290254"/>
            <a:ext cx="116730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SG" sz="1400"/>
              <a:t>Supply Chain </a:t>
            </a:r>
          </a:p>
          <a:p>
            <a:pPr algn="ctr"/>
            <a:r>
              <a:rPr lang="en-SG" sz="1400"/>
              <a:t>Management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E1F680-BAAD-49A1-ABA7-041E2172C45C}"/>
              </a:ext>
            </a:extLst>
          </p:cNvPr>
          <p:cNvSpPr/>
          <p:nvPr/>
        </p:nvSpPr>
        <p:spPr>
          <a:xfrm>
            <a:off x="779972" y="3985772"/>
            <a:ext cx="10538453" cy="5838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</a:rPr>
              <a:t>Listed On SGX </a:t>
            </a:r>
            <a:r>
              <a:rPr lang="en-SG" sz="2400" b="1" err="1">
                <a:solidFill>
                  <a:schemeClr val="bg1"/>
                </a:solidFill>
              </a:rPr>
              <a:t>Catalist</a:t>
            </a:r>
            <a:r>
              <a:rPr lang="en-SG" sz="2400" b="1">
                <a:solidFill>
                  <a:schemeClr val="bg1"/>
                </a:solidFill>
              </a:rPr>
              <a:t> 08 Aug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F5CD3C-D11C-4332-B1C7-68EB48D5FD2D}"/>
              </a:ext>
            </a:extLst>
          </p:cNvPr>
          <p:cNvSpPr txBox="1"/>
          <p:nvPr/>
        </p:nvSpPr>
        <p:spPr>
          <a:xfrm>
            <a:off x="692306" y="6355814"/>
            <a:ext cx="161127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SG" sz="1200"/>
              <a:t>* Frost &amp; Sullivan 2018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0CE6E0-0FC8-4E7E-89D1-405FB4915A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46" y="4810599"/>
            <a:ext cx="753318" cy="5012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C63C8-86C0-4CE9-9DB3-B4092F9FD6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297" y="4810598"/>
            <a:ext cx="813357" cy="5278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0BAB1B-6B57-468D-BB95-04FBAA476E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08" y="4821384"/>
            <a:ext cx="775494" cy="5099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99A8E0-5359-46B0-98E3-FC10141B30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146" y="5418171"/>
            <a:ext cx="753318" cy="4954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8D932F-A30C-4DFB-8BF9-B8E4A6451E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970" y="5426535"/>
            <a:ext cx="806408" cy="5016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92C1791C-9374-4CD6-81EE-0D7CD1A5BE82}"/>
              </a:ext>
            </a:extLst>
          </p:cNvPr>
          <p:cNvSpPr/>
          <p:nvPr/>
        </p:nvSpPr>
        <p:spPr>
          <a:xfrm>
            <a:off x="7181978" y="3285330"/>
            <a:ext cx="97462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SG" sz="1400"/>
              <a:t>Marketing </a:t>
            </a:r>
          </a:p>
          <a:p>
            <a:pPr algn="ctr"/>
            <a:r>
              <a:rPr lang="en-SG" sz="1400"/>
              <a:t>Solution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0474FEA-3F27-4063-9EE8-7C4C4CDE9915}"/>
              </a:ext>
            </a:extLst>
          </p:cNvPr>
          <p:cNvSpPr/>
          <p:nvPr/>
        </p:nvSpPr>
        <p:spPr>
          <a:xfrm>
            <a:off x="9218469" y="3287099"/>
            <a:ext cx="109510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Customer </a:t>
            </a:r>
          </a:p>
          <a:p>
            <a:pPr algn="ctr"/>
            <a:r>
              <a:rPr lang="en-US" sz="1400"/>
              <a:t>Engagement</a:t>
            </a:r>
            <a:endParaRPr lang="en-SG" sz="140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872CC6A-2199-4CCD-82B8-A6935DCD9C9D}"/>
              </a:ext>
            </a:extLst>
          </p:cNvPr>
          <p:cNvSpPr/>
          <p:nvPr/>
        </p:nvSpPr>
        <p:spPr>
          <a:xfrm>
            <a:off x="10311636" y="3287605"/>
            <a:ext cx="88286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Data</a:t>
            </a:r>
          </a:p>
          <a:p>
            <a:pPr algn="ctr"/>
            <a:r>
              <a:rPr lang="en-US" sz="1400"/>
              <a:t> Analytics</a:t>
            </a:r>
            <a:endParaRPr lang="en-SG" sz="1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2810B8-2266-49ED-9316-D87E1BFECC29}"/>
              </a:ext>
            </a:extLst>
          </p:cNvPr>
          <p:cNvGrpSpPr/>
          <p:nvPr/>
        </p:nvGrpSpPr>
        <p:grpSpPr>
          <a:xfrm>
            <a:off x="9256126" y="2336303"/>
            <a:ext cx="871259" cy="827965"/>
            <a:chOff x="9256126" y="2441233"/>
            <a:chExt cx="871259" cy="8279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B277308-AD8A-42E3-825D-7E99E029D075}"/>
                </a:ext>
              </a:extLst>
            </p:cNvPr>
            <p:cNvSpPr/>
            <p:nvPr/>
          </p:nvSpPr>
          <p:spPr>
            <a:xfrm>
              <a:off x="9256126" y="2441233"/>
              <a:ext cx="871259" cy="8279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31659B-C7E2-4DAC-A24E-44581DCAC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6183" y="2600984"/>
              <a:ext cx="451143" cy="48772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08AB57-9599-4078-9FBB-08BB6D3CF826}"/>
              </a:ext>
            </a:extLst>
          </p:cNvPr>
          <p:cNvGrpSpPr/>
          <p:nvPr/>
        </p:nvGrpSpPr>
        <p:grpSpPr>
          <a:xfrm>
            <a:off x="10280654" y="2316367"/>
            <a:ext cx="862149" cy="847097"/>
            <a:chOff x="10280654" y="2421297"/>
            <a:chExt cx="862149" cy="84709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EB417B1-DF51-4FEB-9550-60FA763DF1C3}"/>
                </a:ext>
              </a:extLst>
            </p:cNvPr>
            <p:cNvSpPr/>
            <p:nvPr/>
          </p:nvSpPr>
          <p:spPr>
            <a:xfrm>
              <a:off x="10280654" y="2421297"/>
              <a:ext cx="862149" cy="84709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B0825F-E3AB-4764-8064-C7E660FA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44292" y="2572150"/>
              <a:ext cx="487722" cy="44504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DD5E15-E5D3-4D53-A4F2-9CF16EADFAA1}"/>
              </a:ext>
            </a:extLst>
          </p:cNvPr>
          <p:cNvGrpSpPr/>
          <p:nvPr/>
        </p:nvGrpSpPr>
        <p:grpSpPr>
          <a:xfrm>
            <a:off x="7232183" y="2352328"/>
            <a:ext cx="862149" cy="812596"/>
            <a:chOff x="7232183" y="2457258"/>
            <a:chExt cx="862149" cy="8125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BF3C2D3-1546-474B-BD98-D8F2934F8598}"/>
                </a:ext>
              </a:extLst>
            </p:cNvPr>
            <p:cNvSpPr/>
            <p:nvPr/>
          </p:nvSpPr>
          <p:spPr>
            <a:xfrm>
              <a:off x="7232183" y="2457258"/>
              <a:ext cx="862149" cy="8125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040" name="Picture 16" descr="Image result for idea icon">
              <a:extLst>
                <a:ext uri="{FF2B5EF4-FFF2-40B4-BE49-F238E27FC236}">
                  <a16:creationId xmlns:a16="http://schemas.microsoft.com/office/drawing/2014/main" id="{510D79C9-7C9A-4C2D-B1A0-FBDD03414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75" y="2519120"/>
              <a:ext cx="652488" cy="65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CC00BB-7CF0-491F-AA0D-CB27A0184915}"/>
              </a:ext>
            </a:extLst>
          </p:cNvPr>
          <p:cNvGrpSpPr/>
          <p:nvPr/>
        </p:nvGrpSpPr>
        <p:grpSpPr>
          <a:xfrm>
            <a:off x="8262870" y="2340894"/>
            <a:ext cx="862149" cy="827031"/>
            <a:chOff x="8262870" y="2445824"/>
            <a:chExt cx="862149" cy="82703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621F875-42C3-4F34-885C-43FC90C4E0E6}"/>
                </a:ext>
              </a:extLst>
            </p:cNvPr>
            <p:cNvSpPr/>
            <p:nvPr/>
          </p:nvSpPr>
          <p:spPr>
            <a:xfrm>
              <a:off x="8262870" y="2445824"/>
              <a:ext cx="862149" cy="82703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050" name="Picture 26" descr="delivery icon">
              <a:extLst>
                <a:ext uri="{FF2B5EF4-FFF2-40B4-BE49-F238E27FC236}">
                  <a16:creationId xmlns:a16="http://schemas.microsoft.com/office/drawing/2014/main" id="{D88A06C1-844F-47C0-8A87-F596988E3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929" y="2550711"/>
              <a:ext cx="569120" cy="5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Oval 84">
            <a:extLst>
              <a:ext uri="{FF2B5EF4-FFF2-40B4-BE49-F238E27FC236}">
                <a16:creationId xmlns:a16="http://schemas.microsoft.com/office/drawing/2014/main" id="{E9948AB8-D50E-4B7F-9D32-BD06C23F326D}"/>
              </a:ext>
            </a:extLst>
          </p:cNvPr>
          <p:cNvSpPr/>
          <p:nvPr/>
        </p:nvSpPr>
        <p:spPr>
          <a:xfrm>
            <a:off x="6238622" y="2360952"/>
            <a:ext cx="866716" cy="82703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BB1FF19B-E596-4EF6-ADF7-8C749FA57D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7408" y="2251262"/>
            <a:ext cx="902208" cy="9610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0DB523-EE38-4D81-B18A-D7DB883FD877}"/>
              </a:ext>
            </a:extLst>
          </p:cNvPr>
          <p:cNvSpPr txBox="1"/>
          <p:nvPr/>
        </p:nvSpPr>
        <p:spPr>
          <a:xfrm>
            <a:off x="6152860" y="5506368"/>
            <a:ext cx="5089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Ranked 4th Fastest Growing Company</a:t>
            </a:r>
          </a:p>
          <a:p>
            <a:pPr algn="ctr"/>
            <a:r>
              <a:rPr lang="en-US" sz="1400" dirty="0"/>
              <a:t>in Asia-Pacific in 2020 by Financial Times</a:t>
            </a:r>
            <a:endParaRPr lang="en-SG" sz="1400" dirty="0"/>
          </a:p>
        </p:txBody>
      </p:sp>
      <p:pic>
        <p:nvPicPr>
          <p:cNvPr id="1032" name="Picture 8" descr="Flag of Indonesia - Wikipedia">
            <a:extLst>
              <a:ext uri="{FF2B5EF4-FFF2-40B4-BE49-F238E27FC236}">
                <a16:creationId xmlns:a16="http://schemas.microsoft.com/office/drawing/2014/main" id="{93767B24-4082-4A13-895C-56B5EBE3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9" y="5412609"/>
            <a:ext cx="782988" cy="5219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C5AF091-3D91-403B-8046-D8721327DE90}"/>
              </a:ext>
            </a:extLst>
          </p:cNvPr>
          <p:cNvSpPr txBox="1"/>
          <p:nvPr/>
        </p:nvSpPr>
        <p:spPr>
          <a:xfrm>
            <a:off x="4433921" y="5895872"/>
            <a:ext cx="10695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SG" dirty="0"/>
              <a:t> HQ in SG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F792A7F-F13E-4F05-A1D0-3265CD5123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433" y="4903876"/>
            <a:ext cx="1369925" cy="9116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745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You Need to Know About Southeast Asia's Growing M-Commerce ...">
            <a:extLst>
              <a:ext uri="{FF2B5EF4-FFF2-40B4-BE49-F238E27FC236}">
                <a16:creationId xmlns:a16="http://schemas.microsoft.com/office/drawing/2014/main" id="{3458CA7E-35D7-4FA9-98F5-EFDAD3B33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3" b="12301"/>
          <a:stretch/>
        </p:blipFill>
        <p:spPr bwMode="auto">
          <a:xfrm>
            <a:off x="414082" y="2224139"/>
            <a:ext cx="11663639" cy="38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7E6E6-E7E3-471C-9A8B-334BD3C68D3E}"/>
              </a:ext>
            </a:extLst>
          </p:cNvPr>
          <p:cNvSpPr txBox="1"/>
          <p:nvPr/>
        </p:nvSpPr>
        <p:spPr>
          <a:xfrm>
            <a:off x="564703" y="375087"/>
            <a:ext cx="1106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SEA Ecommerce Landscape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BD9F65-A0D3-46B7-A24C-C2888F12B13A}"/>
              </a:ext>
            </a:extLst>
          </p:cNvPr>
          <p:cNvSpPr/>
          <p:nvPr/>
        </p:nvSpPr>
        <p:spPr>
          <a:xfrm>
            <a:off x="632159" y="836752"/>
            <a:ext cx="10398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2 Dominating Regional Marketplaces – Lazada (Alibaba) and Shopee (SEA)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1 Key Fashion Marketplace – Zalora (in 4 markets)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Local Marketplaces are extremely active in Vietnam and Indonesia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Key Challenges: 6 languages in 6 major SEA countries + 6 different laws and regulations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10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81F37-907C-4B4D-A7AC-B216C30D7835}"/>
              </a:ext>
            </a:extLst>
          </p:cNvPr>
          <p:cNvSpPr txBox="1"/>
          <p:nvPr/>
        </p:nvSpPr>
        <p:spPr>
          <a:xfrm>
            <a:off x="321855" y="276238"/>
            <a:ext cx="9492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 Ecommerce Value Chain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5E203B-F286-40E8-95E8-E38566098562}"/>
              </a:ext>
            </a:extLst>
          </p:cNvPr>
          <p:cNvGrpSpPr/>
          <p:nvPr/>
        </p:nvGrpSpPr>
        <p:grpSpPr>
          <a:xfrm>
            <a:off x="101600" y="1197785"/>
            <a:ext cx="11895662" cy="5033266"/>
            <a:chOff x="101600" y="1197785"/>
            <a:chExt cx="11895662" cy="503326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C5D5A30-D201-4F8F-9D8B-CFA4EE0A1976}"/>
                </a:ext>
              </a:extLst>
            </p:cNvPr>
            <p:cNvCxnSpPr>
              <a:cxnSpLocks/>
            </p:cNvCxnSpPr>
            <p:nvPr/>
          </p:nvCxnSpPr>
          <p:spPr>
            <a:xfrm>
              <a:off x="823958" y="1736157"/>
              <a:ext cx="5946" cy="3928299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C6A9AC-F17F-4705-B394-423811502A90}"/>
                </a:ext>
              </a:extLst>
            </p:cNvPr>
            <p:cNvCxnSpPr>
              <a:cxnSpLocks/>
            </p:cNvCxnSpPr>
            <p:nvPr/>
          </p:nvCxnSpPr>
          <p:spPr>
            <a:xfrm>
              <a:off x="795868" y="5656663"/>
              <a:ext cx="10498665" cy="0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F52F14-03E6-459F-B39A-66AE047AA338}"/>
                </a:ext>
              </a:extLst>
            </p:cNvPr>
            <p:cNvCxnSpPr>
              <a:cxnSpLocks/>
            </p:cNvCxnSpPr>
            <p:nvPr/>
          </p:nvCxnSpPr>
          <p:spPr>
            <a:xfrm>
              <a:off x="787238" y="1757328"/>
              <a:ext cx="10498665" cy="0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12DF1C73-ABDD-4BE5-BC9B-3E03DF689B37}"/>
                </a:ext>
              </a:extLst>
            </p:cNvPr>
            <p:cNvSpPr/>
            <p:nvPr/>
          </p:nvSpPr>
          <p:spPr>
            <a:xfrm>
              <a:off x="1274072" y="1218949"/>
              <a:ext cx="2091267" cy="1114107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B5E90D5-DC27-40C0-928F-BE6988456689}"/>
                </a:ext>
              </a:extLst>
            </p:cNvPr>
            <p:cNvSpPr/>
            <p:nvPr/>
          </p:nvSpPr>
          <p:spPr>
            <a:xfrm>
              <a:off x="3136736" y="1197785"/>
              <a:ext cx="2091267" cy="1114107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949C2435-86A1-44F1-BC55-1D7857270403}"/>
                </a:ext>
              </a:extLst>
            </p:cNvPr>
            <p:cNvSpPr/>
            <p:nvPr/>
          </p:nvSpPr>
          <p:spPr>
            <a:xfrm>
              <a:off x="6955205" y="1227417"/>
              <a:ext cx="2091267" cy="1114107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191F6CC4-99FA-4215-B38F-2C7240965F21}"/>
                </a:ext>
              </a:extLst>
            </p:cNvPr>
            <p:cNvSpPr/>
            <p:nvPr/>
          </p:nvSpPr>
          <p:spPr>
            <a:xfrm>
              <a:off x="5068038" y="1209045"/>
              <a:ext cx="2091267" cy="1114107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B21BA107-9DF7-42B0-A686-62ED0936BFCC}"/>
                </a:ext>
              </a:extLst>
            </p:cNvPr>
            <p:cNvSpPr/>
            <p:nvPr/>
          </p:nvSpPr>
          <p:spPr>
            <a:xfrm>
              <a:off x="8886507" y="1206301"/>
              <a:ext cx="2091267" cy="1114107"/>
            </a:xfrm>
            <a:prstGeom prst="chevron">
              <a:avLst/>
            </a:prstGeom>
            <a:solidFill>
              <a:srgbClr val="FFD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66E4F79A-A7F6-4DE5-8C3F-47615CEF57F3}"/>
                </a:ext>
              </a:extLst>
            </p:cNvPr>
            <p:cNvSpPr/>
            <p:nvPr/>
          </p:nvSpPr>
          <p:spPr>
            <a:xfrm rot="10800000">
              <a:off x="1011767" y="5097862"/>
              <a:ext cx="2091267" cy="1133189"/>
            </a:xfrm>
            <a:prstGeom prst="chevron">
              <a:avLst/>
            </a:prstGeom>
            <a:solidFill>
              <a:srgbClr val="9DC3E6"/>
            </a:solidFill>
            <a:ln>
              <a:solidFill>
                <a:srgbClr val="9DC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3ADBF10C-18A0-4013-982B-59D207D48996}"/>
                </a:ext>
              </a:extLst>
            </p:cNvPr>
            <p:cNvSpPr/>
            <p:nvPr/>
          </p:nvSpPr>
          <p:spPr>
            <a:xfrm rot="10800000">
              <a:off x="2844587" y="5080928"/>
              <a:ext cx="2091267" cy="1133189"/>
            </a:xfrm>
            <a:prstGeom prst="chevron">
              <a:avLst/>
            </a:prstGeom>
            <a:solidFill>
              <a:srgbClr val="FED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5CD4576B-4149-49EF-9CC6-DE3A4B81334C}"/>
                </a:ext>
              </a:extLst>
            </p:cNvPr>
            <p:cNvSpPr/>
            <p:nvPr/>
          </p:nvSpPr>
          <p:spPr>
            <a:xfrm rot="10800000">
              <a:off x="6802961" y="5097861"/>
              <a:ext cx="2091267" cy="1133189"/>
            </a:xfrm>
            <a:prstGeom prst="chevron">
              <a:avLst/>
            </a:prstGeom>
            <a:solidFill>
              <a:srgbClr val="E0E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BD71F1EE-7F88-4E74-A2F8-E5654BC97E3D}"/>
                </a:ext>
              </a:extLst>
            </p:cNvPr>
            <p:cNvSpPr/>
            <p:nvPr/>
          </p:nvSpPr>
          <p:spPr>
            <a:xfrm rot="10800000">
              <a:off x="4823884" y="5072456"/>
              <a:ext cx="2091267" cy="1133189"/>
            </a:xfrm>
            <a:prstGeom prst="chevron">
              <a:avLst/>
            </a:prstGeom>
            <a:solidFill>
              <a:srgbClr val="E0E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A17CA9A6-965B-4A4E-98A1-AC22269A69B3}"/>
                </a:ext>
              </a:extLst>
            </p:cNvPr>
            <p:cNvSpPr/>
            <p:nvPr/>
          </p:nvSpPr>
          <p:spPr>
            <a:xfrm rot="10800000">
              <a:off x="8670068" y="5072457"/>
              <a:ext cx="2091267" cy="1133189"/>
            </a:xfrm>
            <a:prstGeom prst="chevron">
              <a:avLst/>
            </a:prstGeom>
            <a:solidFill>
              <a:srgbClr val="FFD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9D2E93-2120-484A-BB01-05600E40E974}"/>
                </a:ext>
              </a:extLst>
            </p:cNvPr>
            <p:cNvCxnSpPr>
              <a:cxnSpLocks/>
            </p:cNvCxnSpPr>
            <p:nvPr/>
          </p:nvCxnSpPr>
          <p:spPr>
            <a:xfrm>
              <a:off x="11271764" y="1736157"/>
              <a:ext cx="5946" cy="3928299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10B9DD-DFCE-42BB-B925-12EDE080F68D}"/>
                </a:ext>
              </a:extLst>
            </p:cNvPr>
            <p:cNvSpPr/>
            <p:nvPr/>
          </p:nvSpPr>
          <p:spPr>
            <a:xfrm>
              <a:off x="101600" y="2850859"/>
              <a:ext cx="1523972" cy="1378170"/>
            </a:xfrm>
            <a:prstGeom prst="ellipse">
              <a:avLst/>
            </a:prstGeom>
            <a:solidFill>
              <a:srgbClr val="3248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b="1"/>
                <a:t>Brands &amp; Businesses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DD2A578-5993-4CAA-802F-318F3AB20A7C}"/>
                </a:ext>
              </a:extLst>
            </p:cNvPr>
            <p:cNvSpPr/>
            <p:nvPr/>
          </p:nvSpPr>
          <p:spPr>
            <a:xfrm>
              <a:off x="10473288" y="2929510"/>
              <a:ext cx="1523974" cy="1378178"/>
            </a:xfrm>
            <a:prstGeom prst="ellipse">
              <a:avLst/>
            </a:prstGeom>
            <a:solidFill>
              <a:srgbClr val="3248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b="1"/>
                <a:t>Consumers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C5F11BC-7D67-46E3-8684-689E23190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3722" y="3192471"/>
              <a:ext cx="2171368" cy="566875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5ACF640-13B9-40ED-9052-F80D238C4A4A}"/>
                </a:ext>
              </a:extLst>
            </p:cNvPr>
            <p:cNvCxnSpPr/>
            <p:nvPr/>
          </p:nvCxnSpPr>
          <p:spPr>
            <a:xfrm>
              <a:off x="7831669" y="3616761"/>
              <a:ext cx="2446867" cy="13924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7962E09-5E8A-44E2-B03D-2F130B686505}"/>
                </a:ext>
              </a:extLst>
            </p:cNvPr>
            <p:cNvCxnSpPr/>
            <p:nvPr/>
          </p:nvCxnSpPr>
          <p:spPr>
            <a:xfrm>
              <a:off x="1820324" y="3599218"/>
              <a:ext cx="2446867" cy="13924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E245EF1-7834-4017-9BDC-4191E3537CBD}"/>
                </a:ext>
              </a:extLst>
            </p:cNvPr>
            <p:cNvSpPr txBox="1"/>
            <p:nvPr/>
          </p:nvSpPr>
          <p:spPr>
            <a:xfrm>
              <a:off x="1865347" y="1413666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Business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Advisory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B6904E-22E3-47D7-8560-816DEB63239A}"/>
                </a:ext>
              </a:extLst>
            </p:cNvPr>
            <p:cNvSpPr txBox="1"/>
            <p:nvPr/>
          </p:nvSpPr>
          <p:spPr>
            <a:xfrm>
              <a:off x="3750001" y="1412992"/>
              <a:ext cx="1249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Onboarding   &amp; Training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85BC88-5F45-4CA1-B4A7-C9634FD24ECF}"/>
                </a:ext>
              </a:extLst>
            </p:cNvPr>
            <p:cNvSpPr txBox="1"/>
            <p:nvPr/>
          </p:nvSpPr>
          <p:spPr>
            <a:xfrm>
              <a:off x="5616605" y="1432952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Management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2CAF77D-92F8-4124-86F0-43397340B264}"/>
                </a:ext>
              </a:extLst>
            </p:cNvPr>
            <p:cNvSpPr txBox="1"/>
            <p:nvPr/>
          </p:nvSpPr>
          <p:spPr>
            <a:xfrm>
              <a:off x="9441603" y="1464940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Content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Development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0BEBAB-B1B8-423A-9A4F-B6D38D5A6254}"/>
                </a:ext>
              </a:extLst>
            </p:cNvPr>
            <p:cNvSpPr txBox="1"/>
            <p:nvPr/>
          </p:nvSpPr>
          <p:spPr>
            <a:xfrm>
              <a:off x="7503772" y="1460780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Account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Management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D9B75DB-9B47-482E-BCFC-E6D9A9668A34}"/>
                </a:ext>
              </a:extLst>
            </p:cNvPr>
            <p:cNvSpPr txBox="1"/>
            <p:nvPr/>
          </p:nvSpPr>
          <p:spPr>
            <a:xfrm>
              <a:off x="1405479" y="5333006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Business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Analytics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D5B0C4B-27A7-4B4E-AB36-7B3FF055F139}"/>
                </a:ext>
              </a:extLst>
            </p:cNvPr>
            <p:cNvSpPr txBox="1"/>
            <p:nvPr/>
          </p:nvSpPr>
          <p:spPr>
            <a:xfrm>
              <a:off x="3159614" y="5346663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Customer Engagement 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A9DD2A0-B4DF-4BFC-9082-C17ED627BB35}"/>
                </a:ext>
              </a:extLst>
            </p:cNvPr>
            <p:cNvSpPr txBox="1"/>
            <p:nvPr/>
          </p:nvSpPr>
          <p:spPr>
            <a:xfrm>
              <a:off x="5214964" y="5339319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Delivery &amp; 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Fulfilment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1345B9B-ED01-4A6A-A5BF-7BBC9D127951}"/>
                </a:ext>
              </a:extLst>
            </p:cNvPr>
            <p:cNvSpPr txBox="1"/>
            <p:nvPr/>
          </p:nvSpPr>
          <p:spPr>
            <a:xfrm>
              <a:off x="7103117" y="5332152"/>
              <a:ext cx="181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Logistics &amp; Warehousing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FF2EC6E-87CF-405F-A4CE-370FDE11D626}"/>
                </a:ext>
              </a:extLst>
            </p:cNvPr>
            <p:cNvSpPr txBox="1"/>
            <p:nvPr/>
          </p:nvSpPr>
          <p:spPr>
            <a:xfrm>
              <a:off x="9021309" y="5311074"/>
              <a:ext cx="1330206" cy="593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>
                  <a:solidFill>
                    <a:schemeClr val="bg1">
                      <a:lumMod val="50000"/>
                    </a:schemeClr>
                  </a:solidFill>
                </a:rPr>
                <a:t>Marketing Solution</a:t>
              </a:r>
              <a:endParaRPr lang="en-SG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4AE2FD-B263-45E1-8852-008570E35227}"/>
                </a:ext>
              </a:extLst>
            </p:cNvPr>
            <p:cNvSpPr txBox="1"/>
            <p:nvPr/>
          </p:nvSpPr>
          <p:spPr>
            <a:xfrm>
              <a:off x="1396721" y="2361474"/>
              <a:ext cx="2080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Solution Introduction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Ideas &amp; Opportunities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Terms &amp; Agreement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B8D310E-747F-4025-B2DC-BC8989CB3784}"/>
                </a:ext>
              </a:extLst>
            </p:cNvPr>
            <p:cNvSpPr txBox="1"/>
            <p:nvPr/>
          </p:nvSpPr>
          <p:spPr>
            <a:xfrm>
              <a:off x="3216692" y="2379076"/>
              <a:ext cx="21103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Onboarding 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Vendor Creation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Training by Synagie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en-SG" sz="120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6AFD491-4B26-4770-9716-6991D25A97E5}"/>
                </a:ext>
              </a:extLst>
            </p:cNvPr>
            <p:cNvSpPr txBox="1"/>
            <p:nvPr/>
          </p:nvSpPr>
          <p:spPr>
            <a:xfrm>
              <a:off x="5068021" y="2379076"/>
              <a:ext cx="21103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Product Listing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Assortment &amp; Pricing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Channel Tools Optimization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752C885-AA90-47A5-95B0-9ABB39F61296}"/>
                </a:ext>
              </a:extLst>
            </p:cNvPr>
            <p:cNvSpPr txBox="1"/>
            <p:nvPr/>
          </p:nvSpPr>
          <p:spPr>
            <a:xfrm>
              <a:off x="9034485" y="2402134"/>
              <a:ext cx="188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Product Detail Page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On-site Merchandising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Content Marketing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en-SG" sz="120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07A441C-86B8-4691-8D56-B8C4715025C9}"/>
                </a:ext>
              </a:extLst>
            </p:cNvPr>
            <p:cNvSpPr txBox="1"/>
            <p:nvPr/>
          </p:nvSpPr>
          <p:spPr>
            <a:xfrm>
              <a:off x="7078907" y="2374215"/>
              <a:ext cx="1885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Business Plan 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Promotion Planning 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Campaign Planning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73CDF50-0424-4B27-BF67-D9DEF4FB8378}"/>
                </a:ext>
              </a:extLst>
            </p:cNvPr>
            <p:cNvSpPr txBox="1"/>
            <p:nvPr/>
          </p:nvSpPr>
          <p:spPr>
            <a:xfrm>
              <a:off x="1379366" y="4374975"/>
              <a:ext cx="188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Dashboard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Big Data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Business Intelligence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7226757-722B-46EB-AE47-98BE2597615D}"/>
                </a:ext>
              </a:extLst>
            </p:cNvPr>
            <p:cNvSpPr txBox="1"/>
            <p:nvPr/>
          </p:nvSpPr>
          <p:spPr>
            <a:xfrm>
              <a:off x="3235347" y="4349570"/>
              <a:ext cx="21103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Customer Enquiry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Customer Engagement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Reviews &amp; Ratings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0866413-8DF4-4188-B230-A406E6587C97}"/>
                </a:ext>
              </a:extLst>
            </p:cNvPr>
            <p:cNvSpPr txBox="1"/>
            <p:nvPr/>
          </p:nvSpPr>
          <p:spPr>
            <a:xfrm>
              <a:off x="5225680" y="4372773"/>
              <a:ext cx="21103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B2B &amp; B2C Delivery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Cross Border Drop-shipping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Importation &amp; Freight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4031E9E-E088-46F0-ADCB-E5B596A30FCF}"/>
                </a:ext>
              </a:extLst>
            </p:cNvPr>
            <p:cNvSpPr txBox="1"/>
            <p:nvPr/>
          </p:nvSpPr>
          <p:spPr>
            <a:xfrm>
              <a:off x="7254037" y="4384704"/>
              <a:ext cx="188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Inbound / Inventory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Pick &amp; Pack / Outbound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Value Added Services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en-SG" sz="12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BE576F-9EC1-4419-B13D-DE79C203C6D4}"/>
                </a:ext>
              </a:extLst>
            </p:cNvPr>
            <p:cNvSpPr txBox="1"/>
            <p:nvPr/>
          </p:nvSpPr>
          <p:spPr>
            <a:xfrm>
              <a:off x="9062989" y="4384704"/>
              <a:ext cx="1885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Performance Marketing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Community Engagement 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SG" sz="1200"/>
                <a:t>Integrated Marketing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458E633-19C9-47AD-9B48-43E1FB2CB487}"/>
                </a:ext>
              </a:extLst>
            </p:cNvPr>
            <p:cNvSpPr txBox="1"/>
            <p:nvPr/>
          </p:nvSpPr>
          <p:spPr>
            <a:xfrm>
              <a:off x="4117721" y="3767818"/>
              <a:ext cx="4076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b="1" dirty="0"/>
                <a:t>Our End-to-End Solution</a:t>
              </a:r>
              <a:endParaRPr lang="en-SG" dirty="0"/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213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81F37-907C-4B4D-A7AC-B216C30D7835}"/>
              </a:ext>
            </a:extLst>
          </p:cNvPr>
          <p:cNvSpPr txBox="1"/>
          <p:nvPr/>
        </p:nvSpPr>
        <p:spPr>
          <a:xfrm>
            <a:off x="308610" y="240030"/>
            <a:ext cx="392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5 Key Pillars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955A64-1E7E-4F55-8D1E-54A66FA2D44D}"/>
              </a:ext>
            </a:extLst>
          </p:cNvPr>
          <p:cNvCxnSpPr>
            <a:cxnSpLocks/>
          </p:cNvCxnSpPr>
          <p:nvPr/>
        </p:nvCxnSpPr>
        <p:spPr>
          <a:xfrm>
            <a:off x="674827" y="1717303"/>
            <a:ext cx="1075950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154691-6187-4AAB-B3EF-DA90D2C13F77}"/>
              </a:ext>
            </a:extLst>
          </p:cNvPr>
          <p:cNvGrpSpPr/>
          <p:nvPr/>
        </p:nvGrpSpPr>
        <p:grpSpPr>
          <a:xfrm>
            <a:off x="7909358" y="1357539"/>
            <a:ext cx="760055" cy="733365"/>
            <a:chOff x="9256126" y="2441233"/>
            <a:chExt cx="871259" cy="82796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AD15E5-096F-4619-88AA-6BA5E99D46D4}"/>
                </a:ext>
              </a:extLst>
            </p:cNvPr>
            <p:cNvSpPr/>
            <p:nvPr/>
          </p:nvSpPr>
          <p:spPr>
            <a:xfrm>
              <a:off x="9256126" y="2441233"/>
              <a:ext cx="871259" cy="8279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E501409-8133-4C33-A295-B3E92AA5D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183" y="2600984"/>
              <a:ext cx="451143" cy="48772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CC62DB-F965-47EB-A324-5F995794EC28}"/>
              </a:ext>
            </a:extLst>
          </p:cNvPr>
          <p:cNvGrpSpPr/>
          <p:nvPr/>
        </p:nvGrpSpPr>
        <p:grpSpPr>
          <a:xfrm>
            <a:off x="10173873" y="1365409"/>
            <a:ext cx="752108" cy="750311"/>
            <a:chOff x="10280654" y="2421297"/>
            <a:chExt cx="862149" cy="8470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735B382-2A10-4975-9C75-8C81FB9B739E}"/>
                </a:ext>
              </a:extLst>
            </p:cNvPr>
            <p:cNvSpPr/>
            <p:nvPr/>
          </p:nvSpPr>
          <p:spPr>
            <a:xfrm>
              <a:off x="10280654" y="2421297"/>
              <a:ext cx="862149" cy="84709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BB45380-1557-4F2E-B208-A9B72D7AD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44292" y="2572150"/>
              <a:ext cx="487722" cy="44504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81695B-AFCF-422A-AB44-C83C69277A49}"/>
              </a:ext>
            </a:extLst>
          </p:cNvPr>
          <p:cNvGrpSpPr/>
          <p:nvPr/>
        </p:nvGrpSpPr>
        <p:grpSpPr>
          <a:xfrm>
            <a:off x="3433753" y="1365409"/>
            <a:ext cx="752108" cy="719752"/>
            <a:chOff x="7232183" y="2457258"/>
            <a:chExt cx="862149" cy="81259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5D319B-BC41-4CF0-B504-834AD0556AD2}"/>
                </a:ext>
              </a:extLst>
            </p:cNvPr>
            <p:cNvSpPr/>
            <p:nvPr/>
          </p:nvSpPr>
          <p:spPr>
            <a:xfrm>
              <a:off x="7232183" y="2457258"/>
              <a:ext cx="862149" cy="8125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36" name="Picture 16" descr="Image result for idea icon">
              <a:extLst>
                <a:ext uri="{FF2B5EF4-FFF2-40B4-BE49-F238E27FC236}">
                  <a16:creationId xmlns:a16="http://schemas.microsoft.com/office/drawing/2014/main" id="{0976080B-5F6E-4A5F-AC66-E265BE30F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75" y="2519120"/>
              <a:ext cx="652488" cy="65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ABFB7E-4AD3-4B7B-9D5D-92F802311FEB}"/>
              </a:ext>
            </a:extLst>
          </p:cNvPr>
          <p:cNvGrpSpPr/>
          <p:nvPr/>
        </p:nvGrpSpPr>
        <p:grpSpPr>
          <a:xfrm>
            <a:off x="5758228" y="1365409"/>
            <a:ext cx="752108" cy="732538"/>
            <a:chOff x="8262870" y="2445824"/>
            <a:chExt cx="862149" cy="82703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B3A6039-297D-49DB-813A-4BC2E85949B7}"/>
                </a:ext>
              </a:extLst>
            </p:cNvPr>
            <p:cNvSpPr/>
            <p:nvPr/>
          </p:nvSpPr>
          <p:spPr>
            <a:xfrm>
              <a:off x="8262870" y="2445824"/>
              <a:ext cx="862149" cy="82703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39" name="Picture 26" descr="delivery icon">
              <a:extLst>
                <a:ext uri="{FF2B5EF4-FFF2-40B4-BE49-F238E27FC236}">
                  <a16:creationId xmlns:a16="http://schemas.microsoft.com/office/drawing/2014/main" id="{01F786B9-01A5-481C-8B4E-A7BCFB071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929" y="2550711"/>
              <a:ext cx="569120" cy="5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E8408E1A-5CAF-4C0F-9AA5-6282DD1B2FAC}"/>
              </a:ext>
            </a:extLst>
          </p:cNvPr>
          <p:cNvSpPr/>
          <p:nvPr/>
        </p:nvSpPr>
        <p:spPr>
          <a:xfrm>
            <a:off x="1223184" y="1357539"/>
            <a:ext cx="756092" cy="7325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8D7B3B-63C7-44F5-B682-331BFDE920EB}"/>
              </a:ext>
            </a:extLst>
          </p:cNvPr>
          <p:cNvSpPr txBox="1"/>
          <p:nvPr/>
        </p:nvSpPr>
        <p:spPr>
          <a:xfrm>
            <a:off x="807840" y="2205250"/>
            <a:ext cx="1586780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Customer Business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Development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(CBD)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3736B2-8582-4526-97A1-03E3D372707A}"/>
              </a:ext>
            </a:extLst>
          </p:cNvPr>
          <p:cNvSpPr txBox="1"/>
          <p:nvPr/>
        </p:nvSpPr>
        <p:spPr>
          <a:xfrm>
            <a:off x="2995979" y="2207274"/>
            <a:ext cx="1642244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Strategic Marketing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Solution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(SMS)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C99B32-C86D-4BE2-A5D5-919863BF8EAE}"/>
              </a:ext>
            </a:extLst>
          </p:cNvPr>
          <p:cNvSpPr txBox="1"/>
          <p:nvPr/>
        </p:nvSpPr>
        <p:spPr>
          <a:xfrm>
            <a:off x="5461957" y="2195663"/>
            <a:ext cx="1188146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Supply Chain 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Operation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(SCO)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28C3A7-2C66-4E33-A148-BBFEBA1F4836}"/>
              </a:ext>
            </a:extLst>
          </p:cNvPr>
          <p:cNvSpPr txBox="1"/>
          <p:nvPr/>
        </p:nvSpPr>
        <p:spPr>
          <a:xfrm>
            <a:off x="7338225" y="2181968"/>
            <a:ext cx="1902316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Customer Engagement 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Solution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3588B7-B91B-46BA-BC09-3A34FEAF1DDD}"/>
              </a:ext>
            </a:extLst>
          </p:cNvPr>
          <p:cNvSpPr txBox="1"/>
          <p:nvPr/>
        </p:nvSpPr>
        <p:spPr>
          <a:xfrm>
            <a:off x="9838538" y="2177061"/>
            <a:ext cx="1548116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Business Analytics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Solution </a:t>
            </a:r>
          </a:p>
          <a:p>
            <a:pPr algn="ctr"/>
            <a:r>
              <a:rPr lang="en-US" sz="14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(BAS)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BEB232-3453-4F0F-B24B-5879F8DB6D92}"/>
              </a:ext>
            </a:extLst>
          </p:cNvPr>
          <p:cNvSpPr/>
          <p:nvPr/>
        </p:nvSpPr>
        <p:spPr>
          <a:xfrm>
            <a:off x="5258742" y="4102177"/>
            <a:ext cx="1731394" cy="618749"/>
          </a:xfrm>
          <a:prstGeom prst="rect">
            <a:avLst/>
          </a:prstGeom>
          <a:solidFill>
            <a:srgbClr val="E0E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Lato Light" panose="020F050202020403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46E016-D52A-4C9B-B26D-E3EF8254A874}"/>
              </a:ext>
            </a:extLst>
          </p:cNvPr>
          <p:cNvSpPr/>
          <p:nvPr/>
        </p:nvSpPr>
        <p:spPr>
          <a:xfrm>
            <a:off x="9699867" y="4092764"/>
            <a:ext cx="1731394" cy="601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>
              <a:solidFill>
                <a:schemeClr val="bg1">
                  <a:lumMod val="50000"/>
                </a:schemeClr>
              </a:solidFill>
              <a:latin typeface="Lato Light" panose="020F050202020403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94352BA-99EB-4C75-8C51-DFCA14501FB9}"/>
              </a:ext>
            </a:extLst>
          </p:cNvPr>
          <p:cNvSpPr/>
          <p:nvPr/>
        </p:nvSpPr>
        <p:spPr>
          <a:xfrm>
            <a:off x="7493011" y="4094919"/>
            <a:ext cx="1731394" cy="607150"/>
          </a:xfrm>
          <a:prstGeom prst="rect">
            <a:avLst/>
          </a:prstGeom>
          <a:solidFill>
            <a:srgbClr val="FED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>
              <a:latin typeface="Lato Light" panose="020F0502020204030203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16D4B1-4646-4BDA-B9DE-619D5A5E56D1}"/>
              </a:ext>
            </a:extLst>
          </p:cNvPr>
          <p:cNvGrpSpPr/>
          <p:nvPr/>
        </p:nvGrpSpPr>
        <p:grpSpPr>
          <a:xfrm>
            <a:off x="693019" y="4100057"/>
            <a:ext cx="1734369" cy="618749"/>
            <a:chOff x="469344" y="3277035"/>
            <a:chExt cx="1734369" cy="690659"/>
          </a:xfrm>
          <a:solidFill>
            <a:srgbClr val="D9D9D9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34528B-7142-4A81-87B5-29405B3F082C}"/>
                </a:ext>
              </a:extLst>
            </p:cNvPr>
            <p:cNvSpPr/>
            <p:nvPr/>
          </p:nvSpPr>
          <p:spPr>
            <a:xfrm>
              <a:off x="469344" y="3277035"/>
              <a:ext cx="1731394" cy="6906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8705BA-9F65-4582-B51F-EFCDA0EF50B7}"/>
                </a:ext>
              </a:extLst>
            </p:cNvPr>
            <p:cNvSpPr txBox="1"/>
            <p:nvPr/>
          </p:nvSpPr>
          <p:spPr>
            <a:xfrm>
              <a:off x="472319" y="3300498"/>
              <a:ext cx="1731394" cy="5840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Channel Management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321429-90B0-4F60-93A9-E818058293CF}"/>
              </a:ext>
            </a:extLst>
          </p:cNvPr>
          <p:cNvGrpSpPr/>
          <p:nvPr/>
        </p:nvGrpSpPr>
        <p:grpSpPr>
          <a:xfrm>
            <a:off x="693019" y="4831015"/>
            <a:ext cx="1731394" cy="618749"/>
            <a:chOff x="465750" y="4077388"/>
            <a:chExt cx="1731394" cy="690659"/>
          </a:xfrm>
          <a:solidFill>
            <a:srgbClr val="D9D9D9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AE5A53-CCA0-4CA2-8709-919E213A9FE4}"/>
                </a:ext>
              </a:extLst>
            </p:cNvPr>
            <p:cNvSpPr/>
            <p:nvPr/>
          </p:nvSpPr>
          <p:spPr>
            <a:xfrm>
              <a:off x="465750" y="4077388"/>
              <a:ext cx="1731394" cy="6906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0A012F-1B2D-40E2-A68D-32805F51B923}"/>
                </a:ext>
              </a:extLst>
            </p:cNvPr>
            <p:cNvSpPr txBox="1"/>
            <p:nvPr/>
          </p:nvSpPr>
          <p:spPr>
            <a:xfrm>
              <a:off x="535855" y="4120271"/>
              <a:ext cx="1591183" cy="5840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Account </a:t>
              </a:r>
            </a:p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Planning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145F79-F4B2-4645-858C-0B6527E85442}"/>
              </a:ext>
            </a:extLst>
          </p:cNvPr>
          <p:cNvGrpSpPr/>
          <p:nvPr/>
        </p:nvGrpSpPr>
        <p:grpSpPr>
          <a:xfrm>
            <a:off x="681004" y="5592690"/>
            <a:ext cx="1731394" cy="618749"/>
            <a:chOff x="469344" y="4891291"/>
            <a:chExt cx="1731394" cy="690659"/>
          </a:xfrm>
          <a:solidFill>
            <a:srgbClr val="D9D9D9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C1470BE-A5B6-4161-992F-AB55D70C52AF}"/>
                </a:ext>
              </a:extLst>
            </p:cNvPr>
            <p:cNvSpPr/>
            <p:nvPr/>
          </p:nvSpPr>
          <p:spPr>
            <a:xfrm>
              <a:off x="469344" y="4891291"/>
              <a:ext cx="1731394" cy="6906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9B02B16-3EA3-4922-96ED-26F48D320401}"/>
                </a:ext>
              </a:extLst>
            </p:cNvPr>
            <p:cNvSpPr txBox="1"/>
            <p:nvPr/>
          </p:nvSpPr>
          <p:spPr>
            <a:xfrm>
              <a:off x="537069" y="4954720"/>
              <a:ext cx="1591183" cy="5840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Business </a:t>
              </a:r>
            </a:p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Planning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668714C-01FC-407A-84DD-EDB8AC52F209}"/>
              </a:ext>
            </a:extLst>
          </p:cNvPr>
          <p:cNvGrpSpPr/>
          <p:nvPr/>
        </p:nvGrpSpPr>
        <p:grpSpPr>
          <a:xfrm>
            <a:off x="2990133" y="4092764"/>
            <a:ext cx="1731394" cy="618749"/>
            <a:chOff x="2376095" y="3277035"/>
            <a:chExt cx="1731394" cy="690659"/>
          </a:xfrm>
          <a:solidFill>
            <a:srgbClr val="FFD6DE"/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AC84F7F-1A10-462B-8A94-35B4AD5E2032}"/>
                </a:ext>
              </a:extLst>
            </p:cNvPr>
            <p:cNvSpPr/>
            <p:nvPr/>
          </p:nvSpPr>
          <p:spPr>
            <a:xfrm>
              <a:off x="2376095" y="3277035"/>
              <a:ext cx="1731394" cy="6906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14C7AE-F1B7-46B7-ACE3-60121F15B616}"/>
                </a:ext>
              </a:extLst>
            </p:cNvPr>
            <p:cNvSpPr txBox="1"/>
            <p:nvPr/>
          </p:nvSpPr>
          <p:spPr>
            <a:xfrm>
              <a:off x="2384393" y="3324296"/>
              <a:ext cx="1703617" cy="5840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Creative Management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6BADA6C-EF65-4D49-B5DC-164EA0318898}"/>
              </a:ext>
            </a:extLst>
          </p:cNvPr>
          <p:cNvGrpSpPr/>
          <p:nvPr/>
        </p:nvGrpSpPr>
        <p:grpSpPr>
          <a:xfrm>
            <a:off x="2972725" y="4836814"/>
            <a:ext cx="1731394" cy="618749"/>
            <a:chOff x="2371606" y="4071434"/>
            <a:chExt cx="1731394" cy="690659"/>
          </a:xfrm>
          <a:solidFill>
            <a:srgbClr val="FFD6DE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DC6D1C5-7A56-4CCA-8831-01D3118B7CCA}"/>
                </a:ext>
              </a:extLst>
            </p:cNvPr>
            <p:cNvSpPr/>
            <p:nvPr/>
          </p:nvSpPr>
          <p:spPr>
            <a:xfrm>
              <a:off x="2371606" y="4071434"/>
              <a:ext cx="1731394" cy="6906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149F89C-40F3-41B2-806B-B2F5029616A4}"/>
                </a:ext>
              </a:extLst>
            </p:cNvPr>
            <p:cNvSpPr txBox="1"/>
            <p:nvPr/>
          </p:nvSpPr>
          <p:spPr>
            <a:xfrm>
              <a:off x="2424874" y="4135427"/>
              <a:ext cx="1608307" cy="5840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Content </a:t>
              </a:r>
            </a:p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Marketing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5CA91FD-7622-4BF7-9246-EA1ED10B12EE}"/>
              </a:ext>
            </a:extLst>
          </p:cNvPr>
          <p:cNvGrpSpPr/>
          <p:nvPr/>
        </p:nvGrpSpPr>
        <p:grpSpPr>
          <a:xfrm>
            <a:off x="2972725" y="5600890"/>
            <a:ext cx="1731394" cy="618749"/>
            <a:chOff x="2371606" y="4896158"/>
            <a:chExt cx="1731394" cy="690659"/>
          </a:xfrm>
          <a:solidFill>
            <a:srgbClr val="FFD6DE"/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DC0D830-5324-4B6D-A44E-9AEC09361C16}"/>
                </a:ext>
              </a:extLst>
            </p:cNvPr>
            <p:cNvSpPr/>
            <p:nvPr/>
          </p:nvSpPr>
          <p:spPr>
            <a:xfrm>
              <a:off x="2371606" y="4896158"/>
              <a:ext cx="1731394" cy="6906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687F57E-FCAE-464B-8304-DC6553E62521}"/>
                </a:ext>
              </a:extLst>
            </p:cNvPr>
            <p:cNvSpPr txBox="1"/>
            <p:nvPr/>
          </p:nvSpPr>
          <p:spPr>
            <a:xfrm>
              <a:off x="2417379" y="4960151"/>
              <a:ext cx="160830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b="1">
                  <a:solidFill>
                    <a:schemeClr val="bg1">
                      <a:lumMod val="50000"/>
                    </a:schemeClr>
                  </a:solidFill>
                </a:rPr>
                <a:t>Performance Marketing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E642C6B-1F6A-4145-8BC5-3AA9D54558B7}"/>
              </a:ext>
            </a:extLst>
          </p:cNvPr>
          <p:cNvSpPr txBox="1"/>
          <p:nvPr/>
        </p:nvSpPr>
        <p:spPr>
          <a:xfrm>
            <a:off x="5301919" y="4257662"/>
            <a:ext cx="1608307" cy="307777"/>
          </a:xfrm>
          <a:prstGeom prst="rect">
            <a:avLst/>
          </a:prstGeom>
          <a:solidFill>
            <a:srgbClr val="E0E8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Warehousing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1805038-511C-478B-8EA8-8BB213CD86EB}"/>
              </a:ext>
            </a:extLst>
          </p:cNvPr>
          <p:cNvSpPr/>
          <p:nvPr/>
        </p:nvSpPr>
        <p:spPr>
          <a:xfrm>
            <a:off x="5248357" y="4842614"/>
            <a:ext cx="1731394" cy="618749"/>
          </a:xfrm>
          <a:prstGeom prst="rect">
            <a:avLst/>
          </a:prstGeom>
          <a:solidFill>
            <a:srgbClr val="E0E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Lato Light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63EF137-8435-4D03-9C55-EFDFE5D055D3}"/>
              </a:ext>
            </a:extLst>
          </p:cNvPr>
          <p:cNvSpPr txBox="1"/>
          <p:nvPr/>
        </p:nvSpPr>
        <p:spPr>
          <a:xfrm>
            <a:off x="5312986" y="4902359"/>
            <a:ext cx="1608307" cy="523220"/>
          </a:xfrm>
          <a:prstGeom prst="rect">
            <a:avLst/>
          </a:prstGeom>
          <a:solidFill>
            <a:srgbClr val="E0E8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Logistics &amp; Fulfilment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AF397EF-DFF6-45E1-9B7B-ECBA84672DEE}"/>
              </a:ext>
            </a:extLst>
          </p:cNvPr>
          <p:cNvSpPr/>
          <p:nvPr/>
        </p:nvSpPr>
        <p:spPr>
          <a:xfrm>
            <a:off x="5248357" y="5600890"/>
            <a:ext cx="1731394" cy="618749"/>
          </a:xfrm>
          <a:prstGeom prst="rect">
            <a:avLst/>
          </a:prstGeom>
          <a:solidFill>
            <a:srgbClr val="E0E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Lato Light" panose="020F050202020403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A2D5D02-3ACF-4C07-A28E-3E4E031FD180}"/>
              </a:ext>
            </a:extLst>
          </p:cNvPr>
          <p:cNvSpPr txBox="1"/>
          <p:nvPr/>
        </p:nvSpPr>
        <p:spPr>
          <a:xfrm>
            <a:off x="5308648" y="5745232"/>
            <a:ext cx="1608307" cy="307777"/>
          </a:xfrm>
          <a:prstGeom prst="rect">
            <a:avLst/>
          </a:prstGeom>
          <a:solidFill>
            <a:srgbClr val="E0E8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Supply Chain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1809EA4-A9BF-48A2-8DEA-E66038AB097B}"/>
              </a:ext>
            </a:extLst>
          </p:cNvPr>
          <p:cNvSpPr/>
          <p:nvPr/>
        </p:nvSpPr>
        <p:spPr>
          <a:xfrm>
            <a:off x="7505759" y="4842614"/>
            <a:ext cx="1731394" cy="607150"/>
          </a:xfrm>
          <a:prstGeom prst="rect">
            <a:avLst/>
          </a:prstGeom>
          <a:solidFill>
            <a:srgbClr val="FED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>
              <a:latin typeface="Lato Light" panose="020F05020202040302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6528F46-C7E3-4D66-8498-6C16A27C546A}"/>
              </a:ext>
            </a:extLst>
          </p:cNvPr>
          <p:cNvSpPr/>
          <p:nvPr/>
        </p:nvSpPr>
        <p:spPr>
          <a:xfrm>
            <a:off x="7493732" y="5592690"/>
            <a:ext cx="1731394" cy="607150"/>
          </a:xfrm>
          <a:prstGeom prst="rect">
            <a:avLst/>
          </a:prstGeom>
          <a:solidFill>
            <a:srgbClr val="FED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latin typeface="Lato Light" panose="020F05020202040302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004E1D2-A182-440C-968C-A04AE761AF00}"/>
              </a:ext>
            </a:extLst>
          </p:cNvPr>
          <p:cNvSpPr txBox="1"/>
          <p:nvPr/>
        </p:nvSpPr>
        <p:spPr>
          <a:xfrm>
            <a:off x="7486704" y="4125599"/>
            <a:ext cx="1713337" cy="523220"/>
          </a:xfrm>
          <a:prstGeom prst="rect">
            <a:avLst/>
          </a:prstGeom>
          <a:solidFill>
            <a:srgbClr val="FED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Customer </a:t>
            </a:r>
          </a:p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Support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67A9314-C4BC-45D4-8C25-1E912AC3429C}"/>
              </a:ext>
            </a:extLst>
          </p:cNvPr>
          <p:cNvSpPr txBox="1"/>
          <p:nvPr/>
        </p:nvSpPr>
        <p:spPr>
          <a:xfrm>
            <a:off x="9717924" y="4137734"/>
            <a:ext cx="171333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Metrics </a:t>
            </a:r>
          </a:p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Dashboard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2CCC05-829C-4AA2-ADF1-479199BCDCBF}"/>
              </a:ext>
            </a:extLst>
          </p:cNvPr>
          <p:cNvSpPr txBox="1"/>
          <p:nvPr/>
        </p:nvSpPr>
        <p:spPr>
          <a:xfrm>
            <a:off x="7511068" y="5630307"/>
            <a:ext cx="1713337" cy="523220"/>
          </a:xfrm>
          <a:prstGeom prst="rect">
            <a:avLst/>
          </a:prstGeom>
          <a:solidFill>
            <a:srgbClr val="FED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Professional </a:t>
            </a:r>
          </a:p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Service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7B880CA-E8CA-4006-A8D2-F53331E54159}"/>
              </a:ext>
            </a:extLst>
          </p:cNvPr>
          <p:cNvSpPr/>
          <p:nvPr/>
        </p:nvSpPr>
        <p:spPr>
          <a:xfrm>
            <a:off x="9702934" y="4809028"/>
            <a:ext cx="1731394" cy="611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>
              <a:solidFill>
                <a:schemeClr val="bg1">
                  <a:lumMod val="50000"/>
                </a:schemeClr>
              </a:solidFill>
              <a:latin typeface="Lato Light" panose="020F050202020403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BB4C6C8-C884-45FF-BD9E-8823FCE886A2}"/>
              </a:ext>
            </a:extLst>
          </p:cNvPr>
          <p:cNvSpPr/>
          <p:nvPr/>
        </p:nvSpPr>
        <p:spPr>
          <a:xfrm>
            <a:off x="9699867" y="5576997"/>
            <a:ext cx="1731394" cy="608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bg1">
                  <a:lumMod val="50000"/>
                </a:schemeClr>
              </a:solidFill>
              <a:latin typeface="Lato Light" panose="020F05020202040302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DAF1CE-BC9D-4E1B-A52F-863A77B420BD}"/>
              </a:ext>
            </a:extLst>
          </p:cNvPr>
          <p:cNvSpPr txBox="1"/>
          <p:nvPr/>
        </p:nvSpPr>
        <p:spPr>
          <a:xfrm>
            <a:off x="7512066" y="4886200"/>
            <a:ext cx="1713337" cy="523220"/>
          </a:xfrm>
          <a:prstGeom prst="rect">
            <a:avLst/>
          </a:prstGeom>
          <a:solidFill>
            <a:srgbClr val="FED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Personal </a:t>
            </a:r>
          </a:p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Shopper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962CBA0-4A8C-4BD6-91FD-0DC99C6EB151}"/>
              </a:ext>
            </a:extLst>
          </p:cNvPr>
          <p:cNvSpPr txBox="1"/>
          <p:nvPr/>
        </p:nvSpPr>
        <p:spPr>
          <a:xfrm>
            <a:off x="9711242" y="4845395"/>
            <a:ext cx="171333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Data </a:t>
            </a:r>
          </a:p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Analytics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D8D76B-4A8F-409F-8CCF-FDFE89D5C4AC}"/>
              </a:ext>
            </a:extLst>
          </p:cNvPr>
          <p:cNvSpPr txBox="1"/>
          <p:nvPr/>
        </p:nvSpPr>
        <p:spPr>
          <a:xfrm>
            <a:off x="9715837" y="5596006"/>
            <a:ext cx="171333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Business </a:t>
            </a:r>
          </a:p>
          <a:p>
            <a:pPr algn="ctr"/>
            <a:r>
              <a:rPr lang="en-SG" sz="1400" b="1">
                <a:solidFill>
                  <a:schemeClr val="bg1">
                    <a:lumMod val="50000"/>
                  </a:schemeClr>
                </a:solidFill>
              </a:rPr>
              <a:t>Intelligence</a:t>
            </a:r>
          </a:p>
        </p:txBody>
      </p:sp>
      <p:pic>
        <p:nvPicPr>
          <p:cNvPr id="86" name="Picture 85" descr="A picture containing food, plate&#10;&#10;Description automatically generated">
            <a:extLst>
              <a:ext uri="{FF2B5EF4-FFF2-40B4-BE49-F238E27FC236}">
                <a16:creationId xmlns:a16="http://schemas.microsoft.com/office/drawing/2014/main" id="{06F49D8B-7860-4D9A-B04B-2EE5B0B88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043" y="3130841"/>
            <a:ext cx="1510185" cy="806439"/>
          </a:xfrm>
          <a:prstGeom prst="rect">
            <a:avLst/>
          </a:prstGeom>
        </p:spPr>
      </p:pic>
      <p:pic>
        <p:nvPicPr>
          <p:cNvPr id="146" name="Picture 1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DD9BBE-3707-43EA-807C-0FF0DAEBE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732" y="3047873"/>
            <a:ext cx="1815013" cy="969217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2604B657-F603-4E0D-8FBD-FC5A60178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498" y="3076273"/>
            <a:ext cx="1696662" cy="393236"/>
          </a:xfrm>
          <a:prstGeom prst="rect">
            <a:avLst/>
          </a:prstGeom>
        </p:spPr>
      </p:pic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C170C1D-81A7-4D51-BF0C-CB0907D7D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481" y="1295180"/>
            <a:ext cx="750776" cy="799740"/>
          </a:xfrm>
          <a:prstGeom prst="rect">
            <a:avLst/>
          </a:prstGeom>
        </p:spPr>
      </p:pic>
      <p:pic>
        <p:nvPicPr>
          <p:cNvPr id="89" name="Picture 8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B6FB259-7089-42DA-AD3E-62014E16C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282" y="3435908"/>
            <a:ext cx="1130464" cy="603667"/>
          </a:xfrm>
          <a:prstGeom prst="rect">
            <a:avLst/>
          </a:prstGeom>
        </p:spPr>
      </p:pic>
      <p:pic>
        <p:nvPicPr>
          <p:cNvPr id="91" name="Picture 90" descr="A close up of a sign&#10;&#10;Description automatically generated">
            <a:extLst>
              <a:ext uri="{FF2B5EF4-FFF2-40B4-BE49-F238E27FC236}">
                <a16:creationId xmlns:a16="http://schemas.microsoft.com/office/drawing/2014/main" id="{02592C70-7281-4273-B1A5-23AE82254C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7916" y="3435909"/>
            <a:ext cx="1051673" cy="56159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86BB1145-9BF3-4595-9355-6AE6C7344560}"/>
              </a:ext>
            </a:extLst>
          </p:cNvPr>
          <p:cNvSpPr txBox="1"/>
          <p:nvPr/>
        </p:nvSpPr>
        <p:spPr>
          <a:xfrm>
            <a:off x="681004" y="925371"/>
            <a:ext cx="180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>
                <a:solidFill>
                  <a:schemeClr val="bg1">
                    <a:lumMod val="50000"/>
                  </a:schemeClr>
                </a:solidFill>
              </a:rPr>
              <a:t>ENABLE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82D8EDD-9A9E-418E-BE68-E735130746F2}"/>
              </a:ext>
            </a:extLst>
          </p:cNvPr>
          <p:cNvSpPr txBox="1"/>
          <p:nvPr/>
        </p:nvSpPr>
        <p:spPr>
          <a:xfrm>
            <a:off x="2862948" y="922381"/>
            <a:ext cx="180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>
                <a:solidFill>
                  <a:schemeClr val="bg1">
                    <a:lumMod val="50000"/>
                  </a:schemeClr>
                </a:solidFill>
              </a:rPr>
              <a:t>INTEGRATE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94E662D-4E06-428B-9E5C-2DB4261973FB}"/>
              </a:ext>
            </a:extLst>
          </p:cNvPr>
          <p:cNvSpPr txBox="1"/>
          <p:nvPr/>
        </p:nvSpPr>
        <p:spPr>
          <a:xfrm>
            <a:off x="5211682" y="923115"/>
            <a:ext cx="180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>
                <a:solidFill>
                  <a:schemeClr val="bg1">
                    <a:lumMod val="50000"/>
                  </a:schemeClr>
                </a:solidFill>
              </a:rPr>
              <a:t>SIMPLIFY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B9CAC0C-EFF8-4CF6-AEF4-2BD32AE72C31}"/>
              </a:ext>
            </a:extLst>
          </p:cNvPr>
          <p:cNvSpPr txBox="1"/>
          <p:nvPr/>
        </p:nvSpPr>
        <p:spPr>
          <a:xfrm>
            <a:off x="7393626" y="925470"/>
            <a:ext cx="180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>
                <a:solidFill>
                  <a:schemeClr val="bg1">
                    <a:lumMod val="50000"/>
                  </a:schemeClr>
                </a:solidFill>
              </a:rPr>
              <a:t>INFLUENCE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FB959F9-528C-42DE-BB56-34897C9D94E1}"/>
              </a:ext>
            </a:extLst>
          </p:cNvPr>
          <p:cNvSpPr txBox="1"/>
          <p:nvPr/>
        </p:nvSpPr>
        <p:spPr>
          <a:xfrm>
            <a:off x="9665909" y="926351"/>
            <a:ext cx="180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>
                <a:solidFill>
                  <a:schemeClr val="bg1">
                    <a:lumMod val="50000"/>
                  </a:schemeClr>
                </a:solidFill>
              </a:rPr>
              <a:t>STRATEGIZE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E4FB682-F411-43CD-8B60-0C4F40F1F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784" y="3657942"/>
            <a:ext cx="1495607" cy="276192"/>
          </a:xfrm>
          <a:prstGeom prst="rect">
            <a:avLst/>
          </a:prstGeom>
        </p:spPr>
      </p:pic>
      <p:pic>
        <p:nvPicPr>
          <p:cNvPr id="101" name="Picture 10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79E23E-AE4D-4D44-9E8C-3FBE155061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884" b="21414"/>
          <a:stretch/>
        </p:blipFill>
        <p:spPr>
          <a:xfrm>
            <a:off x="5846806" y="3108729"/>
            <a:ext cx="563857" cy="41118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32DE9A6-13B3-4F8D-B632-E70BC40FAE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383" y="3406382"/>
            <a:ext cx="1586780" cy="4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81F37-907C-4B4D-A7AC-B216C30D7835}"/>
              </a:ext>
            </a:extLst>
          </p:cNvPr>
          <p:cNvSpPr txBox="1"/>
          <p:nvPr/>
        </p:nvSpPr>
        <p:spPr>
          <a:xfrm>
            <a:off x="308609" y="240030"/>
            <a:ext cx="688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&gt;300 MNC Brands Partners</a:t>
            </a:r>
          </a:p>
        </p:txBody>
      </p:sp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E88E2318-2216-445D-B95D-8671E404E6AB}"/>
              </a:ext>
            </a:extLst>
          </p:cNvPr>
          <p:cNvSpPr/>
          <p:nvPr/>
        </p:nvSpPr>
        <p:spPr>
          <a:xfrm>
            <a:off x="652385" y="1400637"/>
            <a:ext cx="1274164" cy="449705"/>
          </a:xfrm>
          <a:prstGeom prst="flowChartOffpageConnector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Luxury Beauty</a:t>
            </a:r>
            <a:endParaRPr lang="en-SG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5B36B6DE-908E-4F80-B4B2-0A345211178C}"/>
              </a:ext>
            </a:extLst>
          </p:cNvPr>
          <p:cNvSpPr/>
          <p:nvPr/>
        </p:nvSpPr>
        <p:spPr>
          <a:xfrm>
            <a:off x="639581" y="2409734"/>
            <a:ext cx="1274164" cy="449705"/>
          </a:xfrm>
          <a:prstGeom prst="flowChartOffpageConnector">
            <a:avLst/>
          </a:prstGeom>
          <a:solidFill>
            <a:srgbClr val="FFD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Personal Care</a:t>
            </a:r>
            <a:endParaRPr lang="en-SG" sz="14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54DB5B-2F69-43F3-8876-AB53815E1811}"/>
              </a:ext>
            </a:extLst>
          </p:cNvPr>
          <p:cNvCxnSpPr/>
          <p:nvPr/>
        </p:nvCxnSpPr>
        <p:spPr>
          <a:xfrm>
            <a:off x="662066" y="2409734"/>
            <a:ext cx="1074794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9DF56F6-39B6-473F-9BBE-4974615464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237" y="3791591"/>
            <a:ext cx="1718266" cy="248358"/>
          </a:xfrm>
          <a:prstGeom prst="rect">
            <a:avLst/>
          </a:prstGeom>
        </p:spPr>
      </p:pic>
      <p:pic>
        <p:nvPicPr>
          <p:cNvPr id="23" name="Picture 2" descr="Image result for shiseido logo">
            <a:extLst>
              <a:ext uri="{FF2B5EF4-FFF2-40B4-BE49-F238E27FC236}">
                <a16:creationId xmlns:a16="http://schemas.microsoft.com/office/drawing/2014/main" id="{2AEDD79B-95B4-46B0-BFE7-B1094A22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869" y="1616692"/>
            <a:ext cx="1396723" cy="2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03611E-8B57-44BB-B24C-637177EF6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3433" y="1472216"/>
            <a:ext cx="1396723" cy="476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ABA6D-85F9-4AC2-95D3-3CCE97493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87" y="4487098"/>
            <a:ext cx="988972" cy="6607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010F06-127A-42BD-A297-B4D2D803C8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33" y="4634685"/>
            <a:ext cx="988972" cy="298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BBA64F-F0DC-4835-838B-A2C9BC6885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887" b="32409"/>
          <a:stretch/>
        </p:blipFill>
        <p:spPr>
          <a:xfrm>
            <a:off x="7225456" y="1529753"/>
            <a:ext cx="1396723" cy="394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221EFF-FCF6-4E06-8AB5-E06791C66D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184" b="28287"/>
          <a:stretch/>
        </p:blipFill>
        <p:spPr>
          <a:xfrm>
            <a:off x="2117326" y="1867663"/>
            <a:ext cx="1701287" cy="4750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755C3F-A4E9-4F24-AD76-BDB1D4A681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49" t="40980" r="11224" b="40248"/>
          <a:stretch/>
        </p:blipFill>
        <p:spPr>
          <a:xfrm>
            <a:off x="3957586" y="1961743"/>
            <a:ext cx="1237557" cy="307598"/>
          </a:xfrm>
          <a:prstGeom prst="rect">
            <a:avLst/>
          </a:prstGeom>
        </p:spPr>
      </p:pic>
      <p:sp>
        <p:nvSpPr>
          <p:cNvPr id="34" name="Flowchart: Off-page Connector 33">
            <a:extLst>
              <a:ext uri="{FF2B5EF4-FFF2-40B4-BE49-F238E27FC236}">
                <a16:creationId xmlns:a16="http://schemas.microsoft.com/office/drawing/2014/main" id="{0E074FB9-AA06-45CB-ABCD-5969B3AF6F08}"/>
              </a:ext>
            </a:extLst>
          </p:cNvPr>
          <p:cNvSpPr/>
          <p:nvPr/>
        </p:nvSpPr>
        <p:spPr>
          <a:xfrm>
            <a:off x="639581" y="3425252"/>
            <a:ext cx="1274164" cy="449705"/>
          </a:xfrm>
          <a:prstGeom prst="flowChartOffpageConnector">
            <a:avLst/>
          </a:prstGeom>
          <a:solidFill>
            <a:srgbClr val="E0E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Healthcare</a:t>
            </a:r>
            <a:endParaRPr lang="en-SG" sz="14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E3B175-2DB1-4981-8DF6-DF1E66BA51F7}"/>
              </a:ext>
            </a:extLst>
          </p:cNvPr>
          <p:cNvCxnSpPr/>
          <p:nvPr/>
        </p:nvCxnSpPr>
        <p:spPr>
          <a:xfrm>
            <a:off x="662066" y="3425252"/>
            <a:ext cx="1074794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Off-page Connector 35">
            <a:extLst>
              <a:ext uri="{FF2B5EF4-FFF2-40B4-BE49-F238E27FC236}">
                <a16:creationId xmlns:a16="http://schemas.microsoft.com/office/drawing/2014/main" id="{C3C7E0E0-17C3-4362-A0D0-510EBE34B5B9}"/>
              </a:ext>
            </a:extLst>
          </p:cNvPr>
          <p:cNvSpPr/>
          <p:nvPr/>
        </p:nvSpPr>
        <p:spPr>
          <a:xfrm>
            <a:off x="627451" y="4360622"/>
            <a:ext cx="1274164" cy="449705"/>
          </a:xfrm>
          <a:prstGeom prst="flowChartOffpageConnector">
            <a:avLst/>
          </a:prstGeom>
          <a:solidFill>
            <a:srgbClr val="FED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Fashion</a:t>
            </a:r>
            <a:endParaRPr lang="en-SG" sz="14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EE2FF28-8C87-43D5-8A10-85A079AE71D3}"/>
              </a:ext>
            </a:extLst>
          </p:cNvPr>
          <p:cNvCxnSpPr/>
          <p:nvPr/>
        </p:nvCxnSpPr>
        <p:spPr>
          <a:xfrm>
            <a:off x="649936" y="4360622"/>
            <a:ext cx="1074794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owchart: Off-page Connector 37">
            <a:extLst>
              <a:ext uri="{FF2B5EF4-FFF2-40B4-BE49-F238E27FC236}">
                <a16:creationId xmlns:a16="http://schemas.microsoft.com/office/drawing/2014/main" id="{5B884791-46E4-44D5-A4FD-812D11DA64DF}"/>
              </a:ext>
            </a:extLst>
          </p:cNvPr>
          <p:cNvSpPr/>
          <p:nvPr/>
        </p:nvSpPr>
        <p:spPr>
          <a:xfrm>
            <a:off x="627451" y="5226194"/>
            <a:ext cx="1274164" cy="449705"/>
          </a:xfrm>
          <a:prstGeom prst="flowChartOffpage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SME</a:t>
            </a:r>
            <a:endParaRPr lang="en-SG" sz="14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8AB3E05-3B01-4318-A081-9AF266D547D8}"/>
              </a:ext>
            </a:extLst>
          </p:cNvPr>
          <p:cNvCxnSpPr/>
          <p:nvPr/>
        </p:nvCxnSpPr>
        <p:spPr>
          <a:xfrm>
            <a:off x="649936" y="5226194"/>
            <a:ext cx="1074794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F2F330D-C3A9-465A-B3B8-AA765418B7F4}"/>
              </a:ext>
            </a:extLst>
          </p:cNvPr>
          <p:cNvCxnSpPr/>
          <p:nvPr/>
        </p:nvCxnSpPr>
        <p:spPr>
          <a:xfrm>
            <a:off x="642389" y="1417688"/>
            <a:ext cx="1074794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Image result for ohui brand">
            <a:extLst>
              <a:ext uri="{FF2B5EF4-FFF2-40B4-BE49-F238E27FC236}">
                <a16:creationId xmlns:a16="http://schemas.microsoft.com/office/drawing/2014/main" id="{4D88D437-B978-4B09-A1F9-E5B34395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b="17381"/>
          <a:stretch/>
        </p:blipFill>
        <p:spPr bwMode="auto">
          <a:xfrm>
            <a:off x="8790310" y="1544636"/>
            <a:ext cx="1182363" cy="41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7144E7-FEDF-4A3C-9DBC-159BD0B2FEC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886" b="30226"/>
          <a:stretch/>
        </p:blipFill>
        <p:spPr>
          <a:xfrm>
            <a:off x="8772007" y="1954971"/>
            <a:ext cx="1218967" cy="385113"/>
          </a:xfrm>
          <a:prstGeom prst="rect">
            <a:avLst/>
          </a:prstGeom>
        </p:spPr>
      </p:pic>
      <p:pic>
        <p:nvPicPr>
          <p:cNvPr id="4108" name="Picture 12" descr="Image result for mac logo">
            <a:extLst>
              <a:ext uri="{FF2B5EF4-FFF2-40B4-BE49-F238E27FC236}">
                <a16:creationId xmlns:a16="http://schemas.microsoft.com/office/drawing/2014/main" id="{8B49DB1C-7D50-49BE-9C59-AB93EB28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90" y="1392958"/>
            <a:ext cx="1133950" cy="6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innisfree logo">
            <a:extLst>
              <a:ext uri="{FF2B5EF4-FFF2-40B4-BE49-F238E27FC236}">
                <a16:creationId xmlns:a16="http://schemas.microsoft.com/office/drawing/2014/main" id="{35C55A61-2A29-410D-AF8A-22744CD78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3" b="23508"/>
          <a:stretch/>
        </p:blipFill>
        <p:spPr bwMode="auto">
          <a:xfrm>
            <a:off x="5428711" y="1926678"/>
            <a:ext cx="1589012" cy="4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B457EE-723C-4655-9AC6-F3E4B0F84D8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151" t="33169" r="8636" b="34859"/>
          <a:stretch/>
        </p:blipFill>
        <p:spPr>
          <a:xfrm>
            <a:off x="7376941" y="1994234"/>
            <a:ext cx="999301" cy="2669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E0CEFD-1EF4-4BB1-AFF9-709DDEE0B0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1216" y="1723890"/>
            <a:ext cx="904576" cy="678432"/>
          </a:xfrm>
          <a:prstGeom prst="rect">
            <a:avLst/>
          </a:prstGeom>
        </p:spPr>
      </p:pic>
      <p:pic>
        <p:nvPicPr>
          <p:cNvPr id="4114" name="Picture 18" descr="Image result for davidoff fragrance logo">
            <a:extLst>
              <a:ext uri="{FF2B5EF4-FFF2-40B4-BE49-F238E27FC236}">
                <a16:creationId xmlns:a16="http://schemas.microsoft.com/office/drawing/2014/main" id="{3680F4EE-CEBB-47BF-BF3C-1DDDC89C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52" y="1636519"/>
            <a:ext cx="1306725" cy="2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3DD894-8AC5-4D15-8497-F35438583F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9114" y="4456888"/>
            <a:ext cx="1821100" cy="665706"/>
          </a:xfrm>
          <a:prstGeom prst="rect">
            <a:avLst/>
          </a:prstGeom>
        </p:spPr>
      </p:pic>
      <p:pic>
        <p:nvPicPr>
          <p:cNvPr id="4118" name="Picture 22" descr="Image result for wilson logo">
            <a:extLst>
              <a:ext uri="{FF2B5EF4-FFF2-40B4-BE49-F238E27FC236}">
                <a16:creationId xmlns:a16="http://schemas.microsoft.com/office/drawing/2014/main" id="{1DA4EE30-C39C-4FEB-88B5-E9A5034D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38" y="4300416"/>
            <a:ext cx="1035053" cy="103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0" descr="Image result for dove logo">
            <a:extLst>
              <a:ext uri="{FF2B5EF4-FFF2-40B4-BE49-F238E27FC236}">
                <a16:creationId xmlns:a16="http://schemas.microsoft.com/office/drawing/2014/main" id="{EFEBDBD0-5376-46C2-82EF-A9D60CFF4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5" b="30264"/>
          <a:stretch/>
        </p:blipFill>
        <p:spPr bwMode="auto">
          <a:xfrm>
            <a:off x="2462539" y="2563155"/>
            <a:ext cx="759610" cy="32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3915676-9AD0-409F-A017-BB6B3AC740C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4061" b="37047"/>
          <a:stretch/>
        </p:blipFill>
        <p:spPr>
          <a:xfrm>
            <a:off x="2253465" y="2988789"/>
            <a:ext cx="1230988" cy="355655"/>
          </a:xfrm>
          <a:prstGeom prst="rect">
            <a:avLst/>
          </a:prstGeom>
        </p:spPr>
      </p:pic>
      <p:pic>
        <p:nvPicPr>
          <p:cNvPr id="59" name="Picture 40" descr="Image result for huggies logo">
            <a:extLst>
              <a:ext uri="{FF2B5EF4-FFF2-40B4-BE49-F238E27FC236}">
                <a16:creationId xmlns:a16="http://schemas.microsoft.com/office/drawing/2014/main" id="{9F6DDA5A-83B2-4715-BDF3-03BC2F71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10" y="2488932"/>
            <a:ext cx="767002" cy="42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2" descr="Image result for kleenex logo">
            <a:extLst>
              <a:ext uri="{FF2B5EF4-FFF2-40B4-BE49-F238E27FC236}">
                <a16:creationId xmlns:a16="http://schemas.microsoft.com/office/drawing/2014/main" id="{97BB7A0D-A22D-4E35-AE82-3DD7033F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65" y="2558288"/>
            <a:ext cx="1036731" cy="3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mage result for listerine logo">
            <a:extLst>
              <a:ext uri="{FF2B5EF4-FFF2-40B4-BE49-F238E27FC236}">
                <a16:creationId xmlns:a16="http://schemas.microsoft.com/office/drawing/2014/main" id="{C67A50A2-8CED-415A-AAE8-981433453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9" b="29791"/>
          <a:stretch/>
        </p:blipFill>
        <p:spPr bwMode="auto">
          <a:xfrm>
            <a:off x="3943150" y="2931779"/>
            <a:ext cx="1146943" cy="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2" descr="Image result for schwarzkopf logo">
            <a:extLst>
              <a:ext uri="{FF2B5EF4-FFF2-40B4-BE49-F238E27FC236}">
                <a16:creationId xmlns:a16="http://schemas.microsoft.com/office/drawing/2014/main" id="{978FB3C4-8D15-476F-8257-106B7C65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113" y="2896401"/>
            <a:ext cx="800077" cy="4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 result for hada labo logo">
            <a:extLst>
              <a:ext uri="{FF2B5EF4-FFF2-40B4-BE49-F238E27FC236}">
                <a16:creationId xmlns:a16="http://schemas.microsoft.com/office/drawing/2014/main" id="{F7E3B2B6-864F-4780-80C7-C2E42056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0" y="3008443"/>
            <a:ext cx="906114" cy="3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7695B4-3319-420D-80F7-9764B0A97DA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30895" b="31951"/>
          <a:stretch/>
        </p:blipFill>
        <p:spPr>
          <a:xfrm>
            <a:off x="8821640" y="2579241"/>
            <a:ext cx="999780" cy="245280"/>
          </a:xfrm>
          <a:prstGeom prst="rect">
            <a:avLst/>
          </a:prstGeom>
        </p:spPr>
      </p:pic>
      <p:pic>
        <p:nvPicPr>
          <p:cNvPr id="4124" name="Picture 28" descr="Image result for bio essence logo">
            <a:extLst>
              <a:ext uri="{FF2B5EF4-FFF2-40B4-BE49-F238E27FC236}">
                <a16:creationId xmlns:a16="http://schemas.microsoft.com/office/drawing/2014/main" id="{A3D89DEA-10C8-4663-81AF-8C284FC1A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3" b="36266"/>
          <a:stretch/>
        </p:blipFill>
        <p:spPr bwMode="auto">
          <a:xfrm>
            <a:off x="10162006" y="2988230"/>
            <a:ext cx="1211671" cy="33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Image result for sunsilk logo">
            <a:extLst>
              <a:ext uri="{FF2B5EF4-FFF2-40B4-BE49-F238E27FC236}">
                <a16:creationId xmlns:a16="http://schemas.microsoft.com/office/drawing/2014/main" id="{6B9DBE78-2A4C-4571-A8C4-CB619208B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50" y="2498193"/>
            <a:ext cx="1100879" cy="43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78C5889-0A6F-482F-990D-ADC9D857B1DF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38766" b="41478"/>
          <a:stretch/>
        </p:blipFill>
        <p:spPr>
          <a:xfrm>
            <a:off x="10236599" y="2597637"/>
            <a:ext cx="999780" cy="197519"/>
          </a:xfrm>
          <a:prstGeom prst="rect">
            <a:avLst/>
          </a:prstGeom>
        </p:spPr>
      </p:pic>
      <p:pic>
        <p:nvPicPr>
          <p:cNvPr id="4130" name="Picture 34" descr="Image result for moist diane logo">
            <a:extLst>
              <a:ext uri="{FF2B5EF4-FFF2-40B4-BE49-F238E27FC236}">
                <a16:creationId xmlns:a16="http://schemas.microsoft.com/office/drawing/2014/main" id="{C531EC63-5B07-4F57-81F1-C2BEDB928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0" b="29192"/>
          <a:stretch/>
        </p:blipFill>
        <p:spPr bwMode="auto">
          <a:xfrm>
            <a:off x="5663365" y="2880600"/>
            <a:ext cx="940460" cy="4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C348F3-E34E-43FD-ABB4-39044BCD084B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15863" b="-3888"/>
          <a:stretch/>
        </p:blipFill>
        <p:spPr>
          <a:xfrm>
            <a:off x="5768083" y="5344483"/>
            <a:ext cx="875054" cy="77025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4FD148C-0997-402A-A82D-66C3846695D0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423" y="5471562"/>
            <a:ext cx="1832395" cy="4422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85C2991-2C69-419C-9705-36A3196CC95A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747" y="5427658"/>
            <a:ext cx="875054" cy="51544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B3BC31C-47C4-4397-BD44-E81DC33F3B2E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16661" t="33750" r="11530" b="30741"/>
          <a:stretch/>
        </p:blipFill>
        <p:spPr>
          <a:xfrm>
            <a:off x="7298992" y="3607546"/>
            <a:ext cx="1161737" cy="574462"/>
          </a:xfrm>
          <a:prstGeom prst="rect">
            <a:avLst/>
          </a:prstGeom>
        </p:spPr>
      </p:pic>
      <p:pic>
        <p:nvPicPr>
          <p:cNvPr id="4132" name="Picture 36" descr="Image result for betadine logo">
            <a:extLst>
              <a:ext uri="{FF2B5EF4-FFF2-40B4-BE49-F238E27FC236}">
                <a16:creationId xmlns:a16="http://schemas.microsoft.com/office/drawing/2014/main" id="{E2C437BE-863C-4C72-A688-77AFAB367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4" b="28060"/>
          <a:stretch/>
        </p:blipFill>
        <p:spPr bwMode="auto">
          <a:xfrm>
            <a:off x="8635684" y="3686432"/>
            <a:ext cx="1514475" cy="3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E24B539-49C4-46B9-91DD-66C5F2EF658D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23276" b="28528"/>
          <a:stretch/>
        </p:blipFill>
        <p:spPr>
          <a:xfrm>
            <a:off x="10156958" y="3583482"/>
            <a:ext cx="1395461" cy="492865"/>
          </a:xfrm>
          <a:prstGeom prst="rect">
            <a:avLst/>
          </a:prstGeom>
        </p:spPr>
      </p:pic>
      <p:pic>
        <p:nvPicPr>
          <p:cNvPr id="76" name="Picture 52" descr="Image result for nestle logo">
            <a:extLst>
              <a:ext uri="{FF2B5EF4-FFF2-40B4-BE49-F238E27FC236}">
                <a16:creationId xmlns:a16="http://schemas.microsoft.com/office/drawing/2014/main" id="{855B129C-56B6-45FE-A4CA-94840D5B5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25870" r="33386" b="25870"/>
          <a:stretch/>
        </p:blipFill>
        <p:spPr bwMode="auto">
          <a:xfrm>
            <a:off x="2465192" y="3519677"/>
            <a:ext cx="764762" cy="7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AA2EC7-51E9-4E92-B0F0-8031415DB72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68" y="3770677"/>
            <a:ext cx="1035053" cy="314095"/>
          </a:xfrm>
          <a:prstGeom prst="rect">
            <a:avLst/>
          </a:prstGeom>
        </p:spPr>
      </p:pic>
      <p:pic>
        <p:nvPicPr>
          <p:cNvPr id="4134" name="Picture 38" descr="Image result for fresh rice logo">
            <a:extLst>
              <a:ext uri="{FF2B5EF4-FFF2-40B4-BE49-F238E27FC236}">
                <a16:creationId xmlns:a16="http://schemas.microsoft.com/office/drawing/2014/main" id="{5A99D139-3507-43E7-B1A5-B17BB918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66" y="5425013"/>
            <a:ext cx="1030179" cy="5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Image result for Vitayes logo">
            <a:extLst>
              <a:ext uri="{FF2B5EF4-FFF2-40B4-BE49-F238E27FC236}">
                <a16:creationId xmlns:a16="http://schemas.microsoft.com/office/drawing/2014/main" id="{6A7F5CA1-7458-4D91-B63B-CE9C525A5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87" y="5641046"/>
            <a:ext cx="988972" cy="2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Image result for premier tissue logo">
            <a:extLst>
              <a:ext uri="{FF2B5EF4-FFF2-40B4-BE49-F238E27FC236}">
                <a16:creationId xmlns:a16="http://schemas.microsoft.com/office/drawing/2014/main" id="{7D1EB13B-DBDB-4D0C-937A-525270013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4"/>
          <a:stretch/>
        </p:blipFill>
        <p:spPr bwMode="auto">
          <a:xfrm>
            <a:off x="10360644" y="5629097"/>
            <a:ext cx="1013033" cy="2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457DF40-6DD1-41F0-A097-CE68E1B528D2}"/>
              </a:ext>
            </a:extLst>
          </p:cNvPr>
          <p:cNvSpPr txBox="1"/>
          <p:nvPr/>
        </p:nvSpPr>
        <p:spPr>
          <a:xfrm>
            <a:off x="9219877" y="5950301"/>
            <a:ext cx="234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many more..</a:t>
            </a:r>
            <a:endParaRPr lang="en-SG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E6307-1464-4582-A597-56190312C576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t="35800" b="32004"/>
          <a:stretch/>
        </p:blipFill>
        <p:spPr>
          <a:xfrm>
            <a:off x="3878095" y="4605206"/>
            <a:ext cx="1230988" cy="39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BDAD1-4F89-4BB3-96F7-79054545B78C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11257" t="32796" r="14317" b="33546"/>
          <a:stretch/>
        </p:blipFill>
        <p:spPr>
          <a:xfrm>
            <a:off x="5352237" y="4585281"/>
            <a:ext cx="1798820" cy="43216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AF94508-3F74-4280-A1C0-CF23DECD4882}"/>
              </a:ext>
            </a:extLst>
          </p:cNvPr>
          <p:cNvSpPr txBox="1"/>
          <p:nvPr/>
        </p:nvSpPr>
        <p:spPr>
          <a:xfrm>
            <a:off x="336825" y="656748"/>
            <a:ext cx="1017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Dominating Premium Beauty Category in SEA and Expanding to Premium Fashion</a:t>
            </a:r>
          </a:p>
        </p:txBody>
      </p:sp>
    </p:spTree>
    <p:extLst>
      <p:ext uri="{BB962C8B-B14F-4D97-AF65-F5344CB8AC3E}">
        <p14:creationId xmlns:p14="http://schemas.microsoft.com/office/powerpoint/2010/main" val="204260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17722CE-14E5-49A0-A8C6-DA7A1CC33029}"/>
              </a:ext>
            </a:extLst>
          </p:cNvPr>
          <p:cNvGrpSpPr/>
          <p:nvPr/>
        </p:nvGrpSpPr>
        <p:grpSpPr>
          <a:xfrm>
            <a:off x="-27176" y="531988"/>
            <a:ext cx="11968058" cy="6227032"/>
            <a:chOff x="-27176" y="531988"/>
            <a:chExt cx="11968058" cy="62270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7F5EB2-61E0-4E51-83C5-E968FB81900E}"/>
                </a:ext>
              </a:extLst>
            </p:cNvPr>
            <p:cNvGrpSpPr/>
            <p:nvPr/>
          </p:nvGrpSpPr>
          <p:grpSpPr>
            <a:xfrm>
              <a:off x="-27176" y="531988"/>
              <a:ext cx="11968058" cy="6227032"/>
              <a:chOff x="-117116" y="531988"/>
              <a:chExt cx="11968058" cy="6227032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4FF0DA9-E717-448F-99B3-0AF2AD1FBDEE}"/>
                  </a:ext>
                </a:extLst>
              </p:cNvPr>
              <p:cNvGrpSpPr/>
              <p:nvPr/>
            </p:nvGrpSpPr>
            <p:grpSpPr>
              <a:xfrm>
                <a:off x="-117116" y="531988"/>
                <a:ext cx="11968058" cy="6227032"/>
                <a:chOff x="-84667" y="531988"/>
                <a:chExt cx="11968058" cy="6227032"/>
              </a:xfrm>
            </p:grpSpPr>
            <p:pic>
              <p:nvPicPr>
                <p:cNvPr id="11" name="Picture 10" descr="A picture containing bridge&#10;&#10;Description automatically generated">
                  <a:extLst>
                    <a:ext uri="{FF2B5EF4-FFF2-40B4-BE49-F238E27FC236}">
                      <a16:creationId xmlns:a16="http://schemas.microsoft.com/office/drawing/2014/main" id="{2F0F1867-41EE-4218-B708-003A9BFACC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84667" y="531988"/>
                  <a:ext cx="11968058" cy="6227032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85BCE01-FFBC-462A-B85C-D2AD4016010C}"/>
                    </a:ext>
                  </a:extLst>
                </p:cNvPr>
                <p:cNvSpPr/>
                <p:nvPr/>
              </p:nvSpPr>
              <p:spPr>
                <a:xfrm>
                  <a:off x="751629" y="5916249"/>
                  <a:ext cx="10295466" cy="414115"/>
                </a:xfrm>
                <a:prstGeom prst="rect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SG" sz="2000" b="1"/>
                    <a:t>The Synagie Ecosystem &amp; Networks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A6FF5AB-C6D8-43E1-B6F9-586F516C64CC}"/>
                    </a:ext>
                  </a:extLst>
                </p:cNvPr>
                <p:cNvSpPr txBox="1"/>
                <p:nvPr/>
              </p:nvSpPr>
              <p:spPr>
                <a:xfrm>
                  <a:off x="4562806" y="1369327"/>
                  <a:ext cx="2616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b="1">
                      <a:solidFill>
                        <a:schemeClr val="bg1">
                          <a:lumMod val="50000"/>
                        </a:schemeClr>
                      </a:solidFill>
                    </a:rPr>
                    <a:t>Ecosystem Partners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B09EF98-8FA1-402C-B899-C3B6E8DD131A}"/>
                    </a:ext>
                  </a:extLst>
                </p:cNvPr>
                <p:cNvSpPr txBox="1"/>
                <p:nvPr/>
              </p:nvSpPr>
              <p:spPr>
                <a:xfrm>
                  <a:off x="4278621" y="2686416"/>
                  <a:ext cx="32354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b="1">
                      <a:solidFill>
                        <a:schemeClr val="bg1">
                          <a:lumMod val="50000"/>
                        </a:schemeClr>
                      </a:solidFill>
                    </a:rPr>
                    <a:t>Business &amp; Brands Partners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0BB6B91-0D19-4E57-9005-C3A31122D597}"/>
                    </a:ext>
                  </a:extLst>
                </p:cNvPr>
                <p:cNvSpPr txBox="1"/>
                <p:nvPr/>
              </p:nvSpPr>
              <p:spPr>
                <a:xfrm>
                  <a:off x="4652569" y="3816567"/>
                  <a:ext cx="2616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b="1">
                      <a:solidFill>
                        <a:schemeClr val="bg1">
                          <a:lumMod val="50000"/>
                        </a:schemeClr>
                      </a:solidFill>
                    </a:rPr>
                    <a:t>Platforms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CF9DE72-0AD6-4771-9297-85831B5734DD}"/>
                    </a:ext>
                  </a:extLst>
                </p:cNvPr>
                <p:cNvSpPr txBox="1"/>
                <p:nvPr/>
              </p:nvSpPr>
              <p:spPr>
                <a:xfrm>
                  <a:off x="4618701" y="4969977"/>
                  <a:ext cx="2616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b="1">
                      <a:solidFill>
                        <a:schemeClr val="bg1">
                          <a:lumMod val="50000"/>
                        </a:schemeClr>
                      </a:solidFill>
                    </a:rPr>
                    <a:t>Consumers</a:t>
                  </a: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B8597F4A-8C68-4281-8809-1E006A84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580" t="18967" r="11171" b="883"/>
                <a:stretch/>
              </p:blipFill>
              <p:spPr>
                <a:xfrm>
                  <a:off x="6536457" y="1915145"/>
                  <a:ext cx="1066438" cy="541259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C5E754D9-1234-47E3-BAC9-304EBF2D0E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969" t="13930" r="8521" b="19339"/>
                <a:stretch/>
              </p:blipFill>
              <p:spPr>
                <a:xfrm>
                  <a:off x="7570369" y="2069647"/>
                  <a:ext cx="840637" cy="6560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D3817F9F-18CE-400C-B671-8CDDA61AB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19915" y="2681715"/>
                  <a:ext cx="1593524" cy="369332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1F5455-F326-402D-9DD1-74740470CB08}"/>
                    </a:ext>
                  </a:extLst>
                </p:cNvPr>
                <p:cNvSpPr txBox="1"/>
                <p:nvPr/>
              </p:nvSpPr>
              <p:spPr>
                <a:xfrm>
                  <a:off x="3676142" y="1696845"/>
                  <a:ext cx="128186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1200" b="1">
                      <a:solidFill>
                        <a:srgbClr val="F29BAE"/>
                      </a:solidFill>
                    </a:rPr>
                    <a:t>Warehousing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9238D4F-F32C-40D3-9B30-03DEADC31C8A}"/>
                    </a:ext>
                  </a:extLst>
                </p:cNvPr>
                <p:cNvSpPr txBox="1"/>
                <p:nvPr/>
              </p:nvSpPr>
              <p:spPr>
                <a:xfrm>
                  <a:off x="7180216" y="1692799"/>
                  <a:ext cx="98790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1200" b="1">
                      <a:solidFill>
                        <a:srgbClr val="F29BAE"/>
                      </a:solidFill>
                    </a:rPr>
                    <a:t>Fulfilment</a:t>
                  </a:r>
                </a:p>
              </p:txBody>
            </p: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75E0328-0A78-4CFB-B6C0-A102C2FC7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082" t="3294" r="5619" b="12040"/>
                <a:stretch/>
              </p:blipFill>
              <p:spPr>
                <a:xfrm>
                  <a:off x="3816382" y="1967212"/>
                  <a:ext cx="1001381" cy="412934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467ACA24-B468-4A69-8AB2-17EDD48FE0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36617" y="2818740"/>
                  <a:ext cx="1152175" cy="310201"/>
                </a:xfrm>
                <a:prstGeom prst="rect">
                  <a:avLst/>
                </a:prstGeom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8D9A8A9-C873-45D7-A986-3C616F7D2096}"/>
                    </a:ext>
                  </a:extLst>
                </p:cNvPr>
                <p:cNvSpPr txBox="1"/>
                <p:nvPr/>
              </p:nvSpPr>
              <p:spPr>
                <a:xfrm>
                  <a:off x="886242" y="4651451"/>
                  <a:ext cx="15084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1200" b="1">
                      <a:solidFill>
                        <a:srgbClr val="F29BAE"/>
                      </a:solidFill>
                    </a:rPr>
                    <a:t>Account / Channel Management</a:t>
                  </a:r>
                </a:p>
              </p:txBody>
            </p:sp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436832E1-950C-4CC0-94F0-4D6EA0C66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80035" y="3257674"/>
                  <a:ext cx="1001381" cy="440136"/>
                </a:xfrm>
                <a:prstGeom prst="rect">
                  <a:avLst/>
                </a:prstGeom>
              </p:spPr>
            </p:pic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1F63CA6-92E1-46E4-A563-496F7B352ACF}"/>
                    </a:ext>
                  </a:extLst>
                </p:cNvPr>
                <p:cNvSpPr txBox="1"/>
                <p:nvPr/>
              </p:nvSpPr>
              <p:spPr>
                <a:xfrm>
                  <a:off x="2721605" y="2127766"/>
                  <a:ext cx="12818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1200" b="1">
                      <a:solidFill>
                        <a:srgbClr val="F29BAE"/>
                      </a:solidFill>
                    </a:rPr>
                    <a:t>Marketing Solution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45BFAE6-10A7-48C3-81F6-DF00798547E0}"/>
                    </a:ext>
                  </a:extLst>
                </p:cNvPr>
                <p:cNvSpPr txBox="1"/>
                <p:nvPr/>
              </p:nvSpPr>
              <p:spPr>
                <a:xfrm>
                  <a:off x="9591490" y="4821298"/>
                  <a:ext cx="12747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1200" b="1">
                      <a:solidFill>
                        <a:srgbClr val="F29BAE"/>
                      </a:solidFill>
                    </a:rPr>
                    <a:t>Business Analytics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9A9A42C-B76F-4AEB-8311-711CCEFB5D20}"/>
                    </a:ext>
                  </a:extLst>
                </p:cNvPr>
                <p:cNvSpPr txBox="1"/>
                <p:nvPr/>
              </p:nvSpPr>
              <p:spPr>
                <a:xfrm>
                  <a:off x="9197265" y="3782253"/>
                  <a:ext cx="13763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1200" b="1">
                      <a:solidFill>
                        <a:srgbClr val="F29BAE"/>
                      </a:solidFill>
                    </a:rPr>
                    <a:t>Customer Engagement</a:t>
                  </a:r>
                </a:p>
              </p:txBody>
            </p: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F0A5C8F0-0272-4AAF-9AD8-F9E4841FF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5459" t="4815" r="15254" b="5206"/>
                <a:stretch/>
              </p:blipFill>
              <p:spPr>
                <a:xfrm>
                  <a:off x="4031377" y="4616279"/>
                  <a:ext cx="631549" cy="820154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CC699DF2-4679-49E7-9B81-B145A7C49D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658" t="17056" r="15938" b="21127"/>
                <a:stretch/>
              </p:blipFill>
              <p:spPr>
                <a:xfrm>
                  <a:off x="7034691" y="4987765"/>
                  <a:ext cx="754808" cy="325178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348FE08D-6F63-47CF-96B1-31147F624C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12227" y="5405782"/>
                  <a:ext cx="1001381" cy="443995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3964CBB8-94F0-46F7-8272-925757D52E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9244" t="38129" r="9264" b="36623"/>
                <a:stretch/>
              </p:blipFill>
              <p:spPr>
                <a:xfrm>
                  <a:off x="6619190" y="4749940"/>
                  <a:ext cx="1152175" cy="237546"/>
                </a:xfrm>
                <a:prstGeom prst="rect">
                  <a:avLst/>
                </a:prstGeom>
              </p:spPr>
            </p:pic>
            <p:pic>
              <p:nvPicPr>
                <p:cNvPr id="1026" name="Picture 2" descr="Image result for tiki logo">
                  <a:extLst>
                    <a:ext uri="{FF2B5EF4-FFF2-40B4-BE49-F238E27FC236}">
                      <a16:creationId xmlns:a16="http://schemas.microsoft.com/office/drawing/2014/main" id="{DA8AB378-9CDF-45E7-ABB9-7F4333363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071" t="20728" r="14009" b="24743"/>
                <a:stretch/>
              </p:blipFill>
              <p:spPr bwMode="auto">
                <a:xfrm>
                  <a:off x="6136031" y="4234735"/>
                  <a:ext cx="542125" cy="3945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A9FD56F2-3236-464E-9FA2-A9F90037A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10462"/>
                <a:stretch/>
              </p:blipFill>
              <p:spPr>
                <a:xfrm>
                  <a:off x="7149570" y="5392576"/>
                  <a:ext cx="525050" cy="441050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12E5FC0B-0C4F-4169-BF32-AEEA860D3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4211" r="10966"/>
                <a:stretch/>
              </p:blipFill>
              <p:spPr>
                <a:xfrm>
                  <a:off x="7643074" y="5350349"/>
                  <a:ext cx="525051" cy="546512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72B445D-A7E3-471D-A65F-F5DED9863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3419" y="4457022"/>
                  <a:ext cx="872301" cy="241057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F5B09B65-0070-4E46-AA39-DB0C2ECA7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t="13348" b="17765"/>
                <a:stretch/>
              </p:blipFill>
              <p:spPr>
                <a:xfrm>
                  <a:off x="4508820" y="4211101"/>
                  <a:ext cx="1528728" cy="526536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57CBADBB-BBA9-4CE0-B1DF-CAC0D99316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34597" y="2153799"/>
                  <a:ext cx="1125918" cy="207922"/>
                </a:xfrm>
                <a:prstGeom prst="rect">
                  <a:avLst/>
                </a:prstGeom>
              </p:spPr>
            </p:pic>
            <p:pic>
              <p:nvPicPr>
                <p:cNvPr id="80" name="Picture 79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33DAEA74-AEF7-49E2-B6F9-4866D3ACC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r="2884" b="21414"/>
                <a:stretch/>
              </p:blipFill>
              <p:spPr>
                <a:xfrm>
                  <a:off x="5540579" y="1735251"/>
                  <a:ext cx="513953" cy="374794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D6D184F-C83E-4DD7-836C-786BE38F60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7306" b="21490"/>
                <a:stretch/>
              </p:blipFill>
              <p:spPr>
                <a:xfrm>
                  <a:off x="6337353" y="3286461"/>
                  <a:ext cx="1871473" cy="390699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7C2DD016-D277-4FC4-8112-5E69355B0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57279" y="3309830"/>
                  <a:ext cx="2246535" cy="45907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92E7FED4-DE50-4CC5-AF8A-8C8DA3D427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l="7022" t="630" r="6740" b="3228"/>
                <a:stretch/>
              </p:blipFill>
              <p:spPr>
                <a:xfrm>
                  <a:off x="2626032" y="4338541"/>
                  <a:ext cx="1181290" cy="372790"/>
                </a:xfrm>
                <a:prstGeom prst="rect">
                  <a:avLst/>
                </a:prstGeom>
              </p:spPr>
            </p:pic>
            <p:pic>
              <p:nvPicPr>
                <p:cNvPr id="85" name="Picture 2" descr="Image result for shiseido logo">
                  <a:extLst>
                    <a:ext uri="{FF2B5EF4-FFF2-40B4-BE49-F238E27FC236}">
                      <a16:creationId xmlns:a16="http://schemas.microsoft.com/office/drawing/2014/main" id="{09F32E70-F622-47EB-82F5-7150FE4806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4644" y="3896810"/>
                  <a:ext cx="1581845" cy="2490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9CDE4FA8-7282-4523-9DBE-A96EA1F7DD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94710" y="4749941"/>
                  <a:ext cx="1134071" cy="495502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A89EFCA1-6E87-48D8-A8EE-655F529922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12296" y="5660591"/>
                  <a:ext cx="1134220" cy="164414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4F73464D-BA60-45EF-931C-511224295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25837" y="5405782"/>
                  <a:ext cx="1191331" cy="172363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2111B0DA-CF8B-4C89-B38A-5764239483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331260" y="3128373"/>
                  <a:ext cx="932592" cy="445360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0007E6E6-470B-4A5F-93F6-A23F2DEFCA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/>
                <a:srcRect l="6591" t="31272" r="5336" b="25225"/>
                <a:stretch/>
              </p:blipFill>
              <p:spPr>
                <a:xfrm>
                  <a:off x="7412095" y="3862143"/>
                  <a:ext cx="1376336" cy="260852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88121806-8C5E-4946-89BF-4C98ECB322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/>
                <a:srcRect l="13551" r="9661" b="10247"/>
                <a:stretch/>
              </p:blipFill>
              <p:spPr>
                <a:xfrm>
                  <a:off x="8501613" y="5159746"/>
                  <a:ext cx="897707" cy="699530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66E4105E-BBF3-4CEE-B3F2-3B7BFAB29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77789" y="4788492"/>
                  <a:ext cx="1086002" cy="331834"/>
                </a:xfrm>
                <a:prstGeom prst="rect">
                  <a:avLst/>
                </a:prstGeom>
              </p:spPr>
            </p:pic>
            <p:pic>
              <p:nvPicPr>
                <p:cNvPr id="95" name="Picture 94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55277F71-1292-4552-BA04-C35B6CF99D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14106" y="4152219"/>
                  <a:ext cx="2051862" cy="750061"/>
                </a:xfrm>
                <a:prstGeom prst="rect">
                  <a:avLst/>
                </a:prstGeom>
              </p:spPr>
            </p:pic>
          </p:grp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D447202C-70A5-431F-BD1E-DB7B042F7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56071" y="5237591"/>
                <a:ext cx="621685" cy="621685"/>
              </a:xfrm>
              <a:prstGeom prst="rect">
                <a:avLst/>
              </a:prstGeom>
            </p:spPr>
          </p:pic>
        </p:grpSp>
        <p:pic>
          <p:nvPicPr>
            <p:cNvPr id="8" name="Picture 7" descr="A picture containing food, plate&#10;&#10;Description automatically generated">
              <a:extLst>
                <a:ext uri="{FF2B5EF4-FFF2-40B4-BE49-F238E27FC236}">
                  <a16:creationId xmlns:a16="http://schemas.microsoft.com/office/drawing/2014/main" id="{E3A210B4-ADC3-4629-B1E6-C8150344F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855981" y="5284155"/>
              <a:ext cx="1121457" cy="59885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481F37-907C-4B4D-A7AC-B216C30D7835}"/>
              </a:ext>
            </a:extLst>
          </p:cNvPr>
          <p:cNvSpPr txBox="1"/>
          <p:nvPr/>
        </p:nvSpPr>
        <p:spPr>
          <a:xfrm>
            <a:off x="308609" y="240030"/>
            <a:ext cx="688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Ecosystem &amp; Networks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3B5B285-4C9B-439E-8E5C-6E3193AC0D16}"/>
              </a:ext>
            </a:extLst>
          </p:cNvPr>
          <p:cNvGrpSpPr/>
          <p:nvPr/>
        </p:nvGrpSpPr>
        <p:grpSpPr>
          <a:xfrm>
            <a:off x="10389758" y="3486291"/>
            <a:ext cx="587681" cy="607182"/>
            <a:chOff x="9256126" y="2441233"/>
            <a:chExt cx="871259" cy="82796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72914E5-A7D5-4B14-B981-64A6FA62432A}"/>
                </a:ext>
              </a:extLst>
            </p:cNvPr>
            <p:cNvSpPr/>
            <p:nvPr/>
          </p:nvSpPr>
          <p:spPr>
            <a:xfrm>
              <a:off x="9256126" y="2441233"/>
              <a:ext cx="871259" cy="8279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58B6647D-63C5-4D7F-9491-3DFE85ADC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66183" y="2600984"/>
              <a:ext cx="451143" cy="487722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84A0866-19C1-4AB2-A68A-0FDC45ED2A3E}"/>
              </a:ext>
            </a:extLst>
          </p:cNvPr>
          <p:cNvGrpSpPr/>
          <p:nvPr/>
        </p:nvGrpSpPr>
        <p:grpSpPr>
          <a:xfrm>
            <a:off x="10850763" y="4687086"/>
            <a:ext cx="581536" cy="621212"/>
            <a:chOff x="10280654" y="2421297"/>
            <a:chExt cx="862149" cy="847097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DAA0623-3040-499C-9565-3DD9020D91D3}"/>
                </a:ext>
              </a:extLst>
            </p:cNvPr>
            <p:cNvSpPr/>
            <p:nvPr/>
          </p:nvSpPr>
          <p:spPr>
            <a:xfrm>
              <a:off x="10280654" y="2421297"/>
              <a:ext cx="862149" cy="84709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74A02CC2-3E5A-47FD-8A52-6C12D765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44292" y="2572150"/>
              <a:ext cx="487722" cy="445047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C14F089-69AB-4222-B612-3D858E5FD51D}"/>
              </a:ext>
            </a:extLst>
          </p:cNvPr>
          <p:cNvGrpSpPr/>
          <p:nvPr/>
        </p:nvGrpSpPr>
        <p:grpSpPr>
          <a:xfrm>
            <a:off x="1397651" y="2771264"/>
            <a:ext cx="581536" cy="595911"/>
            <a:chOff x="7232183" y="2457258"/>
            <a:chExt cx="862149" cy="812596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E4A041A-760E-434E-BAAA-5EBD57B366DF}"/>
                </a:ext>
              </a:extLst>
            </p:cNvPr>
            <p:cNvSpPr/>
            <p:nvPr/>
          </p:nvSpPr>
          <p:spPr>
            <a:xfrm>
              <a:off x="7232183" y="2457258"/>
              <a:ext cx="862149" cy="8125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28" name="Picture 16" descr="Image result for idea icon">
              <a:extLst>
                <a:ext uri="{FF2B5EF4-FFF2-40B4-BE49-F238E27FC236}">
                  <a16:creationId xmlns:a16="http://schemas.microsoft.com/office/drawing/2014/main" id="{B979DB08-A736-44AF-942C-43F37BF44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75" y="2519120"/>
              <a:ext cx="652488" cy="65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07D5616D-21B4-4D90-B651-E435DF2EB4DD}"/>
              </a:ext>
            </a:extLst>
          </p:cNvPr>
          <p:cNvSpPr/>
          <p:nvPr/>
        </p:nvSpPr>
        <p:spPr>
          <a:xfrm>
            <a:off x="486872" y="4613487"/>
            <a:ext cx="584617" cy="60649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629501E-A0C7-471A-9010-6F51509243D7}"/>
              </a:ext>
            </a:extLst>
          </p:cNvPr>
          <p:cNvGrpSpPr/>
          <p:nvPr/>
        </p:nvGrpSpPr>
        <p:grpSpPr>
          <a:xfrm>
            <a:off x="3211421" y="1337463"/>
            <a:ext cx="581536" cy="606497"/>
            <a:chOff x="8262870" y="2445824"/>
            <a:chExt cx="862149" cy="827031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8F5EFF3-1E33-4E09-8AB4-536D7019B95D}"/>
                </a:ext>
              </a:extLst>
            </p:cNvPr>
            <p:cNvSpPr/>
            <p:nvPr/>
          </p:nvSpPr>
          <p:spPr>
            <a:xfrm>
              <a:off x="8262870" y="2445824"/>
              <a:ext cx="862149" cy="82703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37" name="Picture 26" descr="delivery icon">
              <a:extLst>
                <a:ext uri="{FF2B5EF4-FFF2-40B4-BE49-F238E27FC236}">
                  <a16:creationId xmlns:a16="http://schemas.microsoft.com/office/drawing/2014/main" id="{06E4BC68-3EBC-4928-9C91-E2D16D4ED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929" y="2550711"/>
              <a:ext cx="569120" cy="5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54C8F0C-E338-44E6-B693-3C1683F21B9B}"/>
              </a:ext>
            </a:extLst>
          </p:cNvPr>
          <p:cNvGrpSpPr/>
          <p:nvPr/>
        </p:nvGrpSpPr>
        <p:grpSpPr>
          <a:xfrm>
            <a:off x="8225616" y="1410090"/>
            <a:ext cx="581536" cy="606497"/>
            <a:chOff x="8262870" y="2445824"/>
            <a:chExt cx="862149" cy="827031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CA2E85D-D065-4474-8227-34D6AF89DD4B}"/>
                </a:ext>
              </a:extLst>
            </p:cNvPr>
            <p:cNvSpPr/>
            <p:nvPr/>
          </p:nvSpPr>
          <p:spPr>
            <a:xfrm>
              <a:off x="8262870" y="2445824"/>
              <a:ext cx="862149" cy="82703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Lato Light" panose="020F0502020204030203" pitchFamily="34" charset="0"/>
              </a:endParaRPr>
            </a:p>
          </p:txBody>
        </p:sp>
        <p:pic>
          <p:nvPicPr>
            <p:cNvPr id="140" name="Picture 26" descr="delivery icon">
              <a:extLst>
                <a:ext uri="{FF2B5EF4-FFF2-40B4-BE49-F238E27FC236}">
                  <a16:creationId xmlns:a16="http://schemas.microsoft.com/office/drawing/2014/main" id="{357D7144-4B52-4C64-8834-8E587137D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929" y="2550711"/>
              <a:ext cx="569120" cy="5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E53EFC-8DE9-4E9B-A1BD-5FE2FBE9515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544025" y="4206071"/>
            <a:ext cx="1188981" cy="634916"/>
          </a:xfrm>
          <a:prstGeom prst="rect">
            <a:avLst/>
          </a:prstGeom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3E7744EB-98DE-42C6-B9BA-2CBDE1EE85A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6145" y="4583936"/>
            <a:ext cx="602076" cy="641342"/>
          </a:xfrm>
          <a:prstGeom prst="rect">
            <a:avLst/>
          </a:prstGeom>
        </p:spPr>
      </p:pic>
      <p:pic>
        <p:nvPicPr>
          <p:cNvPr id="72" name="Picture 7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6553AD5-8024-4C2F-8FC4-C2AD094048D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341826" y="3942010"/>
            <a:ext cx="1226022" cy="654695"/>
          </a:xfrm>
          <a:prstGeom prst="rect">
            <a:avLst/>
          </a:prstGeom>
        </p:spPr>
      </p:pic>
      <p:pic>
        <p:nvPicPr>
          <p:cNvPr id="75" name="Picture 74" descr="A close up of a sign&#10;&#10;Description automatically generated">
            <a:extLst>
              <a:ext uri="{FF2B5EF4-FFF2-40B4-BE49-F238E27FC236}">
                <a16:creationId xmlns:a16="http://schemas.microsoft.com/office/drawing/2014/main" id="{CD9B414F-8F59-4055-9541-120D6A3276D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12212" y="3233229"/>
            <a:ext cx="1181290" cy="63080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3B16A26-4775-43CF-93B5-9890F7D88C0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81802" y="5308298"/>
            <a:ext cx="1191331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4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81F37-907C-4B4D-A7AC-B216C30D7835}"/>
              </a:ext>
            </a:extLst>
          </p:cNvPr>
          <p:cNvSpPr txBox="1"/>
          <p:nvPr/>
        </p:nvSpPr>
        <p:spPr>
          <a:xfrm>
            <a:off x="308609" y="240030"/>
            <a:ext cx="5545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Platform to All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569C1-7DDA-4946-90E0-BE61B705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953" y="1594896"/>
            <a:ext cx="1779895" cy="4635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D89B61-2AA2-4F66-8E23-D1BC880B75C2}"/>
              </a:ext>
            </a:extLst>
          </p:cNvPr>
          <p:cNvGrpSpPr/>
          <p:nvPr/>
        </p:nvGrpSpPr>
        <p:grpSpPr>
          <a:xfrm>
            <a:off x="497282" y="2195067"/>
            <a:ext cx="2614323" cy="2216299"/>
            <a:chOff x="7024267" y="2443269"/>
            <a:chExt cx="3298303" cy="27404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3A438C-459C-4EE0-8EDF-0F6751C6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267" y="2443269"/>
              <a:ext cx="3298303" cy="27404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208D1C-337B-42C2-B232-8AC0D926E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0373" y="2541209"/>
              <a:ext cx="3074632" cy="180223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FA3A6F0-62A8-4E56-B8D7-B727FE37E7B8}"/>
              </a:ext>
            </a:extLst>
          </p:cNvPr>
          <p:cNvSpPr/>
          <p:nvPr/>
        </p:nvSpPr>
        <p:spPr>
          <a:xfrm>
            <a:off x="408904" y="4949712"/>
            <a:ext cx="292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Platform Powered </a:t>
            </a:r>
          </a:p>
          <a:p>
            <a:pPr algn="ctr"/>
            <a:r>
              <a:rPr lang="en-SG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AI &amp; Big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CB30E-2C7D-4F97-9AA4-C7F0675CC3A3}"/>
              </a:ext>
            </a:extLst>
          </p:cNvPr>
          <p:cNvSpPr/>
          <p:nvPr/>
        </p:nvSpPr>
        <p:spPr>
          <a:xfrm>
            <a:off x="4632811" y="4979804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End-to-End Services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4D0EB00-197A-444A-AC5E-57598DD04A7A}"/>
              </a:ext>
            </a:extLst>
          </p:cNvPr>
          <p:cNvSpPr/>
          <p:nvPr/>
        </p:nvSpPr>
        <p:spPr>
          <a:xfrm rot="5400000">
            <a:off x="2984476" y="2922655"/>
            <a:ext cx="1003660" cy="3451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7DD403E-BD5C-4FE6-B3C6-643CB42C08BE}"/>
              </a:ext>
            </a:extLst>
          </p:cNvPr>
          <p:cNvSpPr/>
          <p:nvPr/>
        </p:nvSpPr>
        <p:spPr>
          <a:xfrm rot="5400000">
            <a:off x="7635249" y="2962259"/>
            <a:ext cx="1003660" cy="3451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EAA88B-F317-4D93-93E2-ED6B04766C1A}"/>
              </a:ext>
            </a:extLst>
          </p:cNvPr>
          <p:cNvSpPr txBox="1"/>
          <p:nvPr/>
        </p:nvSpPr>
        <p:spPr>
          <a:xfrm>
            <a:off x="9271872" y="4992223"/>
            <a:ext cx="1794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>
                <a:solidFill>
                  <a:schemeClr val="bg1">
                    <a:lumMod val="50000"/>
                  </a:schemeClr>
                </a:solidFill>
              </a:rPr>
              <a:t>All Channels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60E7A7-26C3-4578-A8DD-22E00B9D37CE}"/>
              </a:ext>
            </a:extLst>
          </p:cNvPr>
          <p:cNvSpPr/>
          <p:nvPr/>
        </p:nvSpPr>
        <p:spPr>
          <a:xfrm>
            <a:off x="8442801" y="1511394"/>
            <a:ext cx="3252149" cy="3167703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2866B5-9BEF-4A69-BF53-06B8858A93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886" y="3602955"/>
            <a:ext cx="1344828" cy="86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58340E-EE1C-44F3-9A14-B890DA3ED152}"/>
              </a:ext>
            </a:extLst>
          </p:cNvPr>
          <p:cNvSpPr txBox="1"/>
          <p:nvPr/>
        </p:nvSpPr>
        <p:spPr>
          <a:xfrm>
            <a:off x="8551293" y="1594896"/>
            <a:ext cx="149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/>
              <a:t>Local Marketplaces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95535F-3F82-4343-A3CE-827589B40CA0}"/>
              </a:ext>
            </a:extLst>
          </p:cNvPr>
          <p:cNvSpPr txBox="1"/>
          <p:nvPr/>
        </p:nvSpPr>
        <p:spPr>
          <a:xfrm>
            <a:off x="8539049" y="3020976"/>
            <a:ext cx="149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/>
              <a:t>Cross Border</a:t>
            </a:r>
            <a:br>
              <a:rPr lang="en-SG" sz="1200" b="1"/>
            </a:br>
            <a:r>
              <a:rPr lang="en-SG" sz="1200" b="1"/>
              <a:t>Marketplaces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C94C1B-0E81-4F2D-9364-E80567CBC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498" y="2005431"/>
            <a:ext cx="1344828" cy="88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484396-D995-46FC-BA0E-9D23ED52363C}"/>
              </a:ext>
            </a:extLst>
          </p:cNvPr>
          <p:cNvSpPr txBox="1"/>
          <p:nvPr/>
        </p:nvSpPr>
        <p:spPr>
          <a:xfrm>
            <a:off x="10042345" y="1594895"/>
            <a:ext cx="149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/>
              <a:t>Brand.com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5F9908-C463-467A-BD3E-599EDBF2D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1721" y="3602956"/>
            <a:ext cx="1386689" cy="866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D62C6B-8DD8-47F9-A936-9524C8339119}"/>
              </a:ext>
            </a:extLst>
          </p:cNvPr>
          <p:cNvSpPr txBox="1"/>
          <p:nvPr/>
        </p:nvSpPr>
        <p:spPr>
          <a:xfrm>
            <a:off x="10108609" y="3095245"/>
            <a:ext cx="149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/>
              <a:t>Omni Channels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B172FD-57F8-42C2-BC1C-B21FC4F6C0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41" t="5072" r="47005" b="39802"/>
          <a:stretch/>
        </p:blipFill>
        <p:spPr>
          <a:xfrm>
            <a:off x="10209531" y="2010270"/>
            <a:ext cx="1331068" cy="88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A59CD-D93B-4DB6-BF88-71D245C6D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8593" y="2394194"/>
            <a:ext cx="3670129" cy="1555713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2AD591B-6F63-4F97-80DC-FAF14B017470}"/>
              </a:ext>
            </a:extLst>
          </p:cNvPr>
          <p:cNvSpPr/>
          <p:nvPr/>
        </p:nvSpPr>
        <p:spPr>
          <a:xfrm>
            <a:off x="3966813" y="2274274"/>
            <a:ext cx="3778668" cy="176557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6898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AFD8DC-EFCE-4F54-950C-B5FC315758F0}"/>
              </a:ext>
            </a:extLst>
          </p:cNvPr>
          <p:cNvSpPr txBox="1"/>
          <p:nvPr/>
        </p:nvSpPr>
        <p:spPr>
          <a:xfrm>
            <a:off x="308609" y="207079"/>
            <a:ext cx="908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East Asia the Gateway for Cross border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B89B5-6B9F-4B02-B871-37538C770248}"/>
              </a:ext>
            </a:extLst>
          </p:cNvPr>
          <p:cNvSpPr txBox="1"/>
          <p:nvPr/>
        </p:nvSpPr>
        <p:spPr>
          <a:xfrm>
            <a:off x="8180325" y="1270416"/>
            <a:ext cx="36489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Cross border via SEA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/>
              <a:t>The Fastest way to sell online in SEA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/>
              <a:t>Pick &amp; Pack in your country and deliver to the customer door step of 6 of the SEA countries. Inventory is only stored in 1 instead of 6 locations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sz="1600" dirty="0"/>
              <a:t>Product Registration not required*</a:t>
            </a:r>
            <a:br>
              <a:rPr lang="en-US" sz="1600" dirty="0"/>
            </a:br>
            <a:r>
              <a:rPr lang="en-US" sz="1600" dirty="0"/>
              <a:t>(Faster, Simpler and Easier)	</a:t>
            </a:r>
          </a:p>
          <a:p>
            <a:endParaRPr lang="en-SG" sz="16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AB8C093-0B5E-44BB-A5CE-231CFD7F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1" y="1191716"/>
            <a:ext cx="7421513" cy="4586992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CAFA2E-95E0-4A66-BFDB-E34A8C405088}"/>
              </a:ext>
            </a:extLst>
          </p:cNvPr>
          <p:cNvSpPr/>
          <p:nvPr/>
        </p:nvSpPr>
        <p:spPr>
          <a:xfrm>
            <a:off x="539646" y="1109272"/>
            <a:ext cx="11355050" cy="4901784"/>
          </a:xfrm>
          <a:prstGeom prst="rect">
            <a:avLst/>
          </a:prstGeom>
          <a:noFill/>
          <a:ln>
            <a:solidFill>
              <a:srgbClr val="ED8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3572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1B3B9C51115649BF93A04E1FB812AB" ma:contentTypeVersion="5" ma:contentTypeDescription="Create a new document." ma:contentTypeScope="" ma:versionID="0711b102bd429a979c96bd19d77ddb8f">
  <xsd:schema xmlns:xsd="http://www.w3.org/2001/XMLSchema" xmlns:xs="http://www.w3.org/2001/XMLSchema" xmlns:p="http://schemas.microsoft.com/office/2006/metadata/properties" xmlns:ns3="04312e69-7a25-40e7-9f12-fc97c1083e8d" xmlns:ns4="e8d5722f-270b-461f-87c3-ad193b86dc96" targetNamespace="http://schemas.microsoft.com/office/2006/metadata/properties" ma:root="true" ma:fieldsID="e721c05e19e9e1440d1d851b16197a6c" ns3:_="" ns4:_="">
    <xsd:import namespace="04312e69-7a25-40e7-9f12-fc97c1083e8d"/>
    <xsd:import namespace="e8d5722f-270b-461f-87c3-ad193b86dc9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12e69-7a25-40e7-9f12-fc97c1083e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5722f-270b-461f-87c3-ad193b86d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61AAA7-FA4B-4423-B445-5E4274E69673}">
  <ds:schemaRefs>
    <ds:schemaRef ds:uri="e8d5722f-270b-461f-87c3-ad193b86dc9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4312e69-7a25-40e7-9f12-fc97c1083e8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1294EE-5459-451F-899D-95FCF4AF6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312e69-7a25-40e7-9f12-fc97c1083e8d"/>
    <ds:schemaRef ds:uri="e8d5722f-270b-461f-87c3-ad193b86dc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3A462C-25F8-41E1-BEAE-513D81A528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699</Words>
  <Application>Microsoft Office PowerPoint</Application>
  <PresentationFormat>Widescreen</PresentationFormat>
  <Paragraphs>218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Lato Light</vt:lpstr>
      <vt:lpstr>Poppins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Doctora</dc:creator>
  <cp:lastModifiedBy>Gordon Lee</cp:lastModifiedBy>
  <cp:revision>56</cp:revision>
  <cp:lastPrinted>2020-06-02T18:53:16Z</cp:lastPrinted>
  <dcterms:created xsi:type="dcterms:W3CDTF">2020-03-20T11:01:39Z</dcterms:created>
  <dcterms:modified xsi:type="dcterms:W3CDTF">2020-09-15T09:03:25Z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0x010100781B3B9C51115649BF93A04E1FB812AB</vt:lpwstr>
  </property>
</Properties>
</file>