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  <p:sldMasterId id="2147483672" r:id="rId4"/>
  </p:sldMasterIdLst>
  <p:notesMasterIdLst>
    <p:notesMasterId r:id="rId17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62069" autoAdjust="0"/>
  </p:normalViewPr>
  <p:slideViewPr>
    <p:cSldViewPr snapToGrid="0" snapToObjects="1">
      <p:cViewPr varScale="1">
        <p:scale>
          <a:sx n="55" d="100"/>
          <a:sy n="55" d="100"/>
        </p:scale>
        <p:origin x="-2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DDB3-6433-4022-82FD-52E32E89C1BD}" type="datetimeFigureOut">
              <a:rPr lang="en-AU" smtClean="0"/>
              <a:t>17/6/19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3144-0110-4ADA-A192-006D64AFF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For use with </a:t>
            </a:r>
            <a:r>
              <a:rPr lang="en-AU" dirty="0" err="1">
                <a:ea typeface="ＭＳ Ｐゴシック" pitchFamily="34" charset="-128"/>
              </a:rPr>
              <a:t>with</a:t>
            </a:r>
            <a:r>
              <a:rPr lang="en-AU" dirty="0">
                <a:ea typeface="ＭＳ Ｐゴシック" pitchFamily="34" charset="-128"/>
              </a:rPr>
              <a:t> APLS ANZ 6e Manual</a:t>
            </a:r>
            <a:r>
              <a:rPr lang="en-AU" baseline="0" dirty="0">
                <a:ea typeface="ＭＳ Ｐゴシック" pitchFamily="34" charset="-128"/>
              </a:rPr>
              <a:t> 2017</a:t>
            </a:r>
            <a:endParaRPr lang="en-GB" b="1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The content of this is actually</a:t>
            </a:r>
            <a:r>
              <a:rPr lang="en-AU" baseline="0" dirty="0"/>
              <a:t> a good prompt</a:t>
            </a:r>
            <a:endParaRPr lang="en-A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9BDBA-61BD-4B24-99E1-00F5040B29A3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APLS feedback can be emailed to feedback@apls.org.au, or via the hard copy feedback forms.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EB737-E98D-42AF-BEB7-4482BEB590BB}" type="slidenum">
              <a:rPr lang="en-AU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Activity: Ask the candidates to find the other members of their </a:t>
            </a:r>
            <a:r>
              <a:rPr lang="en-AU" altLang="en-US" dirty="0">
                <a:ea typeface="ＭＳ Ｐゴシック" pitchFamily="34" charset="-128"/>
              </a:rPr>
              <a:t>“</a:t>
            </a:r>
            <a:r>
              <a:rPr lang="en-AU" dirty="0">
                <a:ea typeface="ＭＳ Ｐゴシック" pitchFamily="34" charset="-128"/>
              </a:rPr>
              <a:t>coloured</a:t>
            </a:r>
            <a:r>
              <a:rPr lang="en-AU" altLang="en-US" dirty="0">
                <a:ea typeface="ＭＳ Ｐゴシック" pitchFamily="34" charset="-128"/>
              </a:rPr>
              <a:t>”</a:t>
            </a:r>
            <a:r>
              <a:rPr lang="en-AU" dirty="0">
                <a:ea typeface="ＭＳ Ｐゴシック" pitchFamily="34" charset="-128"/>
              </a:rPr>
              <a:t> group, sit together and take a few minutes to get to know each other.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>
                <a:ea typeface="ＭＳ Ｐゴシック" pitchFamily="34" charset="-128"/>
              </a:rPr>
              <a:t>Faculty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introduces themselves and states who they are mentoring.  This includes the course coordinator who takes this opportunity to address any housekeeping.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dirty="0">
                <a:ea typeface="ＭＳ Ｐゴシック" pitchFamily="34" charset="-128"/>
              </a:rPr>
              <a:t>Then ask everyone to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 themselves</a:t>
            </a:r>
            <a:r>
              <a:rPr lang="en-AU" baseline="0" dirty="0">
                <a:ea typeface="ＭＳ Ｐゴシック" pitchFamily="34" charset="-128"/>
              </a:rPr>
              <a:t> – consider asking what they would have done if they were not in their current profession.</a:t>
            </a:r>
            <a:endParaRPr lang="en-AU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F0C-CE91-4ACB-9610-3C9C95384287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Pre-course</a:t>
            </a:r>
            <a:r>
              <a:rPr lang="en-AU" baseline="0" dirty="0"/>
              <a:t> online learning designed to draw out the clinical priorities of the APLS manual</a:t>
            </a:r>
            <a:endParaRPr lang="en-AU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F2FAF-E5BC-482F-B205-77E4CDDE612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Over the next 3 days</a:t>
            </a:r>
            <a:r>
              <a:rPr lang="en-AU" baseline="0" dirty="0"/>
              <a:t> we will further consolidate this theory, learn the skills required to put this theory into practice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Low</a:t>
            </a:r>
            <a:r>
              <a:rPr lang="en-AU" baseline="0" dirty="0"/>
              <a:t> fidelity scenarios, designed to consolidate learning.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More time is allocated to </a:t>
            </a:r>
            <a:r>
              <a:rPr lang="en-AU" b="1" baseline="0" dirty="0"/>
              <a:t>practicing</a:t>
            </a:r>
            <a:r>
              <a:rPr lang="en-AU" baseline="0" dirty="0"/>
              <a:t> structured approach in different clinical scenarios, followed by debriefing (12 mins scenario/ 8 mins group discussion of learning from the case)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Acknowledge stress of ‘performing’ in front of peers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Need candidates to ‘suspend belief’ to maximise the benefits from this form of learning.  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Candidates will be expected to: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Prepare for the case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Examine the manikin (to elicit clinical cues from instructor)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Guide the roles of their assistants (other members of their colour group)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Maintain responsibility for team member actions.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Test your acquisition</a:t>
            </a:r>
            <a:r>
              <a:rPr lang="en-AU" baseline="0" dirty="0"/>
              <a:t> for these skills &amp; knowledge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196B-A9B5-4597-81F3-4A3D0A5A8D73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4446D-C841-480E-9B33-9C6FD1E0EFD4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18662" y="1932803"/>
            <a:ext cx="3064358" cy="23058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2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17/6/19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17/6/19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17/6/19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17/6/19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17/6/19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5BF0-E94A-D542-9132-98539F53C0D6}" type="datetimeFigureOut">
              <a:rPr lang="en-US" smtClean="0"/>
              <a:pPr/>
              <a:t>17/6/19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12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3C2D4-5A6C-4B4C-82CC-AB0CE98E3DA2}" type="datetimeFigureOut">
              <a:rPr lang="en-US" smtClean="0"/>
              <a:pPr/>
              <a:t>17/6/19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86F7B-9DD0-7446-9B1C-33162A14C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0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2.xml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with%20green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292" y="440310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92" y="1918997"/>
            <a:ext cx="7858508" cy="420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4880" y="6553392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APLS f2f welcome &amp; aims</a:t>
            </a:r>
          </a:p>
        </p:txBody>
      </p:sp>
    </p:spTree>
    <p:extLst>
      <p:ext uri="{BB962C8B-B14F-4D97-AF65-F5344CB8AC3E}">
        <p14:creationId xmlns:p14="http://schemas.microsoft.com/office/powerpoint/2010/main" val="4216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just%20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12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2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%20with%20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564"/>
            <a:ext cx="69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9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7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5BF0-E94A-D542-9132-98539F53C0D6}" type="datetimeFigureOut">
              <a:rPr lang="en-US" smtClean="0"/>
              <a:pPr/>
              <a:t>17/6/19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6534" y="5068388"/>
            <a:ext cx="5729029" cy="1668811"/>
          </a:xfrm>
        </p:spPr>
        <p:txBody>
          <a:bodyPr/>
          <a:lstStyle/>
          <a:p>
            <a:r>
              <a:rPr lang="en-AU" dirty="0"/>
              <a:t>Welcome &amp; Aims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2" y="2065209"/>
            <a:ext cx="3064358" cy="2041010"/>
          </a:xfrm>
        </p:spPr>
      </p:pic>
      <p:sp>
        <p:nvSpPr>
          <p:cNvPr id="5" name="TextBox 4"/>
          <p:cNvSpPr txBox="1"/>
          <p:nvPr/>
        </p:nvSpPr>
        <p:spPr>
          <a:xfrm>
            <a:off x="342900" y="43815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6</a:t>
            </a:r>
            <a:r>
              <a:rPr lang="en-AU" sz="4000" baseline="30000" dirty="0">
                <a:solidFill>
                  <a:schemeClr val="bg1"/>
                </a:solidFill>
              </a:rPr>
              <a:t>th</a:t>
            </a:r>
            <a:r>
              <a:rPr lang="en-AU" sz="4000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54294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34887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Educational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1825" y="1862514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AU" dirty="0"/>
              <a:t>Mentoring</a:t>
            </a:r>
          </a:p>
          <a:p>
            <a:pPr>
              <a:buNone/>
            </a:pPr>
            <a:r>
              <a:rPr lang="en-AU" dirty="0"/>
              <a:t>Critiquing</a:t>
            </a:r>
          </a:p>
          <a:p>
            <a:pPr>
              <a:buNone/>
            </a:pPr>
            <a:r>
              <a:rPr lang="en-AU" dirty="0"/>
              <a:t>Feedback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Content Placeholder 8" descr="DSC00469 72dp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129" b="-34129"/>
          <a:stretch>
            <a:fillRect/>
          </a:stretch>
        </p:blipFill>
        <p:spPr>
          <a:xfrm>
            <a:off x="2018532" y="2738438"/>
            <a:ext cx="4038600" cy="4525963"/>
          </a:xfrm>
        </p:spPr>
      </p:pic>
      <p:pic>
        <p:nvPicPr>
          <p:cNvPr id="10" name="Picture 9" descr="IMG_5802 72dpi.jpg"/>
          <p:cNvPicPr>
            <a:picLocks noChangeAspect="1"/>
          </p:cNvPicPr>
          <p:nvPr/>
        </p:nvPicPr>
        <p:blipFill>
          <a:blip r:embed="rId4"/>
          <a:srcRect l="27895" r="28373"/>
          <a:stretch>
            <a:fillRect/>
          </a:stretch>
        </p:blipFill>
        <p:spPr>
          <a:xfrm>
            <a:off x="5932717" y="1652660"/>
            <a:ext cx="2993571" cy="4559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563664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Post course support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918997"/>
            <a:ext cx="4456940" cy="42071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sz="2800" b="1" dirty="0"/>
              <a:t>Access to website</a:t>
            </a:r>
          </a:p>
          <a:p>
            <a:pPr marL="0" indent="0">
              <a:spcBef>
                <a:spcPts val="0"/>
              </a:spcBef>
              <a:buNone/>
            </a:pPr>
            <a:endParaRPr lang="en-AU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2400" dirty="0"/>
              <a:t>APLS online learning for one month following completion of the f2f program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400" dirty="0"/>
              <a:t>APLS app &amp; algorithms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800" b="1" dirty="0"/>
              <a:t>Feedback of experiences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10" y="1589699"/>
            <a:ext cx="3268440" cy="485459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0000" b="1" cap="none" spc="0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cap="none" spc="0" dirty="0">
              <a:ln w="1905"/>
              <a:solidFill>
                <a:srgbClr val="F265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b="1" dirty="0" smtClean="0">
                <a:solidFill>
                  <a:schemeClr val="tx1"/>
                </a:solidFill>
              </a:rPr>
              <a:t>PLS </a:t>
            </a:r>
            <a:r>
              <a:rPr lang="en-US" b="1" dirty="0">
                <a:solidFill>
                  <a:schemeClr val="tx1"/>
                </a:solidFill>
              </a:rPr>
              <a:t>f2f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918996"/>
            <a:ext cx="7858508" cy="451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consolidate the knowledge necessary for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b="1" dirty="0">
                <a:ea typeface="Verdana" pitchFamily="34" charset="0"/>
                <a:cs typeface="Verdana" pitchFamily="34" charset="0"/>
              </a:rPr>
              <a:t>effective treatment and </a:t>
            </a:r>
            <a:r>
              <a:rPr lang="en-US" b="1" dirty="0" err="1">
                <a:ea typeface="Verdana" pitchFamily="34" charset="0"/>
                <a:cs typeface="Verdana" pitchFamily="34" charset="0"/>
              </a:rPr>
              <a:t>stabilisation</a:t>
            </a:r>
            <a:r>
              <a:rPr lang="en-US" dirty="0">
                <a:ea typeface="Verdana" pitchFamily="34" charset="0"/>
                <a:cs typeface="Verdana" pitchFamily="34" charset="0"/>
              </a:rPr>
              <a:t> of children with life threatening 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teach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practical procedures</a:t>
            </a:r>
            <a:r>
              <a:rPr lang="en-US" dirty="0">
                <a:ea typeface="Verdana" pitchFamily="34" charset="0"/>
                <a:cs typeface="Verdana" pitchFamily="34" charset="0"/>
              </a:rPr>
              <a:t> necessary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for effective management of childhood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To </a:t>
            </a:r>
            <a:r>
              <a:rPr lang="en-US" dirty="0">
                <a:ea typeface="Verdana" pitchFamily="34" charset="0"/>
                <a:cs typeface="Verdana" pitchFamily="34" charset="0"/>
              </a:rPr>
              <a:t>test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acquisition of these skills</a:t>
            </a:r>
          </a:p>
          <a:p>
            <a:endParaRPr lang="en-AU" dirty="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828292" y="214754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f2f Program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318" y="1600200"/>
            <a:ext cx="1838425" cy="4525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4474143" y="1600200"/>
            <a:ext cx="1838425" cy="4525963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6464968" y="1600200"/>
            <a:ext cx="1838425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41158" y="1600200"/>
            <a:ext cx="1838425" cy="452596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</a:rPr>
              <a:t>Pre-course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80688" y="2044700"/>
            <a:ext cx="74171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2800" dirty="0">
                <a:ea typeface="Verdana" pitchFamily="34" charset="0"/>
                <a:cs typeface="Verdana" pitchFamily="34" charset="0"/>
              </a:rPr>
              <a:t>Pre-course Online Learning  </a:t>
            </a:r>
          </a:p>
          <a:p>
            <a:pPr eaLnBrk="1" hangingPunct="1">
              <a:buFont typeface="Arial" charset="0"/>
              <a:buChar char="•"/>
            </a:pPr>
            <a:endParaRPr lang="en-GB" sz="2800" dirty="0"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2800" dirty="0">
                <a:ea typeface="Verdana" pitchFamily="34" charset="0"/>
                <a:cs typeface="Verdana" pitchFamily="34" charset="0"/>
              </a:rPr>
              <a:t>Manual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132856"/>
            <a:ext cx="2286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edia.wiley.com/product_data/coverImage300/66/11193854/11193854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52" y="2680375"/>
            <a:ext cx="2857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8185"/>
            <a:ext cx="6709166" cy="1325562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f2f Content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1464" y="1617385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Practical</a:t>
            </a:r>
          </a:p>
          <a:p>
            <a:pPr marL="0" indent="0">
              <a:buNone/>
            </a:pPr>
            <a:r>
              <a:rPr lang="en-AU" dirty="0"/>
              <a:t>Skill Stations</a:t>
            </a:r>
          </a:p>
          <a:p>
            <a:pPr marL="0" indent="0">
              <a:buNone/>
            </a:pPr>
            <a:r>
              <a:rPr lang="en-AU" dirty="0"/>
              <a:t>Discussions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3" name="Picture 5" descr="Y:\New website\Images\General images\IMG_5671_sm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7714" y="3605683"/>
            <a:ext cx="4248472" cy="283837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r="16327"/>
          <a:stretch/>
        </p:blipFill>
        <p:spPr bwMode="auto">
          <a:xfrm>
            <a:off x="5526998" y="1402111"/>
            <a:ext cx="3405736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2800" b="1" dirty="0"/>
              <a:t>Practical</a:t>
            </a:r>
          </a:p>
          <a:p>
            <a:pPr>
              <a:buNone/>
            </a:pPr>
            <a:r>
              <a:rPr lang="en-AU" sz="2800" dirty="0"/>
              <a:t>Scenarios</a:t>
            </a:r>
          </a:p>
        </p:txBody>
      </p:sp>
      <p:pic>
        <p:nvPicPr>
          <p:cNvPr id="12289" name="Picture 1" descr="Y:\New website\Images\General images\IMG_58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6829" y="1835872"/>
            <a:ext cx="6241611" cy="4161074"/>
          </a:xfrm>
          <a:prstGeom prst="rect">
            <a:avLst/>
          </a:prstGeo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28292" y="238185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f2f Content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f2f Content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2800" b="1" dirty="0"/>
              <a:t>Test</a:t>
            </a:r>
          </a:p>
          <a:p>
            <a:pPr>
              <a:buNone/>
            </a:pPr>
            <a:r>
              <a:rPr lang="en-AU" sz="2800" dirty="0"/>
              <a:t>Skills</a:t>
            </a:r>
          </a:p>
          <a:p>
            <a:pPr>
              <a:buNone/>
            </a:pPr>
            <a:r>
              <a:rPr lang="en-AU" sz="2800" dirty="0" smtClean="0"/>
              <a:t>MCQ</a:t>
            </a:r>
            <a:endParaRPr lang="en-AU" sz="2800" dirty="0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2466" name="Picture 2" descr="http://blog.transtutors.com/wp-content/uploads/2013/12/m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3282215"/>
            <a:ext cx="6878736" cy="307324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f2f Format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/>
              <a:t>Life Support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Illness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Injury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86232"/>
            <a:ext cx="3240360" cy="1822086"/>
          </a:xfrm>
          <a:prstGeom prst="rect">
            <a:avLst/>
          </a:prstGeom>
        </p:spPr>
      </p:pic>
      <p:pic>
        <p:nvPicPr>
          <p:cNvPr id="6" name="Picture 5" descr="Sc 3b pt 1 343_1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49411"/>
            <a:ext cx="3240359" cy="1822086"/>
          </a:xfrm>
          <a:prstGeom prst="rect">
            <a:avLst/>
          </a:prstGeom>
        </p:spPr>
      </p:pic>
      <p:pic>
        <p:nvPicPr>
          <p:cNvPr id="8" name="Picture 7" descr="General still 343_193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53434"/>
            <a:ext cx="3267075" cy="1837729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800000">
            <a:off x="7392200" y="298381"/>
            <a:ext cx="1703668" cy="1102246"/>
          </a:xfrm>
          <a:prstGeom prst="pie">
            <a:avLst>
              <a:gd name="adj1" fmla="val 42438"/>
              <a:gd name="adj2" fmla="val 1620000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Expectations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endParaRPr lang="en-US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2" y="1648474"/>
            <a:ext cx="3751427" cy="4207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800" b="1" dirty="0"/>
              <a:t>You &amp; Faculty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Prepared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read the manual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pre-course online learning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Attend all sessions on time</a:t>
            </a: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Support your faculty &amp; fellow candidates</a:t>
            </a:r>
          </a:p>
          <a:p>
            <a:pPr marL="0" lvl="1">
              <a:lnSpc>
                <a:spcPct val="150000"/>
              </a:lnSpc>
              <a:buNone/>
            </a:pPr>
            <a:r>
              <a:rPr lang="en-GB" sz="2800" b="1" dirty="0">
                <a:ea typeface="Verdana" pitchFamily="34" charset="0"/>
                <a:cs typeface="Verdana" pitchFamily="34" charset="0"/>
              </a:rPr>
              <a:t>Enjoy yourself</a:t>
            </a:r>
          </a:p>
          <a:p>
            <a:pPr>
              <a:buNone/>
            </a:pPr>
            <a:endParaRPr lang="en-AU" sz="2800" b="1" dirty="0"/>
          </a:p>
          <a:p>
            <a:pPr>
              <a:buNone/>
            </a:pPr>
            <a:endParaRPr lang="en-AU" sz="28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Meeting 2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694" y="1752067"/>
            <a:ext cx="5153218" cy="34354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APLS f2f</Template>
  <TotalTime>112</TotalTime>
  <Words>382</Words>
  <Application>Microsoft Macintosh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APLS f2f</vt:lpstr>
      <vt:lpstr>Custom Design</vt:lpstr>
      <vt:lpstr>1_Custom Design</vt:lpstr>
      <vt:lpstr>2_Custom Design</vt:lpstr>
      <vt:lpstr>PowerPoint Presentation</vt:lpstr>
      <vt:lpstr>PLS f2f Program</vt:lpstr>
      <vt:lpstr>PowerPoint Presentation</vt:lpstr>
      <vt:lpstr> Pre-course</vt:lpstr>
      <vt:lpstr> f2f Content </vt:lpstr>
      <vt:lpstr>PowerPoint Presentation</vt:lpstr>
      <vt:lpstr>f2f Content</vt:lpstr>
      <vt:lpstr>f2f Format</vt:lpstr>
      <vt:lpstr>Expectations </vt:lpstr>
      <vt:lpstr>Educational Support</vt:lpstr>
      <vt:lpstr>Post course support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janes</dc:creator>
  <cp:lastModifiedBy>S T</cp:lastModifiedBy>
  <cp:revision>23</cp:revision>
  <dcterms:created xsi:type="dcterms:W3CDTF">2015-03-20T07:35:20Z</dcterms:created>
  <dcterms:modified xsi:type="dcterms:W3CDTF">2019-06-17T08:37:48Z</dcterms:modified>
</cp:coreProperties>
</file>