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  <p:sldMasterId id="2147483672" r:id="rId4"/>
  </p:sldMasterIdLst>
  <p:notesMasterIdLst>
    <p:notesMasterId r:id="rId16"/>
  </p:notesMasterIdLst>
  <p:sldIdLst>
    <p:sldId id="256" r:id="rId5"/>
    <p:sldId id="276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F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62069" autoAdjust="0"/>
  </p:normalViewPr>
  <p:slideViewPr>
    <p:cSldViewPr snapToGrid="0" snapToObjects="1">
      <p:cViewPr varScale="1">
        <p:scale>
          <a:sx n="45" d="100"/>
          <a:sy n="45" d="100"/>
        </p:scale>
        <p:origin x="210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For use with </a:t>
            </a:r>
            <a:r>
              <a:rPr lang="en-AU" dirty="0" err="1">
                <a:ea typeface="ＭＳ Ｐゴシック" pitchFamily="34" charset="-128"/>
              </a:rPr>
              <a:t>with</a:t>
            </a:r>
            <a:r>
              <a:rPr lang="en-AU" dirty="0">
                <a:ea typeface="ＭＳ Ｐゴシック" pitchFamily="34" charset="-128"/>
              </a:rPr>
              <a:t> APLS ANZ 6e Manual</a:t>
            </a:r>
            <a:r>
              <a:rPr lang="en-AU" baseline="0" dirty="0">
                <a:ea typeface="ＭＳ Ｐゴシック" pitchFamily="34" charset="-128"/>
              </a:rPr>
              <a:t> 2017</a:t>
            </a:r>
            <a:endParaRPr lang="en-GB" b="1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the hard copy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&lt;INSERT&gt; people of the &lt;insert&gt;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Together we re-state our shared commitment to advancing Aboriginal and Torres Strait Islander health and education as core business of APLS.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4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 dirty="0">
                <a:ea typeface="ＭＳ Ｐゴシック" pitchFamily="34" charset="-128"/>
              </a:rPr>
              <a:t>“</a:t>
            </a:r>
            <a:r>
              <a:rPr lang="en-AU" dirty="0">
                <a:ea typeface="ＭＳ Ｐゴシック" pitchFamily="34" charset="-128"/>
              </a:rPr>
              <a:t>coloured</a:t>
            </a:r>
            <a:r>
              <a:rPr lang="en-AU" altLang="en-US" dirty="0">
                <a:ea typeface="ＭＳ Ｐゴシック" pitchFamily="34" charset="-128"/>
              </a:rPr>
              <a:t>”</a:t>
            </a:r>
            <a:r>
              <a:rPr lang="en-AU" dirty="0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>
                <a:ea typeface="ＭＳ Ｐゴシック" pitchFamily="34" charset="-128"/>
              </a:rPr>
              <a:t>Faculty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dirty="0">
                <a:ea typeface="ＭＳ Ｐゴシック" pitchFamily="34" charset="-128"/>
              </a:rPr>
              <a:t>Then ask everyone to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 themselves</a:t>
            </a:r>
            <a:r>
              <a:rPr lang="en-AU" baseline="0" dirty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Pre-course</a:t>
            </a:r>
            <a:r>
              <a:rPr lang="en-AU" baseline="0" dirty="0"/>
              <a:t> online learning designed to draw out the clinical priorities of the APLS manual</a:t>
            </a:r>
            <a:endParaRPr lang="en-AU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Over the next 3 days</a:t>
            </a:r>
            <a:r>
              <a:rPr lang="en-AU" baseline="0" dirty="0"/>
              <a:t> we will further consolidate this theory, learn the skills required to put this theory into practice</a:t>
            </a:r>
          </a:p>
          <a:p>
            <a:pPr eaLnBrk="1" hangingPunct="1">
              <a:spcBef>
                <a:spcPct val="0"/>
              </a:spcBef>
            </a:pPr>
            <a:r>
              <a:rPr lang="en-AU" dirty="0"/>
              <a:t>Low</a:t>
            </a:r>
            <a:r>
              <a:rPr lang="en-AU" baseline="0" dirty="0"/>
              <a:t> fidelity scenarios, designed to consolidate learning.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More time is allocated to </a:t>
            </a:r>
            <a:r>
              <a:rPr lang="en-AU" b="1" baseline="0" dirty="0"/>
              <a:t>practicing</a:t>
            </a:r>
            <a:r>
              <a:rPr lang="en-AU" baseline="0" dirty="0"/>
              <a:t> structured approach in different clinical scenarios, followed by debriefing (12 mins scenario/ 8 mins group discussion of learning from the case)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Candidates will be expected to: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The content of this is actually</a:t>
            </a:r>
            <a:r>
              <a:rPr lang="en-AU" baseline="0" dirty="0"/>
              <a:t> a good prompt</a:t>
            </a: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APLS f2f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5068388"/>
            <a:ext cx="5729029" cy="1668811"/>
          </a:xfrm>
        </p:spPr>
        <p:txBody>
          <a:bodyPr/>
          <a:lstStyle/>
          <a:p>
            <a:r>
              <a:rPr lang="en-AU" dirty="0"/>
              <a:t>Welcome &amp; Aims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2065209"/>
            <a:ext cx="3064358" cy="2041010"/>
          </a:xfrm>
        </p:spPr>
      </p:pic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6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54294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563664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Post course support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7"/>
            <a:ext cx="4456940" cy="420716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Access to website</a:t>
            </a:r>
          </a:p>
          <a:p>
            <a:pPr marL="0" indent="0">
              <a:spcBef>
                <a:spcPts val="0"/>
              </a:spcBef>
              <a:buNone/>
            </a:pPr>
            <a:endParaRPr lang="en-AU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/>
              <a:t>APLS online learning for one month following completion of the f2f program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/>
              <a:t>APLS app &amp; algorithms</a:t>
            </a:r>
          </a:p>
          <a:p>
            <a:pPr marL="0" indent="0">
              <a:spcBef>
                <a:spcPts val="0"/>
              </a:spcBef>
              <a:buNone/>
            </a:pPr>
            <a:endParaRPr lang="en-AU" sz="2400" dirty="0"/>
          </a:p>
          <a:p>
            <a:pPr marL="0" indent="0">
              <a:spcBef>
                <a:spcPts val="0"/>
              </a:spcBef>
              <a:buNone/>
            </a:pPr>
            <a:r>
              <a:rPr lang="en-AU" sz="2800" b="1" dirty="0"/>
              <a:t>Feedback of experiences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10" y="1589699"/>
            <a:ext cx="3268440" cy="48545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knowledgement of Country : ABC iview">
            <a:extLst>
              <a:ext uri="{FF2B5EF4-FFF2-40B4-BE49-F238E27FC236}">
                <a16:creationId xmlns:a16="http://schemas.microsoft.com/office/drawing/2014/main" id="{9326363C-86F0-C5C6-CAD4-F409D0D6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PLS f2f Program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2" y="1918996"/>
            <a:ext cx="7858508" cy="451067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consolidate the knowledge necessary for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b="1" dirty="0">
                <a:ea typeface="Verdana" pitchFamily="34" charset="0"/>
                <a:cs typeface="Verdana" pitchFamily="34" charset="0"/>
              </a:rPr>
              <a:t>effective treatment and </a:t>
            </a:r>
            <a:r>
              <a:rPr lang="en-US" b="1" dirty="0" err="1">
                <a:ea typeface="Verdana" pitchFamily="34" charset="0"/>
                <a:cs typeface="Verdana" pitchFamily="34" charset="0"/>
              </a:rPr>
              <a:t>stabilisation</a:t>
            </a:r>
            <a:r>
              <a:rPr lang="en-US" dirty="0">
                <a:ea typeface="Verdana" pitchFamily="34" charset="0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teach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practical procedures</a:t>
            </a:r>
            <a:r>
              <a:rPr lang="en-US" dirty="0">
                <a:ea typeface="Verdana" pitchFamily="34" charset="0"/>
                <a:cs typeface="Verdana" pitchFamily="34" charset="0"/>
              </a:rPr>
              <a:t> necessary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for effective management of childhood</a:t>
            </a:r>
            <a:br>
              <a:rPr lang="en-US" dirty="0">
                <a:ea typeface="Verdana" pitchFamily="34" charset="0"/>
                <a:cs typeface="Verdana" pitchFamily="34" charset="0"/>
              </a:rPr>
            </a:br>
            <a:r>
              <a:rPr lang="en-US" dirty="0">
                <a:ea typeface="Verdana" pitchFamily="34" charset="0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 dirty="0"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>
                <a:ea typeface="Verdana" pitchFamily="34" charset="0"/>
                <a:cs typeface="Verdana" pitchFamily="34" charset="0"/>
              </a:rPr>
              <a:t>To test the </a:t>
            </a:r>
            <a:r>
              <a:rPr lang="en-US" b="1" dirty="0">
                <a:ea typeface="Verdana" pitchFamily="34" charset="0"/>
                <a:cs typeface="Verdana" pitchFamily="34" charset="0"/>
              </a:rPr>
              <a:t>acquisition of these skills</a:t>
            </a:r>
          </a:p>
          <a:p>
            <a:endParaRPr lang="en-AU" dirty="0"/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PLS f2f Program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2279583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318" y="1600200"/>
            <a:ext cx="1838425" cy="45259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4474143" y="1600200"/>
            <a:ext cx="1838425" cy="4525963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/>
          <p:cNvSpPr/>
          <p:nvPr/>
        </p:nvSpPr>
        <p:spPr>
          <a:xfrm>
            <a:off x="6464968" y="1600200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441158" y="1600200"/>
            <a:ext cx="1838425" cy="4525963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bg1"/>
                </a:solidFill>
                <a:latin typeface="+mn-lt"/>
              </a:rPr>
            </a:br>
            <a:r>
              <a:rPr lang="en-US" b="1" dirty="0">
                <a:solidFill>
                  <a:schemeClr val="tx1"/>
                </a:solidFill>
              </a:rPr>
              <a:t>Pre-course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2800" dirty="0"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2800" dirty="0"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2800" dirty="0"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2132856"/>
            <a:ext cx="2286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edia.wiley.com/product_data/coverImage300/66/11193854/11193854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52" y="2680375"/>
            <a:ext cx="2857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f2f Content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en-AU" b="1" dirty="0"/>
              <a:t>Practical</a:t>
            </a:r>
          </a:p>
          <a:p>
            <a:pPr marL="0" indent="0">
              <a:buNone/>
            </a:pPr>
            <a:r>
              <a:rPr lang="en-AU" dirty="0"/>
              <a:t>Skill Stations – </a:t>
            </a:r>
            <a:r>
              <a:rPr lang="en-AU"/>
              <a:t>(tested)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Discussions</a:t>
            </a:r>
          </a:p>
          <a:p>
            <a:pPr marL="0" indent="0">
              <a:buNone/>
            </a:pPr>
            <a:r>
              <a:rPr lang="en-AU" dirty="0"/>
              <a:t>Scenarios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93" name="Picture 5" descr="Y:\New website\Images\General images\IMG_5671_sm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7714" y="4119563"/>
            <a:ext cx="3479299" cy="2324499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r="16327"/>
          <a:stretch/>
        </p:blipFill>
        <p:spPr bwMode="auto">
          <a:xfrm>
            <a:off x="5888891" y="413938"/>
            <a:ext cx="2749568" cy="276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Y:\New website\Images\General images\IMG_5833.JPG">
            <a:extLst>
              <a:ext uri="{FF2B5EF4-FFF2-40B4-BE49-F238E27FC236}">
                <a16:creationId xmlns:a16="http://schemas.microsoft.com/office/drawing/2014/main" id="{8BBC6D82-7CDC-E232-9204-55EAAB5F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33263" y="3236019"/>
            <a:ext cx="4441451" cy="296096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f2f Format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/>
              <a:t>Life Support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Illness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/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+mn-lt"/>
              </a:rPr>
              <a:t>Expectations</a:t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648474"/>
            <a:ext cx="3751427" cy="42071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800" b="1" dirty="0"/>
              <a:t>You &amp;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GB" sz="2400" dirty="0">
                <a:latin typeface="Calibri" pitchFamily="34" charset="0"/>
                <a:ea typeface="Verdana" pitchFamily="34" charset="0"/>
                <a:cs typeface="Verdana" pitchFamily="34" charset="0"/>
              </a:rPr>
              <a:t>Support your faculty &amp; fellow candidates</a:t>
            </a:r>
          </a:p>
          <a:p>
            <a:pPr marL="0" lvl="1">
              <a:lnSpc>
                <a:spcPct val="150000"/>
              </a:lnSpc>
              <a:buNone/>
            </a:pPr>
            <a:r>
              <a:rPr lang="en-GB" sz="2800" b="1" dirty="0">
                <a:ea typeface="Verdana" pitchFamily="34" charset="0"/>
                <a:cs typeface="Verdana" pitchFamily="34" charset="0"/>
              </a:rPr>
              <a:t>Enjoy yourself</a:t>
            </a:r>
          </a:p>
          <a:p>
            <a:pPr>
              <a:buNone/>
            </a:pPr>
            <a:endParaRPr lang="en-AU" sz="2800" b="1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694" y="1752067"/>
            <a:ext cx="5153218" cy="343547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34887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</a:rPr>
              <a:t>Educational Support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51825" y="1862514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AU" dirty="0"/>
              <a:t>Mentoring</a:t>
            </a:r>
          </a:p>
          <a:p>
            <a:pPr>
              <a:buNone/>
            </a:pPr>
            <a:r>
              <a:rPr lang="en-AU" dirty="0"/>
              <a:t>Critiquing</a:t>
            </a:r>
          </a:p>
          <a:p>
            <a:pPr>
              <a:buNone/>
            </a:pPr>
            <a:r>
              <a:rPr lang="en-AU" dirty="0"/>
              <a:t>Feedback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Content Placeholder 8" descr="DSC00469 72dp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129" b="-34129"/>
          <a:stretch>
            <a:fillRect/>
          </a:stretch>
        </p:blipFill>
        <p:spPr>
          <a:xfrm>
            <a:off x="2018532" y="2738438"/>
            <a:ext cx="4038600" cy="4525963"/>
          </a:xfrm>
        </p:spPr>
      </p:pic>
      <p:pic>
        <p:nvPicPr>
          <p:cNvPr id="10" name="Picture 9" descr="IMG_5802 72dpi.jpg"/>
          <p:cNvPicPr>
            <a:picLocks noChangeAspect="1"/>
          </p:cNvPicPr>
          <p:nvPr/>
        </p:nvPicPr>
        <p:blipFill>
          <a:blip r:embed="rId4"/>
          <a:srcRect l="27895" r="28373"/>
          <a:stretch>
            <a:fillRect/>
          </a:stretch>
        </p:blipFill>
        <p:spPr>
          <a:xfrm>
            <a:off x="5932717" y="1652660"/>
            <a:ext cx="2993571" cy="4559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124</TotalTime>
  <Words>481</Words>
  <Application>Microsoft Office PowerPoint</Application>
  <PresentationFormat>On-screen Show (4:3)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Verdana</vt:lpstr>
      <vt:lpstr>APLS f2f</vt:lpstr>
      <vt:lpstr>Custom Design</vt:lpstr>
      <vt:lpstr>1_Custom Design</vt:lpstr>
      <vt:lpstr>2_Custom Design</vt:lpstr>
      <vt:lpstr>PowerPoint Presentation</vt:lpstr>
      <vt:lpstr>PowerPoint Presentation</vt:lpstr>
      <vt:lpstr>PLS f2f Program</vt:lpstr>
      <vt:lpstr>PowerPoint Presentation</vt:lpstr>
      <vt:lpstr> Pre-course</vt:lpstr>
      <vt:lpstr> f2f Content </vt:lpstr>
      <vt:lpstr>f2f Format</vt:lpstr>
      <vt:lpstr>Expectations </vt:lpstr>
      <vt:lpstr>Educational Support</vt:lpstr>
      <vt:lpstr>Post course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Jane Cichero (SCHN)</cp:lastModifiedBy>
  <cp:revision>25</cp:revision>
  <dcterms:created xsi:type="dcterms:W3CDTF">2015-03-20T07:35:20Z</dcterms:created>
  <dcterms:modified xsi:type="dcterms:W3CDTF">2023-07-31T07:16:57Z</dcterms:modified>
</cp:coreProperties>
</file>