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  <p:sldMasterId id="2147483672" r:id="rId4"/>
  </p:sldMasterIdLst>
  <p:notesMasterIdLst>
    <p:notesMasterId r:id="rId16"/>
  </p:notesMasterIdLst>
  <p:sldIdLst>
    <p:sldId id="256" r:id="rId5"/>
    <p:sldId id="257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328" autoAdjust="0"/>
  </p:normalViewPr>
  <p:slideViewPr>
    <p:cSldViewPr snapToGrid="0" snapToObjects="1" showGuides="1">
      <p:cViewPr varScale="1">
        <p:scale>
          <a:sx n="35" d="100"/>
          <a:sy n="35" d="100"/>
        </p:scale>
        <p:origin x="-1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CAB1C1-A1B1-874C-A7E7-3A83C6926CC2}" type="datetimeFigureOut">
              <a:rPr lang="en-US"/>
              <a:pPr>
                <a:defRPr/>
              </a:pPr>
              <a:t>29/02/2016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79900F-4D26-204C-8CE4-FC1D51C1D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93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s of this session: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Outlining the 4 stage technique – including the educational aims of each stage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Describing the elements of effective feedback to direct and consolidate practice  - with the aim of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Developing independent practice (focus on skill practice, rather than education)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9900F-4D26-204C-8CE4-FC1D51C1DB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Involve the group in</a:t>
            </a:r>
            <a:r>
              <a:rPr lang="en-US" baseline="0" dirty="0" smtClean="0"/>
              <a:t> listing the c</a:t>
            </a:r>
            <a:r>
              <a:rPr lang="en-US" dirty="0" smtClean="0"/>
              <a:t>onsiderations</a:t>
            </a:r>
            <a:r>
              <a:rPr lang="en-US" baseline="0" dirty="0" smtClean="0"/>
              <a:t> for creating the ‘</a:t>
            </a:r>
            <a:r>
              <a:rPr lang="en-US" b="1" baseline="0" dirty="0" smtClean="0"/>
              <a:t>environment’ </a:t>
            </a:r>
            <a:r>
              <a:rPr lang="en-US" baseline="0" dirty="0" smtClean="0"/>
              <a:t>for skill teaching. </a:t>
            </a:r>
          </a:p>
          <a:p>
            <a:pPr lvl="1"/>
            <a:r>
              <a:rPr lang="en-US" baseline="0" dirty="0" smtClean="0"/>
              <a:t>Equipment working</a:t>
            </a:r>
          </a:p>
          <a:p>
            <a:pPr lvl="1"/>
            <a:r>
              <a:rPr lang="en-US" baseline="0" dirty="0" smtClean="0"/>
              <a:t>Room layout for active participation, line of sight</a:t>
            </a:r>
          </a:p>
          <a:p>
            <a:pPr lvl="1"/>
            <a:endParaRPr lang="en-US" baseline="0" dirty="0" smtClean="0"/>
          </a:p>
          <a:p>
            <a:pPr lvl="0"/>
            <a:r>
              <a:rPr lang="en-US" b="1" baseline="0" dirty="0" smtClean="0"/>
              <a:t>Set</a:t>
            </a:r>
            <a:r>
              <a:rPr lang="en-US" baseline="0" dirty="0" smtClean="0"/>
              <a:t>: </a:t>
            </a:r>
            <a:r>
              <a:rPr lang="en-US" b="1" baseline="0" dirty="0" smtClean="0"/>
              <a:t>Brief </a:t>
            </a:r>
            <a:r>
              <a:rPr lang="en-US" baseline="0" dirty="0" smtClean="0"/>
              <a:t>context for skill in relation to other aspects of the course/clinical need for skill</a:t>
            </a:r>
          </a:p>
          <a:p>
            <a:pPr lvl="0"/>
            <a:r>
              <a:rPr lang="en-US" baseline="0" dirty="0" smtClean="0"/>
              <a:t>Dialogue – 4 stages</a:t>
            </a:r>
          </a:p>
          <a:p>
            <a:pPr lvl="0"/>
            <a:r>
              <a:rPr lang="en-US" b="1" baseline="0" dirty="0" smtClean="0"/>
              <a:t>Closure: </a:t>
            </a:r>
            <a:r>
              <a:rPr lang="en-US" b="0" baseline="0" dirty="0" smtClean="0"/>
              <a:t>with clinical purpose of skill and preparation for next learning activity</a:t>
            </a:r>
          </a:p>
          <a:p>
            <a:pPr lvl="0"/>
            <a:endParaRPr lang="en-US" b="0" baseline="0" dirty="0" smtClean="0"/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Orde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,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Celenza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, A.,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Pinder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, M. (2010). Simulation and education: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randomised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trial comparing a 4-stage to 2-stage teaching technique for laryngeal mask insertion.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Resuscitation, 81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, .  </a:t>
            </a:r>
          </a:p>
          <a:p>
            <a:pPr lvl="1"/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- cohort, medical and nursing undergraduate students and post-graduate nursing students.</a:t>
            </a:r>
          </a:p>
          <a:p>
            <a:pPr marL="628650" lvl="1" indent="-171450">
              <a:buFontTx/>
              <a:buChar char="-"/>
            </a:pPr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Endpoints –successful insertion of </a:t>
            </a:r>
            <a:r>
              <a:rPr lang="en-US" b="0" i="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LMA,in</a:t>
            </a:r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&lt;30 </a:t>
            </a:r>
            <a:r>
              <a:rPr lang="en-US" b="0" i="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secs</a:t>
            </a:r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., time taken, number of errors</a:t>
            </a:r>
          </a:p>
          <a:p>
            <a:pPr marL="628650" lvl="1" indent="-171450">
              <a:buFontTx/>
              <a:buChar char="-"/>
            </a:pPr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No statistical difference between the groups</a:t>
            </a:r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– however in each measure 4 stage showed </a:t>
            </a:r>
            <a:r>
              <a:rPr lang="en-US" b="0" i="0" kern="1200" baseline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quicker times</a:t>
            </a:r>
            <a:endParaRPr lang="en-US" b="0" i="0" kern="1200" baseline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9900F-4D26-204C-8CE4-FC1D51C1DB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1 – Real time demonstration</a:t>
            </a:r>
          </a:p>
          <a:p>
            <a:pPr eaLnBrk="1" hangingPunct="1"/>
            <a:endParaRPr lang="en-GB" b="1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Silent (apart from clinically relevant communication) </a:t>
            </a:r>
          </a:p>
          <a:p>
            <a:pPr eaLnBrk="1" hangingPunct="1"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Focus on hands</a:t>
            </a:r>
          </a:p>
          <a:p>
            <a:pPr eaLnBrk="1" hangingPunct="1"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r>
              <a:rPr lang="en-US" dirty="0" smtClean="0"/>
              <a:t>Stage One</a:t>
            </a:r>
            <a:r>
              <a:rPr lang="en-US" baseline="0" dirty="0" smtClean="0"/>
              <a:t> – most effective for visual learners</a:t>
            </a:r>
          </a:p>
          <a:p>
            <a:r>
              <a:rPr lang="en-US" baseline="0" dirty="0" smtClean="0"/>
              <a:t> - re psychomotor development – passive role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9900F-4D26-204C-8CE4-FC1D51C1DB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2 – Instructor demonstrates with commentary</a:t>
            </a:r>
          </a:p>
          <a:p>
            <a:pPr eaLnBrk="1" hangingPunct="1"/>
            <a:endParaRPr lang="en-GB" b="1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Provides the opportunity to give reasoning and explanation</a:t>
            </a:r>
          </a:p>
          <a:p>
            <a:pPr eaLnBrk="1" hangingPunct="1"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This is the key opportunity to answer any questions</a:t>
            </a:r>
          </a:p>
          <a:p>
            <a:pPr eaLnBrk="1" hangingPunct="1"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The skill is broken down to its constituent elements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Times New Roman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Avoid anything other than a description of and rationale for the skill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9900F-4D26-204C-8CE4-FC1D51C1DB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5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3 – Instructor demonstration with candidate commentary</a:t>
            </a:r>
          </a:p>
          <a:p>
            <a:pPr eaLnBrk="1" hangingPunct="1"/>
            <a:endParaRPr lang="en-GB" b="1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Engaging their understanding</a:t>
            </a:r>
          </a:p>
          <a:p>
            <a:pPr eaLnBrk="1" hangingPunct="1"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Seeing the skill again</a:t>
            </a:r>
          </a:p>
          <a:p>
            <a:pPr eaLnBrk="1" hangingPunct="1"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Who leads whom?</a:t>
            </a:r>
          </a:p>
          <a:p>
            <a:endParaRPr lang="en-US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Who leads whom depends on how the candidate is getting on – be flexible.  If they are hesitant, start to</a:t>
            </a:r>
            <a:r>
              <a:rPr lang="en-GB" baseline="0" dirty="0" smtClean="0">
                <a:latin typeface="Times New Roman" charset="0"/>
              </a:rPr>
              <a:t> do the actions in advance…</a:t>
            </a:r>
            <a:endParaRPr lang="en-GB" dirty="0" smtClean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9900F-4D26-204C-8CE4-FC1D51C1DB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6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4 – Candidates demonstrate real speed performance (+/- commentary if appropriate)</a:t>
            </a:r>
          </a:p>
          <a:p>
            <a:pPr eaLnBrk="1" hangingPunct="1"/>
            <a:endParaRPr lang="en-GB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Further opportunity for teaching/coaching</a:t>
            </a:r>
          </a:p>
          <a:p>
            <a:pPr eaLnBrk="1" hangingPunct="1"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All candidates will practice</a:t>
            </a:r>
          </a:p>
          <a:p>
            <a:pPr eaLnBrk="1" hangingPunct="1"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Begin continuous assessment</a:t>
            </a:r>
          </a:p>
          <a:p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will not need to repeat the 4-stage process for each candidate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Keep an eye on safety throughout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aware of time throughout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9900F-4D26-204C-8CE4-FC1D51C1DB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3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dirty="0" smtClean="0">
                <a:latin typeface="Calibri" charset="0"/>
                <a:ea typeface="ＭＳ Ｐゴシック" charset="0"/>
                <a:cs typeface="ＭＳ Ｐゴシック" charset="0"/>
              </a:rPr>
              <a:t>Watch</a:t>
            </a:r>
            <a:r>
              <a:rPr lang="en-AU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Demonstration</a:t>
            </a:r>
            <a:endParaRPr lang="en-AU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dirty="0">
                <a:latin typeface="Calibri" charset="0"/>
                <a:ea typeface="ＭＳ Ｐゴシック" charset="0"/>
                <a:cs typeface="ＭＳ Ｐゴシック" charset="0"/>
              </a:rPr>
              <a:t>We’ll have a group discussion </a:t>
            </a:r>
            <a:r>
              <a:rPr lang="en-AU" dirty="0" smtClean="0">
                <a:latin typeface="Calibri" charset="0"/>
                <a:ea typeface="ＭＳ Ｐゴシック" charset="0"/>
                <a:cs typeface="ＭＳ Ｐゴシック" charset="0"/>
              </a:rPr>
              <a:t>afterwards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>
                <a:latin typeface="Calibri" charset="0"/>
                <a:ea typeface="ＭＳ Ｐゴシック" charset="0"/>
                <a:cs typeface="ＭＳ Ｐゴシック" charset="0"/>
              </a:rPr>
              <a:t>This slide is hidden</a:t>
            </a:r>
            <a:r>
              <a:rPr lang="en-AU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– use as reminder for instructor doing demonstration of what is expected they will demonstrate.</a:t>
            </a:r>
            <a:endParaRPr lang="en-AU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90859C7-B26A-B54A-A4BA-166B21DE4579}" type="slidenum">
              <a:rPr lang="en-AU" sz="1200"/>
              <a:pPr/>
              <a:t>8</a:t>
            </a:fld>
            <a:endParaRPr lang="en-A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Skills assessment skills session later in </a:t>
            </a:r>
            <a:r>
              <a:rPr lang="en-US" dirty="0" err="1" smtClean="0"/>
              <a:t>GIC</a:t>
            </a:r>
            <a:r>
              <a:rPr lang="en-US" dirty="0" smtClean="0"/>
              <a:t> program</a:t>
            </a:r>
          </a:p>
          <a:p>
            <a:endParaRPr lang="en-US" dirty="0" smtClean="0"/>
          </a:p>
          <a:p>
            <a:r>
              <a:rPr lang="en-US" dirty="0" smtClean="0"/>
              <a:t>UK:</a:t>
            </a:r>
          </a:p>
          <a:p>
            <a:pPr eaLnBrk="1" hangingPunct="1">
              <a:defRPr/>
            </a:pPr>
            <a:endParaRPr lang="en-GB" dirty="0" smtClean="0">
              <a:solidFill>
                <a:schemeClr val="accent4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 candidate will be asked to demonstrate independent practice of the skill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Candidates given feedback at earliest opportunity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Paper evidence completed if remedial practice required (as appropriate to programme)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 to course co-ordinator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9900F-4D26-204C-8CE4-FC1D51C1DB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35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E6E59A-0413-B247-99A6-12BC08389CCA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1932803"/>
            <a:ext cx="3064358" cy="2305822"/>
          </a:xfrm>
        </p:spPr>
        <p:txBody>
          <a:bodyPr rtlCol="0">
            <a:normAutofit/>
          </a:bodyPr>
          <a:lstStyle/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996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387F8B-C2C2-4842-BE89-A754586839D2}" type="datetimeFigureOut">
              <a:rPr lang="en-US"/>
              <a:pPr>
                <a:defRPr/>
              </a:pPr>
              <a:t>29/02/2016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82ED9C-BD6A-8647-8151-8C93323C9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E5DBE2-CCE4-6444-9788-30230E404359}" type="datetimeFigureOut">
              <a:rPr lang="en-US"/>
              <a:pPr>
                <a:defRPr/>
              </a:pPr>
              <a:t>29/02/2016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8AFCE8-6E00-8341-A0F4-F81485D1D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3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F9F545-4F6F-8643-99A3-BFF980140CB9}" type="datetimeFigureOut">
              <a:rPr lang="en-US"/>
              <a:pPr>
                <a:defRPr/>
              </a:pPr>
              <a:t>29/02/2016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BF585E-EEA4-0E40-950C-8551E79EA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5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D44173-679D-D44F-9228-9E0389313FC1}" type="datetimeFigureOut">
              <a:rPr lang="en-US"/>
              <a:pPr>
                <a:defRPr/>
              </a:pPr>
              <a:t>29/02/2016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333932-80C8-A148-BEE3-27E00626D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7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0128"/>
            <a:ext cx="5111750" cy="52737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088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09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E607F3-81FE-464B-8B14-F3DEAD476115}" type="datetimeFigureOut">
              <a:rPr lang="en-US"/>
              <a:pPr>
                <a:defRPr/>
              </a:pPr>
              <a:t>29/02/2016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C6AF32-4DA6-8646-9D1A-89FF502B7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245" y="2130425"/>
            <a:ext cx="6989707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00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7FB1-4EAD-3544-AFD9-4CFD9939DB47}" type="datetimeFigureOut">
              <a:rPr lang="en-US"/>
              <a:pPr>
                <a:defRPr/>
              </a:pPr>
              <a:t>29/02/2016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3A77-49BE-074D-BA34-B320F5636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6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59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10B482-DD9F-1841-98D4-339EAB3F3FBC}" type="datetimeFigureOut">
              <a:rPr lang="en-US"/>
              <a:pPr>
                <a:defRPr/>
              </a:pPr>
              <a:t>29/02/2016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7DB20C-1660-FF46-993D-6DD889B8F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48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852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38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95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24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2.xml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3.xml"/><Relationship Id="rId3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sic%20with%20gree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28675" y="439738"/>
            <a:ext cx="67087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8675" y="1919288"/>
            <a:ext cx="78581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 dirty="0"/>
          </a:p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333998" y="6514354"/>
            <a:ext cx="337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</a:rPr>
              <a:t>Generic Instructor Course</a:t>
            </a:r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1" r:id="rId2"/>
    <p:sldLayoutId id="2147483693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asic%20just%20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11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88" r:id="rId4"/>
    <p:sldLayoutId id="2147483697" r:id="rId5"/>
    <p:sldLayoutId id="2147483689" r:id="rId6"/>
    <p:sldLayoutId id="2147483698" r:id="rId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Basic%20with%20gr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65150"/>
            <a:ext cx="6983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89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F20CB3-DF55-4F40-945B-9FB197B3DD4A}" type="datetimeFigureOut">
              <a:rPr lang="en-US"/>
              <a:pPr>
                <a:defRPr/>
              </a:pPr>
              <a:t>29/02/2016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B932FC-5D0B-364C-B161-A535FE912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Skills Teaching</a:t>
            </a:r>
          </a:p>
          <a:p>
            <a:pPr algn="r"/>
            <a:r>
              <a:rPr lang="en-US" sz="3200" dirty="0"/>
              <a:t>Generic Instructor Course</a:t>
            </a:r>
          </a:p>
          <a:p>
            <a:endParaRPr lang="en-US" dirty="0" smtClean="0"/>
          </a:p>
        </p:txBody>
      </p:sp>
      <p:pic>
        <p:nvPicPr>
          <p:cNvPr id="4" name="Picture Placeholder 3" descr="IMG_3419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r="568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838" y="-496888"/>
            <a:ext cx="3557587" cy="778668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50000" b="1" dirty="0">
                <a:ln w="1905"/>
                <a:solidFill>
                  <a:srgbClr val="F26522"/>
                </a:solidFill>
                <a:latin typeface="+mj-lt"/>
              </a:rPr>
              <a:t>?</a:t>
            </a:r>
            <a:endParaRPr lang="en-AU" sz="50000" b="1" dirty="0">
              <a:ln w="1905"/>
              <a:solidFill>
                <a:srgbClr val="F265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7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2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Skills teaching framework: 4 stages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Providing specific feedback</a:t>
            </a:r>
          </a:p>
          <a:p>
            <a:r>
              <a:rPr lang="en-US" dirty="0"/>
              <a:t>Developing independent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2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Set</a:t>
            </a:r>
          </a:p>
          <a:p>
            <a:r>
              <a:rPr lang="en-US" dirty="0" smtClean="0"/>
              <a:t>Dialogue: 4 stage approach</a:t>
            </a:r>
          </a:p>
          <a:p>
            <a:r>
              <a:rPr lang="en-US" dirty="0" smtClean="0"/>
              <a:t>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5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ge 1 st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2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0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ge 2 st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14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1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ge 3 st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5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3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ge 4 st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5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Skills Teaching</a:t>
            </a:r>
            <a:r>
              <a:rPr lang="en-US" sz="30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sz="30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30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Demonstration</a:t>
            </a:r>
            <a:r>
              <a:rPr lang="en-US"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endParaRPr lang="en-US" sz="25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6274661"/>
              </p:ext>
            </p:extLst>
          </p:nvPr>
        </p:nvGraphicFramePr>
        <p:xfrm>
          <a:off x="457200" y="768763"/>
          <a:ext cx="7661275" cy="6368767"/>
        </p:xfrm>
        <a:graphic>
          <a:graphicData uri="http://schemas.openxmlformats.org/drawingml/2006/table">
            <a:tbl>
              <a:tblPr/>
              <a:tblGrid>
                <a:gridCol w="2479675"/>
                <a:gridCol w="4016375"/>
                <a:gridCol w="1165225"/>
              </a:tblGrid>
              <a:tr h="185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Environment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Set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Minimal Equipment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Introduction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Rationale and context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Describe 4 stage approach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 min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Dialogue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Silent Demonstration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AutoNum type="arabicPeriod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Demonstration with commentary - questions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AutoNum type="arabicPeriod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Demonstration with candidate commentary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AutoNum type="arabicPeriod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Candidate Demonstration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– clear feedback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and questions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 min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Closure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 min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52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Aus</a:t>
            </a:r>
            <a:r>
              <a:rPr lang="en-US" dirty="0" smtClean="0"/>
              <a:t>/NZ</a:t>
            </a:r>
          </a:p>
          <a:p>
            <a:r>
              <a:rPr lang="en-US" dirty="0" smtClean="0"/>
              <a:t>Skills assessment on Day 1</a:t>
            </a:r>
          </a:p>
          <a:p>
            <a:endParaRPr lang="en-US" dirty="0"/>
          </a:p>
          <a:p>
            <a:r>
              <a:rPr lang="en-US" dirty="0" smtClean="0"/>
              <a:t>In UK</a:t>
            </a:r>
          </a:p>
          <a:p>
            <a:r>
              <a:rPr lang="en-US" dirty="0" smtClean="0"/>
              <a:t>Continuous assessment, during skills teaching and scenario teaching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74357"/>
      </p:ext>
    </p:extLst>
  </p:cSld>
  <p:clrMapOvr>
    <a:masterClrMapping/>
  </p:clrMapOvr>
</p:sld>
</file>

<file path=ppt/theme/theme1.xml><?xml version="1.0" encoding="utf-8"?>
<a:theme xmlns:a="http://schemas.openxmlformats.org/drawingml/2006/main" name="APLS f2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APLS f2f.pot</Template>
  <TotalTime>35345</TotalTime>
  <Words>570</Words>
  <Application>Microsoft Macintosh PowerPoint</Application>
  <PresentationFormat>On-screen Show (4:3)</PresentationFormat>
  <Paragraphs>113</Paragraphs>
  <Slides>11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APLS f2f</vt:lpstr>
      <vt:lpstr>Custom Design</vt:lpstr>
      <vt:lpstr>1_Custom Design</vt:lpstr>
      <vt:lpstr>2_Custom Design</vt:lpstr>
      <vt:lpstr>PowerPoint Presentation</vt:lpstr>
      <vt:lpstr>Skills Teaching</vt:lpstr>
      <vt:lpstr>The Structure</vt:lpstr>
      <vt:lpstr>PowerPoint Presentation</vt:lpstr>
      <vt:lpstr>PowerPoint Presentation</vt:lpstr>
      <vt:lpstr>PowerPoint Presentation</vt:lpstr>
      <vt:lpstr>PowerPoint Presentation</vt:lpstr>
      <vt:lpstr>Skills Teaching Demonstration </vt:lpstr>
      <vt:lpstr>Assessment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Starrs</dc:creator>
  <cp:lastModifiedBy>The Starrs</cp:lastModifiedBy>
  <cp:revision>33</cp:revision>
  <dcterms:created xsi:type="dcterms:W3CDTF">2015-03-19T07:24:52Z</dcterms:created>
  <dcterms:modified xsi:type="dcterms:W3CDTF">2016-02-29T00:13:09Z</dcterms:modified>
</cp:coreProperties>
</file>