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5"/>
  </p:notesMasterIdLst>
  <p:sldIdLst>
    <p:sldId id="257" r:id="rId3"/>
    <p:sldId id="270" r:id="rId4"/>
    <p:sldId id="258" r:id="rId5"/>
    <p:sldId id="275" r:id="rId6"/>
    <p:sldId id="259" r:id="rId7"/>
    <p:sldId id="266" r:id="rId8"/>
    <p:sldId id="269" r:id="rId9"/>
    <p:sldId id="276" r:id="rId10"/>
    <p:sldId id="268" r:id="rId11"/>
    <p:sldId id="261" r:id="rId12"/>
    <p:sldId id="273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4439" autoAdjust="0"/>
  </p:normalViewPr>
  <p:slideViewPr>
    <p:cSldViewPr snapToGrid="0" snapToObjects="1" showGuides="1">
      <p:cViewPr varScale="1">
        <p:scale>
          <a:sx n="69" d="100"/>
          <a:sy n="69" d="100"/>
        </p:scale>
        <p:origin x="2130" y="48"/>
      </p:cViewPr>
      <p:guideLst>
        <p:guide orient="horz" pos="308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E7305-D0BA-6F47-9E8D-CD41F8F90815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72E52-ABFA-B24E-82E5-E221F64999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h1MRWZjm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Times New Roman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Calibri" charset="0"/>
                <a:ea typeface="MS PGothic" charset="0"/>
              </a:rPr>
              <a:t>Instructor</a:t>
            </a:r>
            <a:r>
              <a:rPr lang="en-US" sz="1200" baseline="0" dirty="0">
                <a:latin typeface="Calibri" charset="0"/>
                <a:ea typeface="MS PGothic" charset="0"/>
              </a:rPr>
              <a:t> Course</a:t>
            </a:r>
            <a:r>
              <a:rPr lang="en-US" sz="1200" dirty="0">
                <a:latin typeface="Calibri" charset="0"/>
                <a:ea typeface="MS PGothic" charset="0"/>
              </a:rPr>
              <a:t> for all </a:t>
            </a:r>
            <a:r>
              <a:rPr lang="en-US" sz="1200" dirty="0" err="1">
                <a:latin typeface="Calibri" charset="0"/>
                <a:ea typeface="MS PGothic" charset="0"/>
              </a:rPr>
              <a:t>ALSG</a:t>
            </a:r>
            <a:r>
              <a:rPr lang="en-US" sz="1200" dirty="0">
                <a:latin typeface="Calibri" charset="0"/>
                <a:ea typeface="MS PGothic" charset="0"/>
              </a:rPr>
              <a:t> courses: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latin typeface="Calibri" charset="0"/>
                <a:ea typeface="MS PGothic" charset="0"/>
              </a:rPr>
              <a:t>Australian</a:t>
            </a:r>
            <a:r>
              <a:rPr lang="en-US" sz="1200" baseline="0" dirty="0">
                <a:latin typeface="Calibri" charset="0"/>
                <a:ea typeface="MS PGothic" charset="0"/>
              </a:rPr>
              <a:t> courses </a:t>
            </a:r>
            <a:r>
              <a:rPr lang="en-US" sz="1200" dirty="0" err="1">
                <a:latin typeface="Calibri" charset="0"/>
                <a:ea typeface="MS PGothic" charset="0"/>
              </a:rPr>
              <a:t>Incl</a:t>
            </a:r>
            <a:r>
              <a:rPr lang="en-US" sz="1200" dirty="0">
                <a:latin typeface="Calibri" charset="0"/>
                <a:ea typeface="MS PGothic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Calibri" charset="0"/>
                <a:ea typeface="MS PGothic" charset="0"/>
              </a:rPr>
              <a:t>ALS</a:t>
            </a:r>
          </a:p>
          <a:p>
            <a:pPr>
              <a:lnSpc>
                <a:spcPct val="90000"/>
              </a:lnSpc>
            </a:pPr>
            <a:r>
              <a:rPr lang="en-US" sz="1200" b="1" dirty="0" err="1">
                <a:latin typeface="Calibri" charset="0"/>
                <a:ea typeface="MS PGothic" charset="0"/>
              </a:rPr>
              <a:t>APLS</a:t>
            </a:r>
            <a:r>
              <a:rPr lang="en-US" sz="1200" b="1" dirty="0">
                <a:latin typeface="Calibri" charset="0"/>
                <a:ea typeface="MS PGothic" charset="0"/>
              </a:rPr>
              <a:t>/</a:t>
            </a:r>
            <a:r>
              <a:rPr lang="en-US" sz="1200" b="1" dirty="0" err="1">
                <a:latin typeface="Calibri" charset="0"/>
                <a:ea typeface="MS PGothic" charset="0"/>
              </a:rPr>
              <a:t>PLS</a:t>
            </a:r>
            <a:endParaRPr lang="en-US" sz="1200" b="1" dirty="0">
              <a:latin typeface="Calibri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Calibri" charset="0"/>
                <a:ea typeface="MS PGothic" charset="0"/>
              </a:rPr>
              <a:t>MOET</a:t>
            </a:r>
          </a:p>
          <a:p>
            <a:pPr eaLnBrk="1" hangingPunct="1">
              <a:spcBef>
                <a:spcPct val="0"/>
              </a:spcBef>
            </a:pPr>
            <a:endParaRPr lang="en-AU" dirty="0">
              <a:latin typeface="Calibri" charset="0"/>
              <a:ea typeface="MS PGothic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3421437-58FC-6D4C-828A-06ACCAD581DB}" type="slidenum">
              <a:rPr lang="en-AU" sz="1200"/>
              <a:pPr/>
              <a:t>1</a:t>
            </a:fld>
            <a:endParaRPr lang="en-AU" sz="1200"/>
          </a:p>
        </p:txBody>
      </p:sp>
      <p:sp>
        <p:nvSpPr>
          <p:cNvPr id="18436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AU" sz="1200"/>
              <a:t>17/10/13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Feedback Plenary   Jane Stanford APLS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baseline="0" dirty="0">
              <a:latin typeface="Calibri" charset="0"/>
              <a:ea typeface="MS PGothic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/>
              <a:buChar char="•"/>
            </a:pPr>
            <a:r>
              <a:rPr lang="en-AU" i="1" baseline="0" dirty="0">
                <a:latin typeface="Calibri" charset="0"/>
                <a:ea typeface="MS PGothic" charset="0"/>
              </a:rPr>
              <a:t>Animation for picture of the suit not fitting</a:t>
            </a:r>
          </a:p>
          <a:p>
            <a:pPr marL="171450" indent="-171450" eaLnBrk="1" hangingPunct="1">
              <a:spcBef>
                <a:spcPct val="0"/>
              </a:spcBef>
              <a:buFont typeface="Arial"/>
              <a:buChar char="•"/>
            </a:pPr>
            <a:r>
              <a:rPr lang="en-AU" i="1" baseline="0" dirty="0">
                <a:latin typeface="Calibri" charset="0"/>
                <a:ea typeface="MS PGothic" charset="0"/>
              </a:rPr>
              <a:t>Course is designed to manage diversity of learners  - multidisciplinary, multi-specialist, short focussed sessions with defined objectives and materials.</a:t>
            </a:r>
          </a:p>
          <a:p>
            <a:pPr marL="171450" indent="-171450" eaLnBrk="1" hangingPunct="1">
              <a:spcBef>
                <a:spcPct val="0"/>
              </a:spcBef>
              <a:buFont typeface="Arial"/>
              <a:buChar char="•"/>
            </a:pPr>
            <a:endParaRPr lang="en-AU" i="1" baseline="0" dirty="0">
              <a:latin typeface="Calibri" charset="0"/>
              <a:ea typeface="MS PGothic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/>
              <a:buChar char="•"/>
            </a:pPr>
            <a:r>
              <a:rPr lang="en-AU" i="1" baseline="0" dirty="0">
                <a:latin typeface="Calibri" charset="0"/>
                <a:ea typeface="MS PGothic" charset="0"/>
              </a:rPr>
              <a:t>OK if ALSG – style courses are not your thing/not reflective of you as a teacher in other context</a:t>
            </a:r>
          </a:p>
          <a:p>
            <a:pPr marL="0" indent="0" eaLnBrk="1" hangingPunct="1">
              <a:spcBef>
                <a:spcPct val="0"/>
              </a:spcBef>
              <a:buFont typeface="Arial"/>
              <a:buNone/>
            </a:pPr>
            <a:endParaRPr lang="en-AU" i="0" baseline="0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AU" baseline="0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AU" dirty="0">
              <a:latin typeface="Calibri" charset="0"/>
              <a:ea typeface="MS PGothic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31340D1-6C8B-D54B-AB72-D6702AF49C64}" type="slidenum">
              <a:rPr lang="en-AU" sz="1200"/>
              <a:pPr/>
              <a:t>10</a:t>
            </a:fld>
            <a:endParaRPr lang="en-AU" sz="1200"/>
          </a:p>
        </p:txBody>
      </p:sp>
      <p:sp>
        <p:nvSpPr>
          <p:cNvPr id="20484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AU" sz="1200"/>
              <a:t>17/10/13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Feedback Plenary   Jane Stanford APLS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dirty="0">
              <a:latin typeface="Calibri" charset="0"/>
              <a:ea typeface="MS PGothic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31340D1-6C8B-D54B-AB72-D6702AF49C64}" type="slidenum">
              <a:rPr lang="en-AU" sz="1200"/>
              <a:pPr/>
              <a:t>11</a:t>
            </a:fld>
            <a:endParaRPr lang="en-AU" sz="1200"/>
          </a:p>
        </p:txBody>
      </p:sp>
      <p:sp>
        <p:nvSpPr>
          <p:cNvPr id="20484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AU" sz="1200"/>
              <a:t>17/10/13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Feedback Plenary   Jane Stanford APLS</a:t>
            </a:r>
          </a:p>
        </p:txBody>
      </p:sp>
    </p:spTree>
    <p:extLst>
      <p:ext uri="{BB962C8B-B14F-4D97-AF65-F5344CB8AC3E}">
        <p14:creationId xmlns:p14="http://schemas.microsoft.com/office/powerpoint/2010/main" val="2389442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E6E59A-0413-B247-99A6-12BC08389CCA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72E52-ABFA-B24E-82E5-E221F64999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6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dirty="0">
                <a:latin typeface="Calibri" charset="0"/>
                <a:ea typeface="MS PGothic" charset="0"/>
              </a:rPr>
              <a:t>6 colours for 24 candidates (Delete according to how many candidate groups)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31340D1-6C8B-D54B-AB72-D6702AF49C64}" type="slidenum">
              <a:rPr lang="en-AU" sz="1200"/>
              <a:pPr/>
              <a:t>3</a:t>
            </a:fld>
            <a:endParaRPr lang="en-AU" sz="1200"/>
          </a:p>
        </p:txBody>
      </p:sp>
      <p:sp>
        <p:nvSpPr>
          <p:cNvPr id="20484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AU" sz="1200"/>
              <a:t>17/10/13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Feedback Plenary   Jane Stanford APLS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dirty="0">
                <a:latin typeface="Calibri" charset="0"/>
                <a:ea typeface="MS PGothic" charset="0"/>
              </a:rPr>
              <a:t>Colour groups</a:t>
            </a:r>
          </a:p>
          <a:p>
            <a:pPr eaLnBrk="1" hangingPunct="1">
              <a:spcBef>
                <a:spcPct val="0"/>
              </a:spcBef>
            </a:pPr>
            <a:r>
              <a:rPr lang="en-AU" dirty="0">
                <a:latin typeface="Calibri" charset="0"/>
                <a:ea typeface="MS PGothic" charset="0"/>
              </a:rPr>
              <a:t>Nest </a:t>
            </a:r>
            <a:r>
              <a:rPr lang="mr-IN" dirty="0">
                <a:latin typeface="Calibri" charset="0"/>
                <a:ea typeface="MS PGothic" charset="0"/>
              </a:rPr>
              <a:t>–</a:t>
            </a:r>
            <a:r>
              <a:rPr lang="en-AU" dirty="0">
                <a:latin typeface="Calibri" charset="0"/>
                <a:ea typeface="MS PGothic" charset="0"/>
              </a:rPr>
              <a:t> colour group home room</a:t>
            </a:r>
          </a:p>
          <a:p>
            <a:pPr eaLnBrk="1" hangingPunct="1">
              <a:spcBef>
                <a:spcPct val="0"/>
              </a:spcBef>
            </a:pPr>
            <a:r>
              <a:rPr lang="en-AU" dirty="0">
                <a:latin typeface="Calibri" charset="0"/>
                <a:ea typeface="MS PGothic" charset="0"/>
              </a:rPr>
              <a:t>Mentor</a:t>
            </a:r>
            <a:r>
              <a:rPr lang="en-AU" baseline="0" dirty="0">
                <a:latin typeface="Calibri" charset="0"/>
                <a:ea typeface="MS PGothic" charset="0"/>
              </a:rPr>
              <a:t> groups </a:t>
            </a:r>
            <a:r>
              <a:rPr lang="mr-IN" baseline="0" dirty="0">
                <a:latin typeface="Calibri" charset="0"/>
                <a:ea typeface="MS PGothic" charset="0"/>
              </a:rPr>
              <a:t>–</a:t>
            </a:r>
            <a:r>
              <a:rPr lang="en-AU" baseline="0" dirty="0">
                <a:latin typeface="Calibri" charset="0"/>
                <a:ea typeface="MS PGothic" charset="0"/>
              </a:rPr>
              <a:t> bands</a:t>
            </a:r>
            <a:endParaRPr lang="en-AU" dirty="0">
              <a:latin typeface="Calibri" charset="0"/>
              <a:ea typeface="MS PGothic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31340D1-6C8B-D54B-AB72-D6702AF49C64}" type="slidenum">
              <a:rPr lang="en-AU" sz="1200"/>
              <a:pPr/>
              <a:t>4</a:t>
            </a:fld>
            <a:endParaRPr lang="en-AU" sz="1200"/>
          </a:p>
        </p:txBody>
      </p:sp>
      <p:sp>
        <p:nvSpPr>
          <p:cNvPr id="20484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AU" sz="1200"/>
              <a:t>17/10/13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Feedback Plenary   Jane Stanford APLS</a:t>
            </a:r>
          </a:p>
        </p:txBody>
      </p:sp>
    </p:spTree>
    <p:extLst>
      <p:ext uri="{BB962C8B-B14F-4D97-AF65-F5344CB8AC3E}">
        <p14:creationId xmlns:p14="http://schemas.microsoft.com/office/powerpoint/2010/main" val="94623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dirty="0">
                <a:latin typeface="Calibri" charset="0"/>
                <a:ea typeface="MS PGothic" charset="0"/>
              </a:rPr>
              <a:t>Quicker</a:t>
            </a:r>
            <a:r>
              <a:rPr lang="en-AU" baseline="0" dirty="0">
                <a:latin typeface="Calibri" charset="0"/>
                <a:ea typeface="MS PGothic" charset="0"/>
              </a:rPr>
              <a:t> we know each other – the better prepared we are to learn from each other</a:t>
            </a:r>
          </a:p>
          <a:p>
            <a:pPr eaLnBrk="1" hangingPunct="1">
              <a:spcBef>
                <a:spcPct val="0"/>
              </a:spcBef>
            </a:pPr>
            <a:endParaRPr lang="en-AU" baseline="0" dirty="0">
              <a:latin typeface="Calibri" charset="0"/>
              <a:ea typeface="MS PGothic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/>
              <a:buChar char="•"/>
            </a:pPr>
            <a:r>
              <a:rPr lang="en-AU" i="1" baseline="0" dirty="0">
                <a:latin typeface="Calibri" charset="0"/>
                <a:ea typeface="MS PGothic" charset="0"/>
              </a:rPr>
              <a:t>Animation for Dinner &amp; picture of  Henry &amp; the Fox – Adapt this slide to context and if dinner appropriate</a:t>
            </a:r>
            <a:endParaRPr lang="en-AU" i="1" dirty="0">
              <a:latin typeface="Calibri" charset="0"/>
              <a:ea typeface="MS PGothic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31340D1-6C8B-D54B-AB72-D6702AF49C64}" type="slidenum">
              <a:rPr lang="en-AU" sz="1200"/>
              <a:pPr/>
              <a:t>5</a:t>
            </a:fld>
            <a:endParaRPr lang="en-AU" sz="1200"/>
          </a:p>
        </p:txBody>
      </p:sp>
      <p:sp>
        <p:nvSpPr>
          <p:cNvPr id="20484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AU" sz="1200"/>
              <a:t>17/10/13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Feedback Plenary   Jane Stanford APLS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baseline="0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baseline="0" dirty="0">
                <a:latin typeface="Calibri" charset="0"/>
                <a:ea typeface="MS PGothic" charset="0"/>
              </a:rPr>
              <a:t>Formative assessment on </a:t>
            </a:r>
            <a:r>
              <a:rPr lang="en-AU" b="1" baseline="0" dirty="0">
                <a:latin typeface="Calibri" charset="0"/>
                <a:ea typeface="MS PGothic" charset="0"/>
              </a:rPr>
              <a:t>Day 1 &amp; 2  </a:t>
            </a:r>
            <a:r>
              <a:rPr lang="en-AU" baseline="0" dirty="0">
                <a:latin typeface="Calibri" charset="0"/>
                <a:ea typeface="MS PGothic" charset="0"/>
              </a:rPr>
              <a:t>applied  on </a:t>
            </a:r>
            <a:r>
              <a:rPr lang="en-AU" b="1" baseline="0" dirty="0">
                <a:latin typeface="Calibri" charset="0"/>
                <a:ea typeface="MS PGothic" charset="0"/>
              </a:rPr>
              <a:t>Day 3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31340D1-6C8B-D54B-AB72-D6702AF49C64}" type="slidenum">
              <a:rPr lang="en-AU" sz="1200"/>
              <a:pPr/>
              <a:t>6</a:t>
            </a:fld>
            <a:endParaRPr lang="en-AU" sz="1200"/>
          </a:p>
        </p:txBody>
      </p:sp>
      <p:sp>
        <p:nvSpPr>
          <p:cNvPr id="20484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AU" sz="1200"/>
              <a:t>17/10/13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Feedback Plenary   Jane Stanford APLS</a:t>
            </a:r>
          </a:p>
        </p:txBody>
      </p:sp>
    </p:spTree>
    <p:extLst>
      <p:ext uri="{BB962C8B-B14F-4D97-AF65-F5344CB8AC3E}">
        <p14:creationId xmlns:p14="http://schemas.microsoft.com/office/powerpoint/2010/main" val="134610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baseline="0" dirty="0">
                <a:latin typeface="Calibri" charset="0"/>
                <a:ea typeface="MS PGothic" charset="0"/>
              </a:rPr>
              <a:t>Formative feedback from 11 people – discuss with mentors if you feel like you are getting mixed messages</a:t>
            </a:r>
          </a:p>
          <a:p>
            <a:pPr eaLnBrk="1" hangingPunct="1">
              <a:spcBef>
                <a:spcPct val="0"/>
              </a:spcBef>
            </a:pPr>
            <a:endParaRPr lang="en-AU" baseline="0" dirty="0">
              <a:latin typeface="Calibri" charset="0"/>
              <a:ea typeface="MS PGothic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>
                <a:latin typeface="Calibri" charset="0"/>
                <a:ea typeface="MS PGothic" charset="0"/>
              </a:rPr>
              <a:t>The continuity and consistency of the </a:t>
            </a:r>
            <a:r>
              <a:rPr lang="en-AU" baseline="0" dirty="0" err="1">
                <a:latin typeface="Calibri" charset="0"/>
                <a:ea typeface="MS PGothic" charset="0"/>
              </a:rPr>
              <a:t>ALSG</a:t>
            </a:r>
            <a:r>
              <a:rPr lang="en-AU" baseline="0" dirty="0">
                <a:latin typeface="Calibri" charset="0"/>
                <a:ea typeface="MS PGothic" charset="0"/>
              </a:rPr>
              <a:t> courses is due to credible instructors and maintenance of course program structures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AU" baseline="0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baseline="0" dirty="0">
                <a:latin typeface="Calibri" charset="0"/>
                <a:ea typeface="MS PGothic" charset="0"/>
              </a:rPr>
              <a:t> -  Using the GIC structured approach to learning/ in the short timeframes does not always fit everyone’s style of teaching.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latin typeface="Calibri" charset="0"/>
              <a:ea typeface="MS PGothic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Calibri" charset="0"/>
                <a:ea typeface="MS PGothic" charset="0"/>
              </a:rPr>
              <a:t>Austin’s butterfly – Image here to reinforce 6 minute video sent to candidates 1 week prior to course. </a:t>
            </a:r>
            <a:r>
              <a:rPr lang="en-A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https://www.youtube.com/watch?v=hqh1MRWZjms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AU" baseline="0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AU" baseline="0" dirty="0">
              <a:latin typeface="Calibri" charset="0"/>
              <a:ea typeface="MS PGothic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/>
              <a:buChar char="•"/>
            </a:pPr>
            <a:r>
              <a:rPr lang="en-AU" i="1" baseline="0" dirty="0">
                <a:latin typeface="Calibri" charset="0"/>
                <a:ea typeface="MS PGothic" charset="0"/>
              </a:rPr>
              <a:t>Animation for picture of the suit not fitting</a:t>
            </a:r>
          </a:p>
          <a:p>
            <a:pPr marL="0" indent="0" eaLnBrk="1" hangingPunct="1">
              <a:spcBef>
                <a:spcPct val="0"/>
              </a:spcBef>
              <a:buFont typeface="Arial"/>
              <a:buNone/>
            </a:pPr>
            <a:endParaRPr lang="en-AU" i="0" baseline="0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AU" baseline="0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AU" dirty="0">
              <a:latin typeface="Calibri" charset="0"/>
              <a:ea typeface="MS PGothic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31340D1-6C8B-D54B-AB72-D6702AF49C64}" type="slidenum">
              <a:rPr lang="en-AU" sz="1200"/>
              <a:pPr/>
              <a:t>7</a:t>
            </a:fld>
            <a:endParaRPr lang="en-AU" sz="1200"/>
          </a:p>
        </p:txBody>
      </p:sp>
      <p:sp>
        <p:nvSpPr>
          <p:cNvPr id="20484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AU" sz="1200"/>
              <a:t>17/10/13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Feedback Plenary   Jane Stanford APLS</a:t>
            </a:r>
          </a:p>
        </p:txBody>
      </p:sp>
    </p:spTree>
    <p:extLst>
      <p:ext uri="{BB962C8B-B14F-4D97-AF65-F5344CB8AC3E}">
        <p14:creationId xmlns:p14="http://schemas.microsoft.com/office/powerpoint/2010/main" val="1828696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AU" dirty="0">
                <a:latin typeface="Calibri"/>
                <a:ea typeface="MS PGothic"/>
                <a:cs typeface="Calibri"/>
              </a:rPr>
              <a:t>Faculty will submit feedback online so you can access and review. </a:t>
            </a:r>
          </a:p>
          <a:p>
            <a:pPr>
              <a:spcBef>
                <a:spcPct val="0"/>
              </a:spcBef>
            </a:pPr>
            <a:endParaRPr lang="en-AU" dirty="0">
              <a:ea typeface="MS PGothic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AU" baseline="0" dirty="0">
                <a:latin typeface="Calibri"/>
                <a:ea typeface="MS PGothic"/>
                <a:cs typeface="Calibri"/>
              </a:rPr>
              <a:t>Formative feedback from 11 people – discuss with mentors if you feel like you are getting mixed messages</a:t>
            </a:r>
            <a:endParaRPr lang="en-AU" dirty="0"/>
          </a:p>
          <a:p>
            <a:pPr eaLnBrk="1" hangingPunct="1">
              <a:spcBef>
                <a:spcPct val="0"/>
              </a:spcBef>
            </a:pPr>
            <a:endParaRPr lang="en-AU" baseline="0" dirty="0">
              <a:latin typeface="Calibri" charset="0"/>
              <a:ea typeface="MS PGothic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AU" baseline="0" dirty="0">
                <a:latin typeface="Calibri"/>
                <a:ea typeface="MS PGothic"/>
                <a:cs typeface="Calibri"/>
              </a:rPr>
              <a:t>The continuity and consistency of the ALSG courses is due to credible instructors and maintenance of course program structures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AU" baseline="0" dirty="0">
              <a:latin typeface="Calibri" charset="0"/>
              <a:ea typeface="MS PGothic" charset="0"/>
            </a:endParaRPr>
          </a:p>
          <a:p>
            <a:pPr>
              <a:spcBef>
                <a:spcPct val="0"/>
              </a:spcBef>
            </a:pPr>
            <a:r>
              <a:rPr lang="en-AU" dirty="0">
                <a:latin typeface="Calibri"/>
                <a:ea typeface="MS PGothic"/>
                <a:cs typeface="Calibri"/>
              </a:rPr>
              <a:t> </a:t>
            </a:r>
            <a:r>
              <a:rPr lang="en-AU" baseline="0" dirty="0">
                <a:latin typeface="Calibri"/>
                <a:ea typeface="MS PGothic"/>
                <a:cs typeface="Calibri"/>
              </a:rPr>
              <a:t>-</a:t>
            </a:r>
            <a:r>
              <a:rPr lang="en-AU" dirty="0">
                <a:latin typeface="Calibri"/>
                <a:ea typeface="MS PGothic"/>
                <a:cs typeface="Calibri"/>
              </a:rPr>
              <a:t> </a:t>
            </a:r>
            <a:r>
              <a:rPr lang="en-AU" baseline="0" dirty="0">
                <a:latin typeface="Calibri"/>
                <a:ea typeface="MS PGothic"/>
                <a:cs typeface="Calibri"/>
              </a:rPr>
              <a:t> Using the GIC structured approach to learning/ in the short timeframes does not always fit everyone’s style of teaching.</a:t>
            </a:r>
          </a:p>
          <a:p>
            <a:pPr eaLnBrk="1" hangingPunct="1">
              <a:spcBef>
                <a:spcPct val="0"/>
              </a:spcBef>
            </a:pPr>
            <a:endParaRPr lang="en-AU" baseline="0" dirty="0">
              <a:latin typeface="Calibri" charset="0"/>
              <a:ea typeface="MS PGothic" charset="0"/>
            </a:endParaRPr>
          </a:p>
          <a:p>
            <a:pPr marL="171450" indent="-171450" eaLnBrk="1" hangingPunct="1">
              <a:spcBef>
                <a:spcPct val="0"/>
              </a:spcBef>
              <a:buFont typeface="Arial"/>
              <a:buChar char="•"/>
            </a:pPr>
            <a:r>
              <a:rPr lang="en-AU" i="1" baseline="0" dirty="0">
                <a:latin typeface="Calibri" charset="0"/>
                <a:ea typeface="MS PGothic" charset="0"/>
              </a:rPr>
              <a:t>Animation for picture of the suit not fitting</a:t>
            </a:r>
          </a:p>
          <a:p>
            <a:pPr marL="0" indent="0" eaLnBrk="1" hangingPunct="1">
              <a:spcBef>
                <a:spcPct val="0"/>
              </a:spcBef>
              <a:buFont typeface="Arial"/>
              <a:buNone/>
            </a:pPr>
            <a:endParaRPr lang="en-AU" i="0" baseline="0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AU" baseline="0" dirty="0">
              <a:latin typeface="Calibri" charset="0"/>
              <a:ea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lang="en-AU" dirty="0">
              <a:latin typeface="Calibri" charset="0"/>
              <a:ea typeface="MS PGothic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31340D1-6C8B-D54B-AB72-D6702AF49C64}" type="slidenum">
              <a:rPr lang="en-AU" sz="1200"/>
              <a:pPr/>
              <a:t>8</a:t>
            </a:fld>
            <a:endParaRPr lang="en-AU" sz="1200"/>
          </a:p>
        </p:txBody>
      </p:sp>
      <p:sp>
        <p:nvSpPr>
          <p:cNvPr id="20484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AU" sz="1200"/>
              <a:t>17/10/13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Feedback Plenary   Jane Stanford APLS</a:t>
            </a:r>
          </a:p>
        </p:txBody>
      </p:sp>
    </p:spTree>
    <p:extLst>
      <p:ext uri="{BB962C8B-B14F-4D97-AF65-F5344CB8AC3E}">
        <p14:creationId xmlns:p14="http://schemas.microsoft.com/office/powerpoint/2010/main" val="3787280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Clinicians put performance pressure on themselves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72E52-ABFA-B24E-82E5-E221F64999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3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00AD-12CA-ED45-8A39-288561559798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3483-1EE3-C946-88F3-15E74C0C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8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00AD-12CA-ED45-8A39-288561559798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3483-1EE3-C946-88F3-15E74C0C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7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00AD-12CA-ED45-8A39-288561559798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3483-1EE3-C946-88F3-15E74C0C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6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16534" y="4528282"/>
            <a:ext cx="5729029" cy="2208918"/>
          </a:xfr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2"/>
            <a:endParaRPr lang="en-AU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1932803"/>
            <a:ext cx="3064358" cy="230582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98737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16534" y="4528282"/>
            <a:ext cx="5729029" cy="2208918"/>
          </a:xfr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2"/>
            <a:endParaRPr lang="en-AU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1932803"/>
            <a:ext cx="3064358" cy="230582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2654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92" y="426504"/>
            <a:ext cx="6709166" cy="1325562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1173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984A00AD-12CA-ED45-8A39-288561559798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C4343483-1EE3-C946-88F3-15E74C0C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25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63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96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64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28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940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286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27265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0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00AD-12CA-ED45-8A39-288561559798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3483-1EE3-C946-88F3-15E74C0C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84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721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393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984A00AD-12CA-ED45-8A39-288561559798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fld id="{C4343483-1EE3-C946-88F3-15E74C0C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4289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432768"/>
          </a:xfrm>
          <a:prstGeom prst="rect">
            <a:avLst/>
          </a:prstGeom>
          <a:gradFill flip="none" rotWithShape="1">
            <a:gsLst>
              <a:gs pos="100000">
                <a:srgbClr val="000F9A"/>
              </a:gs>
              <a:gs pos="23000">
                <a:srgbClr val="0070C0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637213"/>
            <a:ext cx="9144000" cy="795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065588" y="5862638"/>
            <a:ext cx="2995612" cy="377825"/>
            <a:chOff x="-1764704" y="3140968"/>
            <a:chExt cx="3093441" cy="39052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8738" y="3140968"/>
              <a:ext cx="26574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64704" y="3140968"/>
              <a:ext cx="4381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" name="Picture 1" descr="ALSG_Master_BLUE RGB"/>
          <p:cNvSpPr>
            <a:spLocks noChangeAspect="1" noChangeArrowheads="1"/>
          </p:cNvSpPr>
          <p:nvPr/>
        </p:nvSpPr>
        <p:spPr bwMode="auto">
          <a:xfrm>
            <a:off x="0" y="457200"/>
            <a:ext cx="15525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3" name="Picture 3" descr="ALSG_Master_BLUE RGB"/>
          <p:cNvSpPr>
            <a:spLocks noChangeAspect="1" noChangeArrowheads="1"/>
          </p:cNvSpPr>
          <p:nvPr/>
        </p:nvSpPr>
        <p:spPr bwMode="auto">
          <a:xfrm>
            <a:off x="152400" y="609600"/>
            <a:ext cx="15525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735638"/>
            <a:ext cx="129698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6432768"/>
          </a:xfrm>
          <a:prstGeom prst="rect">
            <a:avLst/>
          </a:prstGeom>
          <a:gradFill flip="none" rotWithShape="1">
            <a:gsLst>
              <a:gs pos="100000">
                <a:srgbClr val="000F9A"/>
              </a:gs>
              <a:gs pos="23000">
                <a:srgbClr val="0070C0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637213"/>
            <a:ext cx="9144000" cy="795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9828213" y="8613775"/>
            <a:ext cx="2995612" cy="377825"/>
            <a:chOff x="-1764704" y="3140968"/>
            <a:chExt cx="3093441" cy="390525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8738" y="3140968"/>
              <a:ext cx="26574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64704" y="3140968"/>
              <a:ext cx="43815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734050"/>
            <a:ext cx="48291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2000240"/>
            <a:ext cx="7772400" cy="1571636"/>
          </a:xfrm>
        </p:spPr>
        <p:txBody>
          <a:bodyPr/>
          <a:lstStyle>
            <a:lvl1pPr algn="ctr">
              <a:defRPr sz="4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3571876"/>
            <a:ext cx="7772400" cy="1857388"/>
          </a:xfrm>
        </p:spPr>
        <p:txBody>
          <a:bodyPr/>
          <a:lstStyle>
            <a:lvl1pPr algn="ctr">
              <a:buNone/>
              <a:defRPr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37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00AD-12CA-ED45-8A39-288561559798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3483-1EE3-C946-88F3-15E74C0C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5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00AD-12CA-ED45-8A39-288561559798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3483-1EE3-C946-88F3-15E74C0C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5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00AD-12CA-ED45-8A39-288561559798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3483-1EE3-C946-88F3-15E74C0C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1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00AD-12CA-ED45-8A39-288561559798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3483-1EE3-C946-88F3-15E74C0C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00AD-12CA-ED45-8A39-288561559798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3483-1EE3-C946-88F3-15E74C0C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0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00AD-12CA-ED45-8A39-288561559798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3483-1EE3-C946-88F3-15E74C0C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6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00AD-12CA-ED45-8A39-288561559798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3483-1EE3-C946-88F3-15E74C0C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0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A00AD-12CA-ED45-8A39-288561559798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3483-1EE3-C946-88F3-15E74C0C2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2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sic%20with%20gree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28675" y="439738"/>
            <a:ext cx="67087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8675" y="1919288"/>
            <a:ext cx="785812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AU" dirty="0"/>
          </a:p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5514975" y="6543675"/>
            <a:ext cx="381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Generic Instructor Course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Generic Instructor Course</a:t>
            </a:r>
          </a:p>
        </p:txBody>
      </p:sp>
      <p:pic>
        <p:nvPicPr>
          <p:cNvPr id="2" name="Picture Placeholder 1" descr="APLS skills.pn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r="5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571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000000"/>
                </a:solidFill>
                <a:ea typeface="MS PGothic" charset="0"/>
              </a:rPr>
              <a:t>Support &amp; Formative Assessment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AU" sz="2800" dirty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eaLnBrk="1" hangingPunct="1"/>
            <a:r>
              <a:rPr lang="en-AU" sz="2800" dirty="0">
                <a:solidFill>
                  <a:srgbClr val="000000"/>
                </a:solidFill>
                <a:latin typeface="Verdana" charset="0"/>
                <a:cs typeface="Verdana" charset="0"/>
              </a:rPr>
              <a:t>Self-reflection</a:t>
            </a:r>
          </a:p>
          <a:p>
            <a:pPr eaLnBrk="1" hangingPunct="1"/>
            <a:r>
              <a:rPr lang="en-AU" sz="2800" dirty="0">
                <a:solidFill>
                  <a:srgbClr val="000000"/>
                </a:solidFill>
                <a:latin typeface="Verdana" charset="0"/>
                <a:cs typeface="Verdana" charset="0"/>
              </a:rPr>
              <a:t>Mentors</a:t>
            </a:r>
          </a:p>
          <a:p>
            <a:pPr eaLnBrk="1" hangingPunct="1"/>
            <a:r>
              <a:rPr lang="en-AU" sz="2800" dirty="0">
                <a:solidFill>
                  <a:srgbClr val="000000"/>
                </a:solidFill>
                <a:latin typeface="Verdana" charset="0"/>
                <a:cs typeface="Verdana" charset="0"/>
              </a:rPr>
              <a:t>Peers</a:t>
            </a:r>
          </a:p>
          <a:p>
            <a:pPr eaLnBrk="1" hangingPunct="1"/>
            <a:r>
              <a:rPr lang="en-AU" sz="2800" dirty="0">
                <a:solidFill>
                  <a:srgbClr val="000000"/>
                </a:solidFill>
                <a:latin typeface="Verdana" charset="0"/>
                <a:cs typeface="Verdana" charset="0"/>
              </a:rPr>
              <a:t>Verbal feedback</a:t>
            </a:r>
          </a:p>
          <a:p>
            <a:pPr eaLnBrk="1" hangingPunct="1"/>
            <a:r>
              <a:rPr lang="en-AU" sz="2800" dirty="0">
                <a:solidFill>
                  <a:srgbClr val="000000"/>
                </a:solidFill>
                <a:latin typeface="Verdana" charset="0"/>
                <a:cs typeface="Verdana" charset="0"/>
              </a:rPr>
              <a:t>Feedback forms</a:t>
            </a:r>
          </a:p>
          <a:p>
            <a:endParaRPr lang="en-US" dirty="0"/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11066" y="2276476"/>
            <a:ext cx="734597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en-US">
              <a:latin typeface="Verdana" charset="0"/>
            </a:endParaRPr>
          </a:p>
        </p:txBody>
      </p:sp>
      <p:pic>
        <p:nvPicPr>
          <p:cNvPr id="5" name="Picture 4" descr="suits-that-fit-bad-too-big-too-smal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19" y="2022761"/>
            <a:ext cx="5097449" cy="43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000000"/>
                </a:solidFill>
                <a:ea typeface="MS PGothic" charset="0"/>
              </a:rPr>
              <a:t>Expectations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8675" y="1717728"/>
            <a:ext cx="4593725" cy="454775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AU" sz="3000" dirty="0">
                <a:solidFill>
                  <a:srgbClr val="000000"/>
                </a:solidFill>
                <a:latin typeface="+mj-lt"/>
                <a:cs typeface="Verdana" charset="0"/>
              </a:rPr>
              <a:t>Read the GIC ‘manual’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AU" sz="3000" dirty="0">
                <a:solidFill>
                  <a:srgbClr val="000000"/>
                </a:solidFill>
                <a:latin typeface="+mj-lt"/>
                <a:cs typeface="Verdana" charset="0"/>
              </a:rPr>
              <a:t>Watched the online videos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</a:pPr>
            <a:r>
              <a:rPr lang="en-AU" sz="3000" dirty="0">
                <a:solidFill>
                  <a:srgbClr val="000000"/>
                </a:solidFill>
                <a:latin typeface="+mj-lt"/>
                <a:cs typeface="Verdana" charset="0"/>
              </a:rPr>
              <a:t>Prepared for all your practice sessions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AU" sz="3000" dirty="0">
                <a:solidFill>
                  <a:srgbClr val="000000"/>
                </a:solidFill>
                <a:latin typeface="+mj-lt"/>
                <a:cs typeface="Verdana" charset="0"/>
              </a:rPr>
              <a:t>Attend sessions on time</a:t>
            </a:r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</a:pPr>
            <a:r>
              <a:rPr lang="en-AU" sz="3000" dirty="0">
                <a:solidFill>
                  <a:srgbClr val="000000"/>
                </a:solidFill>
                <a:latin typeface="+mj-lt"/>
                <a:cs typeface="Verdana" charset="0"/>
              </a:rPr>
              <a:t>Support each other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AU" sz="3000" b="1" dirty="0">
                <a:solidFill>
                  <a:srgbClr val="000000"/>
                </a:solidFill>
                <a:latin typeface="+mj-lt"/>
                <a:cs typeface="Verdana" charset="0"/>
              </a:rPr>
              <a:t>Enjoy yourselves !</a:t>
            </a:r>
          </a:p>
        </p:txBody>
      </p:sp>
      <p:pic>
        <p:nvPicPr>
          <p:cNvPr id="2050" name="Picture 2" descr="http://media.johnwiley.com.au/product_data/coverImage300/71/11188600/1118860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5208" y="1626020"/>
            <a:ext cx="3119854" cy="474217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718" y="2094706"/>
            <a:ext cx="4060979" cy="276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90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3838" y="-496888"/>
            <a:ext cx="3557587" cy="778668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50000" b="1" dirty="0">
                <a:ln w="1905"/>
                <a:solidFill>
                  <a:srgbClr val="F26522"/>
                </a:solidFill>
                <a:latin typeface="+mj-lt"/>
              </a:rPr>
              <a:t>?</a:t>
            </a:r>
            <a:endParaRPr lang="en-AU" sz="50000" b="1" dirty="0">
              <a:ln w="1905"/>
              <a:solidFill>
                <a:srgbClr val="F265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0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7B0441D-615B-4252-87A6-18C68EC1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67" y="944697"/>
            <a:ext cx="5727500" cy="4968605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B04E99A-479E-4353-B5CD-AA336577A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611" y="270933"/>
            <a:ext cx="4910666" cy="5959870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/>
              </a:rPr>
              <a:t>We acknowledge the Traditional Custodians of Country throughout Australia and </a:t>
            </a:r>
            <a:r>
              <a:rPr lang="en-US" sz="2400" dirty="0" err="1">
                <a:ea typeface="ＭＳ Ｐゴシック"/>
              </a:rPr>
              <a:t>recognise</a:t>
            </a:r>
            <a:r>
              <a:rPr lang="en-US" sz="2400" dirty="0">
                <a:ea typeface="ＭＳ Ｐゴシック"/>
              </a:rPr>
              <a:t> their continuing connection to land, water and community.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We pay our respect to Aboriginal and Torres Strait Islander people and to Elders past, present and emerging.</a:t>
            </a:r>
          </a:p>
        </p:txBody>
      </p:sp>
    </p:spTree>
    <p:extLst>
      <p:ext uri="{BB962C8B-B14F-4D97-AF65-F5344CB8AC3E}">
        <p14:creationId xmlns:p14="http://schemas.microsoft.com/office/powerpoint/2010/main" val="216750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000000"/>
                </a:solidFill>
                <a:ea typeface="MS PGothic" charset="0"/>
              </a:rPr>
              <a:t>Learning outcomes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AU" sz="2800" dirty="0">
                <a:solidFill>
                  <a:srgbClr val="000000"/>
                </a:solidFill>
                <a:cs typeface="Verdana" charset="0"/>
              </a:rPr>
              <a:t>Systematic approach to teaching</a:t>
            </a:r>
          </a:p>
          <a:p>
            <a:pPr eaLnBrk="1" hangingPunct="1">
              <a:lnSpc>
                <a:spcPct val="150000"/>
              </a:lnSpc>
            </a:pPr>
            <a:r>
              <a:rPr lang="en-AU" sz="2800" dirty="0">
                <a:solidFill>
                  <a:srgbClr val="000000"/>
                </a:solidFill>
                <a:cs typeface="Verdana" charset="0"/>
              </a:rPr>
              <a:t>Practical application in different teaching modes</a:t>
            </a:r>
          </a:p>
          <a:p>
            <a:pPr eaLnBrk="1" hangingPunct="1">
              <a:lnSpc>
                <a:spcPct val="150000"/>
              </a:lnSpc>
            </a:pPr>
            <a:r>
              <a:rPr lang="en-AU" sz="2800" dirty="0">
                <a:solidFill>
                  <a:srgbClr val="000000"/>
                </a:solidFill>
                <a:cs typeface="Verdana" charset="0"/>
              </a:rPr>
              <a:t>Feedback -  instructors &amp; small group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3367" y="4928038"/>
            <a:ext cx="864096" cy="1224136"/>
          </a:xfrm>
          <a:prstGeom prst="rect">
            <a:avLst/>
          </a:prstGeom>
          <a:solidFill>
            <a:srgbClr val="FF167B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7087" y="4928038"/>
            <a:ext cx="864096" cy="122413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54494" y="4928038"/>
            <a:ext cx="864096" cy="1224136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97885" y="4928038"/>
            <a:ext cx="864096" cy="1224136"/>
          </a:xfrm>
          <a:prstGeom prst="rect">
            <a:avLst/>
          </a:prstGeom>
          <a:solidFill>
            <a:srgbClr val="009A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49746" y="4899177"/>
            <a:ext cx="864096" cy="1224136"/>
          </a:xfrm>
          <a:prstGeom prst="rect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5531" y="4899177"/>
            <a:ext cx="881195" cy="1224136"/>
          </a:xfrm>
          <a:prstGeom prst="rect">
            <a:avLst/>
          </a:prstGeom>
          <a:solidFill>
            <a:srgbClr val="AC0E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7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462532" y="243624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000000"/>
                </a:solidFill>
                <a:ea typeface="MS PGothic" charset="0"/>
              </a:rPr>
              <a:t>Mentor group rooms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rcRect t="13581" b="13581"/>
          <a:stretch>
            <a:fillRect/>
          </a:stretch>
        </p:blipFill>
        <p:spPr>
          <a:xfrm>
            <a:off x="310368" y="4752608"/>
            <a:ext cx="3128473" cy="1655501"/>
          </a:xfrm>
          <a:ln w="127000">
            <a:solidFill>
              <a:schemeClr val="accent4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4E6FA37-5C78-D64F-B896-AC3E2F6EDD22}"/>
              </a:ext>
            </a:extLst>
          </p:cNvPr>
          <p:cNvGrpSpPr/>
          <p:nvPr/>
        </p:nvGrpSpPr>
        <p:grpSpPr>
          <a:xfrm>
            <a:off x="3461419" y="1271488"/>
            <a:ext cx="2183078" cy="2095569"/>
            <a:chOff x="6362504" y="4076504"/>
            <a:chExt cx="2781496" cy="278149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2504" y="4076504"/>
              <a:ext cx="2781496" cy="2781496"/>
            </a:xfrm>
            <a:prstGeom prst="rect">
              <a:avLst/>
            </a:prstGeom>
            <a:ln w="127000">
              <a:solidFill>
                <a:srgbClr val="7030A0"/>
              </a:solidFill>
            </a:ln>
          </p:spPr>
        </p:pic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7EE6B153-303A-E54C-B8AB-01E95A898FAA}"/>
                </a:ext>
              </a:extLst>
            </p:cNvPr>
            <p:cNvSpPr/>
            <p:nvPr/>
          </p:nvSpPr>
          <p:spPr>
            <a:xfrm>
              <a:off x="8344750" y="6104410"/>
              <a:ext cx="502920" cy="578904"/>
            </a:xfrm>
            <a:prstGeom prst="star5">
              <a:avLst/>
            </a:prstGeom>
            <a:gradFill>
              <a:gsLst>
                <a:gs pos="99000">
                  <a:schemeClr val="accent1">
                    <a:tint val="100000"/>
                    <a:shade val="100000"/>
                    <a:satMod val="130000"/>
                  </a:schemeClr>
                </a:gs>
                <a:gs pos="97000">
                  <a:srgbClr val="7030A0"/>
                </a:gs>
              </a:gsLst>
            </a:gradFill>
            <a:ln w="127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FFF9265A-18F5-104E-A11A-6F6686D39E19}"/>
              </a:ext>
            </a:extLst>
          </p:cNvPr>
          <p:cNvSpPr/>
          <p:nvPr/>
        </p:nvSpPr>
        <p:spPr>
          <a:xfrm>
            <a:off x="444261" y="4511040"/>
            <a:ext cx="774939" cy="685800"/>
          </a:xfrm>
          <a:prstGeom prst="star5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4">
                  <a:lumMod val="50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F43752-DABC-4E42-9C01-7FF5AD1EF18B}"/>
              </a:ext>
            </a:extLst>
          </p:cNvPr>
          <p:cNvGrpSpPr/>
          <p:nvPr/>
        </p:nvGrpSpPr>
        <p:grpSpPr>
          <a:xfrm>
            <a:off x="6328004" y="279136"/>
            <a:ext cx="2462091" cy="2441486"/>
            <a:chOff x="9085262" y="279136"/>
            <a:chExt cx="2781497" cy="2787324"/>
          </a:xfrm>
        </p:grpSpPr>
        <p:pic>
          <p:nvPicPr>
            <p:cNvPr id="1026" name="Picture 2" descr="Divinyls - Greatest Hits CD">
              <a:extLst>
                <a:ext uri="{FF2B5EF4-FFF2-40B4-BE49-F238E27FC236}">
                  <a16:creationId xmlns:a16="http://schemas.microsoft.com/office/drawing/2014/main" id="{1E9A4FBF-8E09-6840-A794-D148DAA3CD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5" r="17548"/>
            <a:stretch/>
          </p:blipFill>
          <p:spPr bwMode="auto">
            <a:xfrm>
              <a:off x="9085262" y="279136"/>
              <a:ext cx="2781497" cy="2787324"/>
            </a:xfrm>
            <a:prstGeom prst="rect">
              <a:avLst/>
            </a:prstGeom>
            <a:noFill/>
            <a:ln w="127000"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26469041-4A6B-5947-9721-7811001E489C}"/>
                </a:ext>
              </a:extLst>
            </p:cNvPr>
            <p:cNvSpPr/>
            <p:nvPr/>
          </p:nvSpPr>
          <p:spPr>
            <a:xfrm>
              <a:off x="10614122" y="2223734"/>
              <a:ext cx="665771" cy="656626"/>
            </a:xfrm>
            <a:prstGeom prst="star5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0">
                  <a:srgbClr val="FFFF00"/>
                </a:gs>
              </a:gsLst>
            </a:gra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B0C0F1-5630-4A41-9BF5-E5EC51962C79}"/>
              </a:ext>
            </a:extLst>
          </p:cNvPr>
          <p:cNvGrpSpPr/>
          <p:nvPr/>
        </p:nvGrpSpPr>
        <p:grpSpPr>
          <a:xfrm>
            <a:off x="3817115" y="3804219"/>
            <a:ext cx="2960936" cy="2354729"/>
            <a:chOff x="5048246" y="3826875"/>
            <a:chExt cx="3704262" cy="2713496"/>
          </a:xfrm>
        </p:grpSpPr>
        <p:pic>
          <p:nvPicPr>
            <p:cNvPr id="1028" name="Picture 4" descr="A Brief History... - Wikipedia">
              <a:extLst>
                <a:ext uri="{FF2B5EF4-FFF2-40B4-BE49-F238E27FC236}">
                  <a16:creationId xmlns:a16="http://schemas.microsoft.com/office/drawing/2014/main" id="{5B91A271-E979-714D-B528-31C20E806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46" y="3826875"/>
              <a:ext cx="3080185" cy="2713496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5-Point Star 15">
              <a:extLst>
                <a:ext uri="{FF2B5EF4-FFF2-40B4-BE49-F238E27FC236}">
                  <a16:creationId xmlns:a16="http://schemas.microsoft.com/office/drawing/2014/main" id="{94BB5F35-98F7-104E-9018-365A2C625E47}"/>
                </a:ext>
              </a:extLst>
            </p:cNvPr>
            <p:cNvSpPr/>
            <p:nvPr/>
          </p:nvSpPr>
          <p:spPr>
            <a:xfrm>
              <a:off x="8086737" y="3841560"/>
              <a:ext cx="665771" cy="656626"/>
            </a:xfrm>
            <a:prstGeom prst="star5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DCD9AC61-8107-4037-8FE1-FEBB5EB5B5E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7961" y="1444285"/>
            <a:ext cx="2671139" cy="2671139"/>
          </a:xfrm>
          <a:prstGeom prst="rect">
            <a:avLst/>
          </a:prstGeom>
          <a:ln w="130175">
            <a:solidFill>
              <a:srgbClr val="FD11E1"/>
            </a:solidFill>
          </a:ln>
        </p:spPr>
      </p:pic>
      <p:sp>
        <p:nvSpPr>
          <p:cNvPr id="3" name="5-Point Star 9">
            <a:extLst>
              <a:ext uri="{FF2B5EF4-FFF2-40B4-BE49-F238E27FC236}">
                <a16:creationId xmlns:a16="http://schemas.microsoft.com/office/drawing/2014/main" id="{1D91BE85-A2B5-A628-F197-DFF866E0B114}"/>
              </a:ext>
            </a:extLst>
          </p:cNvPr>
          <p:cNvSpPr/>
          <p:nvPr/>
        </p:nvSpPr>
        <p:spPr>
          <a:xfrm>
            <a:off x="1890503" y="3779940"/>
            <a:ext cx="394721" cy="436144"/>
          </a:xfrm>
          <a:prstGeom prst="star5">
            <a:avLst/>
          </a:prstGeom>
          <a:gradFill>
            <a:gsLst>
              <a:gs pos="95000">
                <a:srgbClr val="FD11E1"/>
              </a:gs>
              <a:gs pos="97000">
                <a:srgbClr val="7030A0"/>
              </a:gs>
            </a:gsLst>
          </a:gradFill>
          <a:ln w="127000">
            <a:solidFill>
              <a:srgbClr val="FD11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0E19D-E644-D8B8-8588-663801ED65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89" y="3060649"/>
            <a:ext cx="1935543" cy="2900781"/>
          </a:xfrm>
          <a:prstGeom prst="rect">
            <a:avLst/>
          </a:prstGeom>
          <a:noFill/>
          <a:ln w="158750">
            <a:solidFill>
              <a:srgbClr val="0070C0"/>
            </a:solidFill>
          </a:ln>
        </p:spPr>
      </p:pic>
      <p:sp>
        <p:nvSpPr>
          <p:cNvPr id="6" name="5-Point Star 9">
            <a:extLst>
              <a:ext uri="{FF2B5EF4-FFF2-40B4-BE49-F238E27FC236}">
                <a16:creationId xmlns:a16="http://schemas.microsoft.com/office/drawing/2014/main" id="{1D91BE85-A2B5-A628-F197-DFF866E0B114}"/>
              </a:ext>
            </a:extLst>
          </p:cNvPr>
          <p:cNvSpPr/>
          <p:nvPr/>
        </p:nvSpPr>
        <p:spPr>
          <a:xfrm>
            <a:off x="8105267" y="5469727"/>
            <a:ext cx="785813" cy="685831"/>
          </a:xfrm>
          <a:prstGeom prst="star5">
            <a:avLst/>
          </a:prstGeom>
          <a:gradFill>
            <a:gsLst>
              <a:gs pos="95000">
                <a:srgbClr val="0070C0"/>
              </a:gs>
              <a:gs pos="97000">
                <a:srgbClr val="7030A0"/>
              </a:gs>
            </a:gsLst>
          </a:gradFill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234311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000000"/>
                </a:solidFill>
                <a:ea typeface="MS PGothic" charset="0"/>
              </a:rPr>
              <a:t>Introductions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8675" y="1590050"/>
            <a:ext cx="7858125" cy="4206875"/>
          </a:xfrm>
        </p:spPr>
        <p:txBody>
          <a:bodyPr>
            <a:noAutofit/>
          </a:bodyPr>
          <a:lstStyle/>
          <a:p>
            <a:pPr eaLnBrk="1" hangingPunct="1"/>
            <a:r>
              <a:rPr lang="en-AU" sz="3200" dirty="0">
                <a:solidFill>
                  <a:srgbClr val="000000"/>
                </a:solidFill>
                <a:cs typeface="Verdana" charset="0"/>
              </a:rPr>
              <a:t>Peer Learning model</a:t>
            </a:r>
          </a:p>
          <a:p>
            <a:pPr eaLnBrk="1" hangingPunct="1"/>
            <a:r>
              <a:rPr lang="en-AU" sz="3200" dirty="0">
                <a:solidFill>
                  <a:srgbClr val="000000"/>
                </a:solidFill>
                <a:cs typeface="Verdana" charset="0"/>
              </a:rPr>
              <a:t>2 mins – </a:t>
            </a:r>
          </a:p>
          <a:p>
            <a:pPr eaLnBrk="1" hangingPunct="1">
              <a:buFont typeface="Arial"/>
              <a:buChar char="•"/>
            </a:pPr>
            <a:r>
              <a:rPr lang="en-AU" sz="3200" dirty="0">
                <a:solidFill>
                  <a:srgbClr val="000000"/>
                </a:solidFill>
                <a:cs typeface="Verdana" charset="0"/>
              </a:rPr>
              <a:t>Introduce the person next to you</a:t>
            </a:r>
          </a:p>
          <a:p>
            <a:pPr eaLnBrk="1" hangingPunct="1">
              <a:buFont typeface="Arial"/>
              <a:buChar char="•"/>
            </a:pPr>
            <a:r>
              <a:rPr lang="en-AU" sz="3200" dirty="0">
                <a:solidFill>
                  <a:srgbClr val="000000"/>
                </a:solidFill>
                <a:cs typeface="Verdana" charset="0"/>
              </a:rPr>
              <a:t>One piece of information not on their CV</a:t>
            </a:r>
          </a:p>
          <a:p>
            <a:pPr eaLnBrk="1" hangingPunct="1">
              <a:buFont typeface="Arial"/>
              <a:buChar char="•"/>
            </a:pPr>
            <a:endParaRPr lang="en-AU" sz="3300" dirty="0">
              <a:solidFill>
                <a:srgbClr val="000000"/>
              </a:solidFill>
              <a:cs typeface="Verdana" charset="0"/>
            </a:endParaRPr>
          </a:p>
          <a:p>
            <a:pPr eaLnBrk="1" hangingPunct="1">
              <a:buFont typeface="Arial"/>
              <a:buChar char="•"/>
            </a:pPr>
            <a:endParaRPr lang="en-AU" sz="3300" dirty="0">
              <a:solidFill>
                <a:srgbClr val="000000"/>
              </a:solidFill>
              <a:cs typeface="Verdana" charset="0"/>
            </a:endParaRPr>
          </a:p>
          <a:p>
            <a:pPr eaLnBrk="1" hangingPunct="1"/>
            <a:r>
              <a:rPr lang="en-AU" sz="3200" dirty="0">
                <a:solidFill>
                  <a:srgbClr val="000000"/>
                </a:solidFill>
                <a:cs typeface="Verdana" charset="0"/>
              </a:rPr>
              <a:t>Dinner tonight</a:t>
            </a:r>
            <a:r>
              <a:rPr lang="en-AU" sz="3200" dirty="0">
                <a:solidFill>
                  <a:srgbClr val="000000"/>
                </a:solidFill>
                <a:latin typeface="Verdana" charset="0"/>
                <a:cs typeface="Verdana" charset="0"/>
              </a:rPr>
              <a:t>!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CAD0B-7782-D1B1-7F69-7DECDB209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951" y="3912459"/>
            <a:ext cx="4049049" cy="27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000000"/>
                </a:solidFill>
                <a:ea typeface="MS PGothic" charset="0"/>
              </a:rPr>
              <a:t>Format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AU" sz="3200" b="1" dirty="0">
                <a:solidFill>
                  <a:srgbClr val="000000"/>
                </a:solidFill>
                <a:cs typeface="Verdana" charset="0"/>
              </a:rPr>
              <a:t>Day 1 and 2</a:t>
            </a:r>
          </a:p>
          <a:p>
            <a:pPr eaLnBrk="1" hangingPunct="1"/>
            <a:r>
              <a:rPr lang="en-AU" sz="3200" dirty="0">
                <a:solidFill>
                  <a:srgbClr val="000000"/>
                </a:solidFill>
                <a:cs typeface="Verdana" charset="0"/>
              </a:rPr>
              <a:t>Plenary</a:t>
            </a:r>
          </a:p>
          <a:p>
            <a:pPr eaLnBrk="1" hangingPunct="1"/>
            <a:r>
              <a:rPr lang="en-AU" sz="3200" dirty="0">
                <a:solidFill>
                  <a:srgbClr val="000000"/>
                </a:solidFill>
                <a:cs typeface="Verdana" charset="0"/>
              </a:rPr>
              <a:t>Demonstration</a:t>
            </a:r>
          </a:p>
          <a:p>
            <a:pPr eaLnBrk="1" hangingPunct="1"/>
            <a:r>
              <a:rPr lang="en-AU" sz="3200" dirty="0">
                <a:solidFill>
                  <a:srgbClr val="000000"/>
                </a:solidFill>
                <a:cs typeface="Verdana" charset="0"/>
              </a:rPr>
              <a:t>Your practice session</a:t>
            </a:r>
          </a:p>
          <a:p>
            <a:pPr eaLnBrk="1" hangingPunct="1"/>
            <a:endParaRPr lang="en-AU" sz="3200" b="1" dirty="0">
              <a:solidFill>
                <a:srgbClr val="000000"/>
              </a:solidFill>
              <a:cs typeface="Verdana" charset="0"/>
            </a:endParaRPr>
          </a:p>
          <a:p>
            <a:pPr eaLnBrk="1" hangingPunct="1"/>
            <a:r>
              <a:rPr lang="en-AU" sz="3200" b="1" dirty="0">
                <a:solidFill>
                  <a:srgbClr val="000000"/>
                </a:solidFill>
                <a:cs typeface="Verdana" charset="0"/>
              </a:rPr>
              <a:t>Day 3</a:t>
            </a:r>
          </a:p>
          <a:p>
            <a:pPr eaLnBrk="1" hangingPunct="1"/>
            <a:r>
              <a:rPr lang="en-AU" sz="3200" dirty="0">
                <a:solidFill>
                  <a:srgbClr val="000000"/>
                </a:solidFill>
                <a:cs typeface="Verdana" charset="0"/>
              </a:rPr>
              <a:t>Repeat practice sessions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86829" y="3628046"/>
            <a:ext cx="2336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/>
              <a:t>Simulations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Role playing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Realistic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898301" y="3245086"/>
            <a:ext cx="886951" cy="288107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1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dirty="0">
                <a:solidFill>
                  <a:srgbClr val="000000"/>
                </a:solidFill>
                <a:ea typeface="MS PGothic" charset="0"/>
              </a:rPr>
              <a:t>Support and Formative Assessment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8675" y="2161160"/>
            <a:ext cx="7858125" cy="420687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AU" sz="3200" dirty="0">
                <a:solidFill>
                  <a:srgbClr val="000000"/>
                </a:solidFill>
                <a:latin typeface="+mj-lt"/>
                <a:cs typeface="Verdana" charset="0"/>
              </a:rPr>
              <a:t>Mentors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AU" sz="3200" dirty="0">
                <a:solidFill>
                  <a:srgbClr val="000000"/>
                </a:solidFill>
                <a:latin typeface="+mj-lt"/>
                <a:cs typeface="Verdana" charset="0"/>
              </a:rPr>
              <a:t>Peers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AU" sz="3200" dirty="0">
                <a:solidFill>
                  <a:srgbClr val="000000"/>
                </a:solidFill>
                <a:latin typeface="+mj-lt"/>
                <a:cs typeface="Verdana" charset="0"/>
              </a:rPr>
              <a:t>Verbal feedback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AU" sz="3200" dirty="0">
                <a:solidFill>
                  <a:srgbClr val="000000"/>
                </a:solidFill>
                <a:latin typeface="+mj-lt"/>
                <a:cs typeface="Verdana" charset="0"/>
              </a:rPr>
              <a:t>Feedback forms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32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728" y="3659702"/>
            <a:ext cx="5419271" cy="29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1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77382D4F-72EA-452E-9C94-492D2D6EA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27" y="229245"/>
            <a:ext cx="8005312" cy="627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1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‘Performance’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You may feel:</a:t>
            </a:r>
          </a:p>
          <a:p>
            <a:pPr marL="571500" lvl="2"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Challenged</a:t>
            </a:r>
          </a:p>
          <a:p>
            <a:pPr marL="571500" lvl="2"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Uncomfortable</a:t>
            </a:r>
          </a:p>
          <a:p>
            <a:pPr marL="571500" lvl="2"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Embarrassed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We want you to feel safe to have a go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We’re all here to support each other and to learn from one other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82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Kilter">
    <a:dk1>
      <a:sysClr val="windowText" lastClr="000000"/>
    </a:dk1>
    <a:lt1>
      <a:sysClr val="window" lastClr="FFFFFF"/>
    </a:lt1>
    <a:dk2>
      <a:srgbClr val="318FC5"/>
    </a:dk2>
    <a:lt2>
      <a:srgbClr val="AEE8FB"/>
    </a:lt2>
    <a:accent1>
      <a:srgbClr val="76C5EF"/>
    </a:accent1>
    <a:accent2>
      <a:srgbClr val="FEA022"/>
    </a:accent2>
    <a:accent3>
      <a:srgbClr val="FF6700"/>
    </a:accent3>
    <a:accent4>
      <a:srgbClr val="70A525"/>
    </a:accent4>
    <a:accent5>
      <a:srgbClr val="A5D848"/>
    </a:accent5>
    <a:accent6>
      <a:srgbClr val="20768C"/>
    </a:accent6>
    <a:hlink>
      <a:srgbClr val="7AB6E8"/>
    </a:hlink>
    <a:folHlink>
      <a:srgbClr val="83B0D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582</Words>
  <Application>Microsoft Office PowerPoint</Application>
  <PresentationFormat>On-screen Show (4:3)</PresentationFormat>
  <Paragraphs>136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</vt:lpstr>
      <vt:lpstr>Times New Roman</vt:lpstr>
      <vt:lpstr>Verdana</vt:lpstr>
      <vt:lpstr>Office Theme</vt:lpstr>
      <vt:lpstr>1_Office Theme</vt:lpstr>
      <vt:lpstr>PowerPoint Presentation</vt:lpstr>
      <vt:lpstr>PowerPoint Presentation</vt:lpstr>
      <vt:lpstr>Learning outcomes</vt:lpstr>
      <vt:lpstr>Mentor group rooms</vt:lpstr>
      <vt:lpstr>Introductions</vt:lpstr>
      <vt:lpstr>Format</vt:lpstr>
      <vt:lpstr>Support and Formative Assessment</vt:lpstr>
      <vt:lpstr>PowerPoint Presentation</vt:lpstr>
      <vt:lpstr>‘Performance’</vt:lpstr>
      <vt:lpstr>Support &amp; Formative Assessment</vt:lpstr>
      <vt:lpstr>Expectations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Starrs</dc:creator>
  <cp:lastModifiedBy>Jane Stanford</cp:lastModifiedBy>
  <cp:revision>11</cp:revision>
  <dcterms:created xsi:type="dcterms:W3CDTF">2015-08-12T04:59:37Z</dcterms:created>
  <dcterms:modified xsi:type="dcterms:W3CDTF">2023-08-03T08:42:44Z</dcterms:modified>
</cp:coreProperties>
</file>