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8" r:id="rId2"/>
    <p:sldMasterId id="2147483670" r:id="rId3"/>
    <p:sldMasterId id="2147483672" r:id="rId4"/>
  </p:sldMasterIdLst>
  <p:notesMasterIdLst>
    <p:notesMasterId r:id="rId26"/>
  </p:notesMasterIdLst>
  <p:sldIdLst>
    <p:sldId id="256" r:id="rId5"/>
    <p:sldId id="267" r:id="rId6"/>
    <p:sldId id="268" r:id="rId7"/>
    <p:sldId id="286" r:id="rId8"/>
    <p:sldId id="287" r:id="rId9"/>
    <p:sldId id="269" r:id="rId10"/>
    <p:sldId id="270" r:id="rId11"/>
    <p:sldId id="271" r:id="rId12"/>
    <p:sldId id="272" r:id="rId13"/>
    <p:sldId id="273" r:id="rId14"/>
    <p:sldId id="274" r:id="rId15"/>
    <p:sldId id="275" r:id="rId16"/>
    <p:sldId id="276" r:id="rId17"/>
    <p:sldId id="277" r:id="rId18"/>
    <p:sldId id="279" r:id="rId19"/>
    <p:sldId id="280" r:id="rId20"/>
    <p:sldId id="281" r:id="rId21"/>
    <p:sldId id="282" r:id="rId22"/>
    <p:sldId id="283" r:id="rId23"/>
    <p:sldId id="259" r:id="rId24"/>
    <p:sldId id="285" r:id="rId25"/>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9" autoAdjust="0"/>
    <p:restoredTop sz="62929" autoAdjust="0"/>
  </p:normalViewPr>
  <p:slideViewPr>
    <p:cSldViewPr snapToGrid="0" snapToObjects="1" showGuides="1">
      <p:cViewPr varScale="1">
        <p:scale>
          <a:sx n="52" d="100"/>
          <a:sy n="52" d="100"/>
        </p:scale>
        <p:origin x="-744" y="-120"/>
      </p:cViewPr>
      <p:guideLst>
        <p:guide orient="horz" pos="2160"/>
        <p:guide pos="1989"/>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489419-8519-45CB-BF2C-3C87150F640F}" type="doc">
      <dgm:prSet loTypeId="urn:microsoft.com/office/officeart/2005/8/layout/venn1" loCatId="relationship" qsTypeId="urn:microsoft.com/office/officeart/2005/8/quickstyle/simple1" qsCatId="simple" csTypeId="urn:microsoft.com/office/officeart/2005/8/colors/accent0_3" csCatId="mainScheme" phldr="1"/>
      <dgm:spPr/>
    </dgm:pt>
    <dgm:pt modelId="{078A1367-6BC6-4C6E-B176-B2EC4CEBE5D8}">
      <dgm:prSet phldrT="[Text]" custT="1"/>
      <dgm:spPr>
        <a:solidFill>
          <a:srgbClr val="FFFF00">
            <a:alpha val="50000"/>
          </a:srgbClr>
        </a:solidFill>
        <a:ln>
          <a:solidFill>
            <a:schemeClr val="accent4">
              <a:lumMod val="10000"/>
            </a:schemeClr>
          </a:solidFill>
        </a:ln>
      </dgm:spPr>
      <dgm:t>
        <a:bodyPr/>
        <a:lstStyle/>
        <a:p>
          <a:r>
            <a:rPr lang="en-GB" sz="3200" dirty="0" smtClean="0">
              <a:solidFill>
                <a:schemeClr val="accent4">
                  <a:lumMod val="10000"/>
                </a:schemeClr>
              </a:solidFill>
              <a:latin typeface="Calibri"/>
              <a:ea typeface="Calibri"/>
              <a:cs typeface="Calibri"/>
            </a:rPr>
            <a:t>Psychomotor</a:t>
          </a:r>
          <a:endParaRPr lang="en-GB" sz="3200" dirty="0">
            <a:solidFill>
              <a:schemeClr val="accent4">
                <a:lumMod val="10000"/>
              </a:schemeClr>
            </a:solidFill>
            <a:latin typeface="Calibri"/>
            <a:ea typeface="Calibri"/>
            <a:cs typeface="Calibri"/>
          </a:endParaRPr>
        </a:p>
      </dgm:t>
    </dgm:pt>
    <dgm:pt modelId="{DA9301FE-4ED7-4869-BF0E-2C5A0D5ED537}" type="parTrans" cxnId="{A7AE4656-5BE8-4D20-B16F-00B18F66731C}">
      <dgm:prSet/>
      <dgm:spPr/>
      <dgm:t>
        <a:bodyPr/>
        <a:lstStyle/>
        <a:p>
          <a:endParaRPr lang="en-GB"/>
        </a:p>
      </dgm:t>
    </dgm:pt>
    <dgm:pt modelId="{6B7D2FD0-7016-4C12-951B-F6A6ACD45115}" type="sibTrans" cxnId="{A7AE4656-5BE8-4D20-B16F-00B18F66731C}">
      <dgm:prSet/>
      <dgm:spPr/>
      <dgm:t>
        <a:bodyPr/>
        <a:lstStyle/>
        <a:p>
          <a:endParaRPr lang="en-GB"/>
        </a:p>
      </dgm:t>
    </dgm:pt>
    <dgm:pt modelId="{331A0145-B16C-4E95-A97B-0881E1EBE344}">
      <dgm:prSet phldrT="[Text]" custT="1"/>
      <dgm:spPr>
        <a:solidFill>
          <a:srgbClr val="00CE00">
            <a:alpha val="50000"/>
          </a:srgbClr>
        </a:solidFill>
        <a:ln>
          <a:solidFill>
            <a:schemeClr val="accent4">
              <a:lumMod val="10000"/>
            </a:schemeClr>
          </a:solidFill>
        </a:ln>
      </dgm:spPr>
      <dgm:t>
        <a:bodyPr/>
        <a:lstStyle/>
        <a:p>
          <a:r>
            <a:rPr lang="en-GB" sz="3200" dirty="0" smtClean="0">
              <a:solidFill>
                <a:schemeClr val="accent4">
                  <a:lumMod val="10000"/>
                </a:schemeClr>
              </a:solidFill>
              <a:latin typeface="Calibri"/>
              <a:ea typeface="Calibri"/>
              <a:cs typeface="Calibri"/>
            </a:rPr>
            <a:t>Affective</a:t>
          </a:r>
          <a:endParaRPr lang="en-GB" sz="3200" dirty="0">
            <a:solidFill>
              <a:schemeClr val="accent4">
                <a:lumMod val="10000"/>
              </a:schemeClr>
            </a:solidFill>
            <a:latin typeface="Calibri"/>
            <a:ea typeface="Calibri"/>
            <a:cs typeface="Calibri"/>
          </a:endParaRPr>
        </a:p>
      </dgm:t>
    </dgm:pt>
    <dgm:pt modelId="{88B4E844-5E6A-4A1C-B6E6-0351121F37C6}" type="parTrans" cxnId="{18B8720C-5854-4754-84AA-2C61DF92D4AE}">
      <dgm:prSet/>
      <dgm:spPr/>
      <dgm:t>
        <a:bodyPr/>
        <a:lstStyle/>
        <a:p>
          <a:endParaRPr lang="en-GB"/>
        </a:p>
      </dgm:t>
    </dgm:pt>
    <dgm:pt modelId="{03DFCB35-DA78-4A3F-BED9-D7492714F065}" type="sibTrans" cxnId="{18B8720C-5854-4754-84AA-2C61DF92D4AE}">
      <dgm:prSet/>
      <dgm:spPr/>
      <dgm:t>
        <a:bodyPr/>
        <a:lstStyle/>
        <a:p>
          <a:endParaRPr lang="en-GB"/>
        </a:p>
      </dgm:t>
    </dgm:pt>
    <dgm:pt modelId="{1B5DF693-35C8-4AEA-A008-B8E7F4ADEFB9}">
      <dgm:prSet phldrT="[Text]" custT="1"/>
      <dgm:spPr>
        <a:solidFill>
          <a:srgbClr val="3366FF">
            <a:alpha val="50000"/>
          </a:srgbClr>
        </a:solidFill>
        <a:ln>
          <a:solidFill>
            <a:schemeClr val="accent4">
              <a:lumMod val="10000"/>
            </a:schemeClr>
          </a:solidFill>
        </a:ln>
      </dgm:spPr>
      <dgm:t>
        <a:bodyPr/>
        <a:lstStyle/>
        <a:p>
          <a:r>
            <a:rPr lang="en-GB" sz="3200" dirty="0" smtClean="0">
              <a:solidFill>
                <a:schemeClr val="accent4">
                  <a:lumMod val="10000"/>
                </a:schemeClr>
              </a:solidFill>
              <a:latin typeface="Calibri"/>
              <a:ea typeface="Calibri"/>
              <a:cs typeface="Calibri"/>
            </a:rPr>
            <a:t>Cognitive</a:t>
          </a:r>
          <a:endParaRPr lang="en-GB" sz="3200" dirty="0">
            <a:solidFill>
              <a:schemeClr val="accent4">
                <a:lumMod val="10000"/>
              </a:schemeClr>
            </a:solidFill>
            <a:latin typeface="Calibri"/>
            <a:ea typeface="Calibri"/>
            <a:cs typeface="Calibri"/>
          </a:endParaRPr>
        </a:p>
      </dgm:t>
    </dgm:pt>
    <dgm:pt modelId="{E7341F79-0AA7-4314-BE30-5EA088B5FEC0}" type="parTrans" cxnId="{EBDAAFBA-DDEA-4B1F-A8EB-04883DB0F3FE}">
      <dgm:prSet/>
      <dgm:spPr/>
      <dgm:t>
        <a:bodyPr/>
        <a:lstStyle/>
        <a:p>
          <a:endParaRPr lang="en-GB"/>
        </a:p>
      </dgm:t>
    </dgm:pt>
    <dgm:pt modelId="{C206479D-5884-4B25-9DB2-8E2DA6A0B06B}" type="sibTrans" cxnId="{EBDAAFBA-DDEA-4B1F-A8EB-04883DB0F3FE}">
      <dgm:prSet/>
      <dgm:spPr/>
      <dgm:t>
        <a:bodyPr/>
        <a:lstStyle/>
        <a:p>
          <a:endParaRPr lang="en-GB"/>
        </a:p>
      </dgm:t>
    </dgm:pt>
    <dgm:pt modelId="{85AC8163-E4B0-42D4-B0B4-C05D7509DE04}" type="pres">
      <dgm:prSet presAssocID="{22489419-8519-45CB-BF2C-3C87150F640F}" presName="compositeShape" presStyleCnt="0">
        <dgm:presLayoutVars>
          <dgm:chMax val="7"/>
          <dgm:dir/>
          <dgm:resizeHandles val="exact"/>
        </dgm:presLayoutVars>
      </dgm:prSet>
      <dgm:spPr/>
    </dgm:pt>
    <dgm:pt modelId="{0BE392D0-3A06-44ED-81F5-1960EA6DEAAA}" type="pres">
      <dgm:prSet presAssocID="{078A1367-6BC6-4C6E-B176-B2EC4CEBE5D8}" presName="circ1" presStyleLbl="vennNode1" presStyleIdx="0" presStyleCnt="3" custScaleX="118566" custScaleY="111411" custLinFactNeighborY="-3217"/>
      <dgm:spPr/>
      <dgm:t>
        <a:bodyPr/>
        <a:lstStyle/>
        <a:p>
          <a:endParaRPr lang="en-GB"/>
        </a:p>
      </dgm:t>
    </dgm:pt>
    <dgm:pt modelId="{6ECA2BD2-9F07-4AA6-9E9C-35B92EE816C7}" type="pres">
      <dgm:prSet presAssocID="{078A1367-6BC6-4C6E-B176-B2EC4CEBE5D8}" presName="circ1Tx" presStyleLbl="revTx" presStyleIdx="0" presStyleCnt="0">
        <dgm:presLayoutVars>
          <dgm:chMax val="0"/>
          <dgm:chPref val="0"/>
          <dgm:bulletEnabled val="1"/>
        </dgm:presLayoutVars>
      </dgm:prSet>
      <dgm:spPr/>
      <dgm:t>
        <a:bodyPr/>
        <a:lstStyle/>
        <a:p>
          <a:endParaRPr lang="en-GB"/>
        </a:p>
      </dgm:t>
    </dgm:pt>
    <dgm:pt modelId="{F3D84BA6-32E8-F543-9BC9-F0EE1BA171B8}" type="pres">
      <dgm:prSet presAssocID="{1B5DF693-35C8-4AEA-A008-B8E7F4ADEFB9}" presName="circ2" presStyleLbl="vennNode1" presStyleIdx="1" presStyleCnt="3" custScaleX="109770" custScaleY="106415"/>
      <dgm:spPr/>
      <dgm:t>
        <a:bodyPr/>
        <a:lstStyle/>
        <a:p>
          <a:endParaRPr lang="en-US"/>
        </a:p>
      </dgm:t>
    </dgm:pt>
    <dgm:pt modelId="{A0F98827-21F4-854F-981F-88FE62CC0361}" type="pres">
      <dgm:prSet presAssocID="{1B5DF693-35C8-4AEA-A008-B8E7F4ADEFB9}" presName="circ2Tx" presStyleLbl="revTx" presStyleIdx="0" presStyleCnt="0">
        <dgm:presLayoutVars>
          <dgm:chMax val="0"/>
          <dgm:chPref val="0"/>
          <dgm:bulletEnabled val="1"/>
        </dgm:presLayoutVars>
      </dgm:prSet>
      <dgm:spPr/>
      <dgm:t>
        <a:bodyPr/>
        <a:lstStyle/>
        <a:p>
          <a:endParaRPr lang="en-US"/>
        </a:p>
      </dgm:t>
    </dgm:pt>
    <dgm:pt modelId="{E505D4B3-5D23-9A42-8EE1-EBDD7776FE09}" type="pres">
      <dgm:prSet presAssocID="{331A0145-B16C-4E95-A97B-0881E1EBE344}" presName="circ3" presStyleLbl="vennNode1" presStyleIdx="2" presStyleCnt="3" custScaleX="108569" custScaleY="112831"/>
      <dgm:spPr/>
      <dgm:t>
        <a:bodyPr/>
        <a:lstStyle/>
        <a:p>
          <a:endParaRPr lang="en-US"/>
        </a:p>
      </dgm:t>
    </dgm:pt>
    <dgm:pt modelId="{AD276DC7-0CCA-4B43-B9F1-8791719DF09C}" type="pres">
      <dgm:prSet presAssocID="{331A0145-B16C-4E95-A97B-0881E1EBE344}" presName="circ3Tx" presStyleLbl="revTx" presStyleIdx="0" presStyleCnt="0">
        <dgm:presLayoutVars>
          <dgm:chMax val="0"/>
          <dgm:chPref val="0"/>
          <dgm:bulletEnabled val="1"/>
        </dgm:presLayoutVars>
      </dgm:prSet>
      <dgm:spPr/>
      <dgm:t>
        <a:bodyPr/>
        <a:lstStyle/>
        <a:p>
          <a:endParaRPr lang="en-US"/>
        </a:p>
      </dgm:t>
    </dgm:pt>
  </dgm:ptLst>
  <dgm:cxnLst>
    <dgm:cxn modelId="{24527F2B-CD3F-E948-AA07-5CB0CDA3DC8A}" type="presOf" srcId="{331A0145-B16C-4E95-A97B-0881E1EBE344}" destId="{AD276DC7-0CCA-4B43-B9F1-8791719DF09C}" srcOrd="1" destOrd="0" presId="urn:microsoft.com/office/officeart/2005/8/layout/venn1"/>
    <dgm:cxn modelId="{DE432A2F-5E06-8C4B-914C-D0F48B4AFA60}" type="presOf" srcId="{1B5DF693-35C8-4AEA-A008-B8E7F4ADEFB9}" destId="{A0F98827-21F4-854F-981F-88FE62CC0361}" srcOrd="1" destOrd="0" presId="urn:microsoft.com/office/officeart/2005/8/layout/venn1"/>
    <dgm:cxn modelId="{B83319CF-5009-124F-B0A2-16A4652D1D84}" type="presOf" srcId="{331A0145-B16C-4E95-A97B-0881E1EBE344}" destId="{E505D4B3-5D23-9A42-8EE1-EBDD7776FE09}" srcOrd="0" destOrd="0" presId="urn:microsoft.com/office/officeart/2005/8/layout/venn1"/>
    <dgm:cxn modelId="{F469776C-FD4D-9944-BF02-1D25EB3E594E}" type="presOf" srcId="{078A1367-6BC6-4C6E-B176-B2EC4CEBE5D8}" destId="{0BE392D0-3A06-44ED-81F5-1960EA6DEAAA}" srcOrd="0" destOrd="0" presId="urn:microsoft.com/office/officeart/2005/8/layout/venn1"/>
    <dgm:cxn modelId="{A8308290-4D9E-CB45-ACE7-2BB28B0AFA65}" type="presOf" srcId="{078A1367-6BC6-4C6E-B176-B2EC4CEBE5D8}" destId="{6ECA2BD2-9F07-4AA6-9E9C-35B92EE816C7}" srcOrd="1" destOrd="0" presId="urn:microsoft.com/office/officeart/2005/8/layout/venn1"/>
    <dgm:cxn modelId="{18B8720C-5854-4754-84AA-2C61DF92D4AE}" srcId="{22489419-8519-45CB-BF2C-3C87150F640F}" destId="{331A0145-B16C-4E95-A97B-0881E1EBE344}" srcOrd="2" destOrd="0" parTransId="{88B4E844-5E6A-4A1C-B6E6-0351121F37C6}" sibTransId="{03DFCB35-DA78-4A3F-BED9-D7492714F065}"/>
    <dgm:cxn modelId="{EBDAAFBA-DDEA-4B1F-A8EB-04883DB0F3FE}" srcId="{22489419-8519-45CB-BF2C-3C87150F640F}" destId="{1B5DF693-35C8-4AEA-A008-B8E7F4ADEFB9}" srcOrd="1" destOrd="0" parTransId="{E7341F79-0AA7-4314-BE30-5EA088B5FEC0}" sibTransId="{C206479D-5884-4B25-9DB2-8E2DA6A0B06B}"/>
    <dgm:cxn modelId="{B1A8E346-4C84-D946-84B9-4B4380E628D5}" type="presOf" srcId="{1B5DF693-35C8-4AEA-A008-B8E7F4ADEFB9}" destId="{F3D84BA6-32E8-F543-9BC9-F0EE1BA171B8}" srcOrd="0" destOrd="0" presId="urn:microsoft.com/office/officeart/2005/8/layout/venn1"/>
    <dgm:cxn modelId="{A7AE4656-5BE8-4D20-B16F-00B18F66731C}" srcId="{22489419-8519-45CB-BF2C-3C87150F640F}" destId="{078A1367-6BC6-4C6E-B176-B2EC4CEBE5D8}" srcOrd="0" destOrd="0" parTransId="{DA9301FE-4ED7-4869-BF0E-2C5A0D5ED537}" sibTransId="{6B7D2FD0-7016-4C12-951B-F6A6ACD45115}"/>
    <dgm:cxn modelId="{98147EB4-FD8A-9C4F-9E76-FCBBBA1E08E2}" type="presOf" srcId="{22489419-8519-45CB-BF2C-3C87150F640F}" destId="{85AC8163-E4B0-42D4-B0B4-C05D7509DE04}" srcOrd="0" destOrd="0" presId="urn:microsoft.com/office/officeart/2005/8/layout/venn1"/>
    <dgm:cxn modelId="{224F25A9-1D46-A14A-A4CE-9EDB0209CD44}" type="presParOf" srcId="{85AC8163-E4B0-42D4-B0B4-C05D7509DE04}" destId="{0BE392D0-3A06-44ED-81F5-1960EA6DEAAA}" srcOrd="0" destOrd="0" presId="urn:microsoft.com/office/officeart/2005/8/layout/venn1"/>
    <dgm:cxn modelId="{0954277D-C02F-0C43-8510-B0A42EB95F25}" type="presParOf" srcId="{85AC8163-E4B0-42D4-B0B4-C05D7509DE04}" destId="{6ECA2BD2-9F07-4AA6-9E9C-35B92EE816C7}" srcOrd="1" destOrd="0" presId="urn:microsoft.com/office/officeart/2005/8/layout/venn1"/>
    <dgm:cxn modelId="{DEC43E74-4448-6F4F-9F4B-88F15198875F}" type="presParOf" srcId="{85AC8163-E4B0-42D4-B0B4-C05D7509DE04}" destId="{F3D84BA6-32E8-F543-9BC9-F0EE1BA171B8}" srcOrd="2" destOrd="0" presId="urn:microsoft.com/office/officeart/2005/8/layout/venn1"/>
    <dgm:cxn modelId="{2DCBAA7F-6242-9E4F-9E78-714812043811}" type="presParOf" srcId="{85AC8163-E4B0-42D4-B0B4-C05D7509DE04}" destId="{A0F98827-21F4-854F-981F-88FE62CC0361}" srcOrd="3" destOrd="0" presId="urn:microsoft.com/office/officeart/2005/8/layout/venn1"/>
    <dgm:cxn modelId="{A4EA7F16-3316-FC4E-8521-799D4FD035E6}" type="presParOf" srcId="{85AC8163-E4B0-42D4-B0B4-C05D7509DE04}" destId="{E505D4B3-5D23-9A42-8EE1-EBDD7776FE09}" srcOrd="4" destOrd="0" presId="urn:microsoft.com/office/officeart/2005/8/layout/venn1"/>
    <dgm:cxn modelId="{95B2998A-1170-C045-9CBB-0403B499D5E2}" type="presParOf" srcId="{85AC8163-E4B0-42D4-B0B4-C05D7509DE04}" destId="{AD276DC7-0CCA-4B43-B9F1-8791719DF09C}"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E392D0-3A06-44ED-81F5-1960EA6DEAAA}">
      <dsp:nvSpPr>
        <dsp:cNvPr id="0" name=""/>
        <dsp:cNvSpPr/>
      </dsp:nvSpPr>
      <dsp:spPr>
        <a:xfrm>
          <a:off x="2379279" y="-33690"/>
          <a:ext cx="3255138" cy="3058703"/>
        </a:xfrm>
        <a:prstGeom prst="ellipse">
          <a:avLst/>
        </a:prstGeom>
        <a:solidFill>
          <a:srgbClr val="FFFF00">
            <a:alpha val="50000"/>
          </a:srgbClr>
        </a:solidFill>
        <a:ln w="25400" cap="flat" cmpd="sng" algn="ctr">
          <a:solidFill>
            <a:schemeClr val="accent4">
              <a:lumMod val="1000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r>
            <a:rPr lang="en-GB" sz="3200" kern="1200" dirty="0" smtClean="0">
              <a:solidFill>
                <a:schemeClr val="accent4">
                  <a:lumMod val="10000"/>
                </a:schemeClr>
              </a:solidFill>
              <a:latin typeface="Calibri"/>
              <a:ea typeface="Calibri"/>
              <a:cs typeface="Calibri"/>
            </a:rPr>
            <a:t>Psychomotor</a:t>
          </a:r>
          <a:endParaRPr lang="en-GB" sz="3200" kern="1200" dirty="0">
            <a:solidFill>
              <a:schemeClr val="accent4">
                <a:lumMod val="10000"/>
              </a:schemeClr>
            </a:solidFill>
            <a:latin typeface="Calibri"/>
            <a:ea typeface="Calibri"/>
            <a:cs typeface="Calibri"/>
          </a:endParaRPr>
        </a:p>
      </dsp:txBody>
      <dsp:txXfrm>
        <a:off x="2813297" y="501582"/>
        <a:ext cx="2387101" cy="1376416"/>
      </dsp:txXfrm>
    </dsp:sp>
    <dsp:sp modelId="{F3D84BA6-32E8-F543-9BC9-F0EE1BA171B8}">
      <dsp:nvSpPr>
        <dsp:cNvPr id="0" name=""/>
        <dsp:cNvSpPr/>
      </dsp:nvSpPr>
      <dsp:spPr>
        <a:xfrm>
          <a:off x="3490663" y="1750779"/>
          <a:ext cx="3013650" cy="2921541"/>
        </a:xfrm>
        <a:prstGeom prst="ellipse">
          <a:avLst/>
        </a:prstGeom>
        <a:solidFill>
          <a:srgbClr val="3366FF">
            <a:alpha val="50000"/>
          </a:srgbClr>
        </a:solidFill>
        <a:ln w="25400" cap="flat" cmpd="sng" algn="ctr">
          <a:solidFill>
            <a:schemeClr val="accent4">
              <a:lumMod val="1000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r>
            <a:rPr lang="en-GB" sz="3200" kern="1200" dirty="0" smtClean="0">
              <a:solidFill>
                <a:schemeClr val="accent4">
                  <a:lumMod val="10000"/>
                </a:schemeClr>
              </a:solidFill>
              <a:latin typeface="Calibri"/>
              <a:ea typeface="Calibri"/>
              <a:cs typeface="Calibri"/>
            </a:rPr>
            <a:t>Cognitive</a:t>
          </a:r>
          <a:endParaRPr lang="en-GB" sz="3200" kern="1200" dirty="0">
            <a:solidFill>
              <a:schemeClr val="accent4">
                <a:lumMod val="10000"/>
              </a:schemeClr>
            </a:solidFill>
            <a:latin typeface="Calibri"/>
            <a:ea typeface="Calibri"/>
            <a:cs typeface="Calibri"/>
          </a:endParaRPr>
        </a:p>
      </dsp:txBody>
      <dsp:txXfrm>
        <a:off x="4412337" y="2505510"/>
        <a:ext cx="1808190" cy="1606847"/>
      </dsp:txXfrm>
    </dsp:sp>
    <dsp:sp modelId="{E505D4B3-5D23-9A42-8EE1-EBDD7776FE09}">
      <dsp:nvSpPr>
        <dsp:cNvPr id="0" name=""/>
        <dsp:cNvSpPr/>
      </dsp:nvSpPr>
      <dsp:spPr>
        <a:xfrm>
          <a:off x="1525869" y="1662705"/>
          <a:ext cx="2980678" cy="3097688"/>
        </a:xfrm>
        <a:prstGeom prst="ellipse">
          <a:avLst/>
        </a:prstGeom>
        <a:solidFill>
          <a:srgbClr val="00CE00">
            <a:alpha val="50000"/>
          </a:srgbClr>
        </a:solidFill>
        <a:ln w="25400" cap="flat" cmpd="sng" algn="ctr">
          <a:solidFill>
            <a:schemeClr val="accent4">
              <a:lumMod val="1000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r>
            <a:rPr lang="en-GB" sz="3200" kern="1200" dirty="0" smtClean="0">
              <a:solidFill>
                <a:schemeClr val="accent4">
                  <a:lumMod val="10000"/>
                </a:schemeClr>
              </a:solidFill>
              <a:latin typeface="Calibri"/>
              <a:ea typeface="Calibri"/>
              <a:cs typeface="Calibri"/>
            </a:rPr>
            <a:t>Affective</a:t>
          </a:r>
          <a:endParaRPr lang="en-GB" sz="3200" kern="1200" dirty="0">
            <a:solidFill>
              <a:schemeClr val="accent4">
                <a:lumMod val="10000"/>
              </a:schemeClr>
            </a:solidFill>
            <a:latin typeface="Calibri"/>
            <a:ea typeface="Calibri"/>
            <a:cs typeface="Calibri"/>
          </a:endParaRPr>
        </a:p>
      </dsp:txBody>
      <dsp:txXfrm>
        <a:off x="1806549" y="2462941"/>
        <a:ext cx="1788406" cy="1703728"/>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11CAB1C1-A1B1-874C-A7E7-3A83C6926CC2}" type="datetimeFigureOut">
              <a:rPr lang="en-US"/>
              <a:pPr>
                <a:defRPr/>
              </a:pPr>
              <a:t>16/08/16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noProof="0" smtClean="0"/>
              <a:t>Click to edit Master text styles</a:t>
            </a:r>
          </a:p>
          <a:p>
            <a:pPr lvl="1"/>
            <a:r>
              <a:rPr lang="en-AU" noProof="0" smtClean="0"/>
              <a:t>Second level</a:t>
            </a:r>
          </a:p>
          <a:p>
            <a:pPr lvl="2"/>
            <a:r>
              <a:rPr lang="en-AU" noProof="0" smtClean="0"/>
              <a:t>Third level</a:t>
            </a:r>
          </a:p>
          <a:p>
            <a:pPr lvl="3"/>
            <a:r>
              <a:rPr lang="en-AU" noProof="0" smtClean="0"/>
              <a:t>Fourth level</a:t>
            </a:r>
          </a:p>
          <a:p>
            <a:pPr lvl="4"/>
            <a:r>
              <a:rPr lang="en-AU"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2179900F-4D26-204C-8CE4-FC1D51C1DBFA}" type="slidenum">
              <a:rPr lang="en-US"/>
              <a:pPr>
                <a:defRPr/>
              </a:pPr>
              <a:t>‹#›</a:t>
            </a:fld>
            <a:endParaRPr lang="en-US"/>
          </a:p>
        </p:txBody>
      </p:sp>
    </p:spTree>
    <p:extLst>
      <p:ext uri="{BB962C8B-B14F-4D97-AF65-F5344CB8AC3E}">
        <p14:creationId xmlns:p14="http://schemas.microsoft.com/office/powerpoint/2010/main" val="3780693283"/>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fontAlgn="base">
      <a:spcBef>
        <a:spcPct val="30000"/>
      </a:spcBef>
      <a:spcAft>
        <a:spcPct val="0"/>
      </a:spcAft>
      <a:defRPr sz="1200" kern="1200">
        <a:solidFill>
          <a:schemeClr val="tx1"/>
        </a:solidFill>
        <a:latin typeface="+mn-lt"/>
        <a:ea typeface="ＭＳ Ｐゴシック" charset="0"/>
        <a:cs typeface="+mn-cs"/>
      </a:defRPr>
    </a:lvl2pPr>
    <a:lvl3pPr marL="914400" algn="l" defTabSz="457200" rtl="0" fontAlgn="base">
      <a:spcBef>
        <a:spcPct val="30000"/>
      </a:spcBef>
      <a:spcAft>
        <a:spcPct val="0"/>
      </a:spcAft>
      <a:defRPr sz="1200" kern="1200">
        <a:solidFill>
          <a:schemeClr val="tx1"/>
        </a:solidFill>
        <a:latin typeface="+mn-lt"/>
        <a:ea typeface="ＭＳ Ｐゴシック" charset="0"/>
        <a:cs typeface="+mn-cs"/>
      </a:defRPr>
    </a:lvl3pPr>
    <a:lvl4pPr marL="1371600" algn="l" defTabSz="457200" rtl="0" fontAlgn="base">
      <a:spcBef>
        <a:spcPct val="30000"/>
      </a:spcBef>
      <a:spcAft>
        <a:spcPct val="0"/>
      </a:spcAft>
      <a:defRPr sz="1200" kern="1200">
        <a:solidFill>
          <a:schemeClr val="tx1"/>
        </a:solidFill>
        <a:latin typeface="+mn-lt"/>
        <a:ea typeface="ＭＳ Ｐゴシック" charset="0"/>
        <a:cs typeface="+mn-cs"/>
      </a:defRPr>
    </a:lvl4pPr>
    <a:lvl5pPr marL="1828800" algn="l" defTabSz="457200" rtl="0" fontAlgn="base">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179900F-4D26-204C-8CE4-FC1D51C1DBFA}" type="slidenum">
              <a:rPr lang="en-US" smtClean="0"/>
              <a:pPr>
                <a:defRPr/>
              </a:pPr>
              <a:t>1</a:t>
            </a:fld>
            <a:endParaRPr lang="en-US"/>
          </a:p>
        </p:txBody>
      </p:sp>
    </p:spTree>
    <p:extLst>
      <p:ext uri="{BB962C8B-B14F-4D97-AF65-F5344CB8AC3E}">
        <p14:creationId xmlns:p14="http://schemas.microsoft.com/office/powerpoint/2010/main" val="12409850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AU" altLang="en-US" dirty="0" smtClean="0"/>
          </a:p>
        </p:txBody>
      </p:sp>
      <p:sp>
        <p:nvSpPr>
          <p:cNvPr id="30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ED28BA9-1A65-4398-97B7-1E675213CA7A}" type="slidenum">
              <a:rPr lang="en-AU" altLang="en-US" smtClean="0">
                <a:latin typeface="Times" pitchFamily="18" charset="0"/>
              </a:rPr>
              <a:pPr/>
              <a:t>10</a:t>
            </a:fld>
            <a:endParaRPr lang="en-AU" altLang="en-US" dirty="0" smtClean="0">
              <a:latin typeface="Times"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altLang="en-US" dirty="0" smtClean="0">
                <a:latin typeface="Times New Roman" pitchFamily="18" charset="0"/>
                <a:ea typeface="ＭＳ Ｐゴシック" pitchFamily="34" charset="-128"/>
                <a:cs typeface="Times New Roman" pitchFamily="18" charset="0"/>
              </a:rPr>
              <a:t>Ask them to answer the first question in pairs and detail their own experience to each other. Then get the key words back e.g. stressful </a:t>
            </a:r>
            <a:r>
              <a:rPr lang="en-GB" altLang="en-US" dirty="0" err="1" smtClean="0">
                <a:latin typeface="Times New Roman" pitchFamily="18" charset="0"/>
                <a:ea typeface="ＭＳ Ｐゴシック" pitchFamily="34" charset="-128"/>
                <a:cs typeface="Times New Roman" pitchFamily="18" charset="0"/>
              </a:rPr>
              <a:t>etc</a:t>
            </a:r>
            <a:endParaRPr lang="en-GB" altLang="en-US" dirty="0" smtClean="0">
              <a:latin typeface="Times New Roman" pitchFamily="18" charset="0"/>
              <a:ea typeface="ＭＳ Ｐゴシック" pitchFamily="34" charset="-128"/>
              <a:cs typeface="Times New Roman" pitchFamily="18" charset="0"/>
            </a:endParaRPr>
          </a:p>
          <a:p>
            <a:r>
              <a:rPr lang="en-GB" altLang="en-US" dirty="0" smtClean="0">
                <a:latin typeface="Times New Roman" pitchFamily="18" charset="0"/>
                <a:ea typeface="ＭＳ Ｐゴシック" pitchFamily="34" charset="-128"/>
                <a:cs typeface="Times New Roman" pitchFamily="18" charset="0"/>
              </a:rPr>
              <a:t>2</a:t>
            </a:r>
            <a:r>
              <a:rPr lang="en-GB" altLang="en-US" baseline="30000" dirty="0" smtClean="0">
                <a:latin typeface="Times New Roman" pitchFamily="18" charset="0"/>
                <a:ea typeface="ＭＳ Ｐゴシック" pitchFamily="34" charset="-128"/>
                <a:cs typeface="Times New Roman" pitchFamily="18" charset="0"/>
              </a:rPr>
              <a:t>nd</a:t>
            </a:r>
            <a:r>
              <a:rPr lang="en-GB" altLang="en-US" dirty="0" smtClean="0">
                <a:latin typeface="Times New Roman" pitchFamily="18" charset="0"/>
                <a:ea typeface="ＭＳ Ｐゴシック" pitchFamily="34" charset="-128"/>
                <a:cs typeface="Times New Roman" pitchFamily="18" charset="0"/>
              </a:rPr>
              <a:t> question as a whole group, this is speculative for them, follow up questions such as what makes you say that to get them thinking deeper.</a:t>
            </a:r>
          </a:p>
          <a:p>
            <a:endParaRPr lang="en-US" altLang="en-US" dirty="0" smtClean="0">
              <a:latin typeface="Times New Roman" pitchFamily="18" charset="0"/>
              <a:ea typeface="ＭＳ Ｐゴシック" pitchFamily="34" charset="-128"/>
              <a:cs typeface="Times New Roman" pitchFamily="18" charset="0"/>
            </a:endParaRPr>
          </a:p>
          <a:p>
            <a:pPr eaLnBrk="1" hangingPunct="1">
              <a:spcBef>
                <a:spcPct val="0"/>
              </a:spcBef>
            </a:pPr>
            <a:endParaRPr lang="en-AU" altLang="en-US" dirty="0" smtClean="0">
              <a:ea typeface="ＭＳ Ｐゴシック" pitchFamily="34" charset="-128"/>
              <a:cs typeface="Times New Roman" pitchFamily="18" charset="0"/>
            </a:endParaRPr>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0976056-4E33-4CAB-8EC8-F129EBC17A2C}" type="slidenum">
              <a:rPr lang="en-AU" altLang="en-US" smtClean="0">
                <a:latin typeface="Times" pitchFamily="18" charset="0"/>
              </a:rPr>
              <a:pPr/>
              <a:t>11</a:t>
            </a:fld>
            <a:endParaRPr lang="en-AU" altLang="en-US" smtClean="0">
              <a:latin typeface="Times"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defRPr/>
            </a:pPr>
            <a:r>
              <a:rPr lang="en-GB" sz="1200" dirty="0" smtClean="0">
                <a:solidFill>
                  <a:schemeClr val="accent4">
                    <a:lumMod val="10000"/>
                  </a:schemeClr>
                </a:solidFill>
                <a:latin typeface="+mn-lt"/>
                <a:ea typeface="Verdana" pitchFamily="34" charset="0"/>
                <a:cs typeface="Verdana" pitchFamily="34" charset="0"/>
              </a:rPr>
              <a:t>As</a:t>
            </a:r>
            <a:r>
              <a:rPr lang="en-GB" sz="1200" baseline="0" dirty="0" smtClean="0">
                <a:solidFill>
                  <a:schemeClr val="accent4">
                    <a:lumMod val="10000"/>
                  </a:schemeClr>
                </a:solidFill>
                <a:latin typeface="+mn-lt"/>
                <a:ea typeface="Verdana" pitchFamily="34" charset="0"/>
                <a:cs typeface="Verdana" pitchFamily="34" charset="0"/>
              </a:rPr>
              <a:t> a facilitator  - be clear on why you are using this form of teaching/ what the focus is for the candidate.</a:t>
            </a:r>
          </a:p>
          <a:p>
            <a:pPr eaLnBrk="1" hangingPunct="1">
              <a:defRPr/>
            </a:pPr>
            <a:endParaRPr lang="en-GB" sz="1200" baseline="0" dirty="0" smtClean="0">
              <a:solidFill>
                <a:schemeClr val="accent4">
                  <a:lumMod val="10000"/>
                </a:schemeClr>
              </a:solidFill>
              <a:latin typeface="+mn-lt"/>
              <a:ea typeface="Verdana" pitchFamily="34" charset="0"/>
              <a:cs typeface="Verdana" pitchFamily="34" charset="0"/>
            </a:endParaRPr>
          </a:p>
          <a:p>
            <a:pPr eaLnBrk="1" hangingPunct="1">
              <a:defRPr/>
            </a:pPr>
            <a:r>
              <a:rPr lang="en-GB" sz="1200" baseline="0" dirty="0" smtClean="0">
                <a:solidFill>
                  <a:schemeClr val="accent4">
                    <a:lumMod val="10000"/>
                  </a:schemeClr>
                </a:solidFill>
                <a:latin typeface="+mn-lt"/>
                <a:ea typeface="Verdana" pitchFamily="34" charset="0"/>
                <a:cs typeface="Verdana" pitchFamily="34" charset="0"/>
              </a:rPr>
              <a:t>Mostly – bringing it all together – however some simulations have particular focus.</a:t>
            </a:r>
            <a:endParaRPr lang="en-GB" sz="1200" dirty="0" smtClean="0">
              <a:solidFill>
                <a:schemeClr val="accent4">
                  <a:lumMod val="10000"/>
                </a:schemeClr>
              </a:solidFill>
              <a:latin typeface="+mn-lt"/>
              <a:ea typeface="Verdana" pitchFamily="34" charset="0"/>
              <a:cs typeface="Verdana" pitchFamily="34" charset="0"/>
            </a:endParaRPr>
          </a:p>
          <a:p>
            <a:pPr eaLnBrk="1" hangingPunct="1">
              <a:defRPr/>
            </a:pPr>
            <a:endParaRPr lang="en-GB" sz="1200" dirty="0" smtClean="0">
              <a:solidFill>
                <a:schemeClr val="accent4">
                  <a:lumMod val="10000"/>
                </a:schemeClr>
              </a:solidFill>
              <a:latin typeface="+mn-lt"/>
              <a:ea typeface="Verdana" pitchFamily="34" charset="0"/>
              <a:cs typeface="Verdana" pitchFamily="34" charset="0"/>
            </a:endParaRPr>
          </a:p>
          <a:p>
            <a:pPr eaLnBrk="1" hangingPunct="1">
              <a:lnSpc>
                <a:spcPct val="150000"/>
              </a:lnSpc>
              <a:defRPr/>
            </a:pPr>
            <a:r>
              <a:rPr lang="en-US" sz="1200" dirty="0" smtClean="0">
                <a:solidFill>
                  <a:schemeClr val="accent4">
                    <a:lumMod val="10000"/>
                  </a:schemeClr>
                </a:solidFill>
                <a:latin typeface="+mn-lt"/>
                <a:ea typeface="Verdana" pitchFamily="34" charset="0"/>
                <a:cs typeface="Verdana" pitchFamily="34" charset="0"/>
              </a:rPr>
              <a:t>Knowledge  (numeracy, application and understanding) </a:t>
            </a:r>
          </a:p>
          <a:p>
            <a:pPr eaLnBrk="1" hangingPunct="1">
              <a:lnSpc>
                <a:spcPct val="150000"/>
              </a:lnSpc>
              <a:defRPr/>
            </a:pPr>
            <a:r>
              <a:rPr lang="en-US" sz="1200" dirty="0" smtClean="0">
                <a:solidFill>
                  <a:schemeClr val="accent4">
                    <a:lumMod val="10000"/>
                  </a:schemeClr>
                </a:solidFill>
                <a:latin typeface="+mn-lt"/>
                <a:ea typeface="Verdana" pitchFamily="34" charset="0"/>
                <a:cs typeface="Verdana" pitchFamily="34" charset="0"/>
              </a:rPr>
              <a:t>Skills </a:t>
            </a:r>
          </a:p>
          <a:p>
            <a:pPr eaLnBrk="1" hangingPunct="1">
              <a:lnSpc>
                <a:spcPct val="150000"/>
              </a:lnSpc>
              <a:spcAft>
                <a:spcPts val="1200"/>
              </a:spcAft>
              <a:defRPr/>
            </a:pPr>
            <a:r>
              <a:rPr lang="en-US" sz="1200" dirty="0" smtClean="0">
                <a:solidFill>
                  <a:schemeClr val="accent4">
                    <a:lumMod val="10000"/>
                  </a:schemeClr>
                </a:solidFill>
                <a:latin typeface="+mn-lt"/>
                <a:ea typeface="Verdana" pitchFamily="34" charset="0"/>
                <a:cs typeface="Verdana" pitchFamily="34" charset="0"/>
              </a:rPr>
              <a:t>Attitudes</a:t>
            </a:r>
          </a:p>
          <a:p>
            <a:pPr eaLnBrk="1" hangingPunct="1">
              <a:defRPr/>
            </a:pPr>
            <a:r>
              <a:rPr lang="en-US" sz="1200" dirty="0" smtClean="0">
                <a:solidFill>
                  <a:schemeClr val="accent4">
                    <a:lumMod val="10000"/>
                  </a:schemeClr>
                </a:solidFill>
                <a:latin typeface="+mn-lt"/>
                <a:ea typeface="Verdana" pitchFamily="34" charset="0"/>
                <a:cs typeface="Verdana" pitchFamily="34" charset="0"/>
              </a:rPr>
              <a:t>Human factors (communication, situational awareness, recall when stressed)</a:t>
            </a:r>
          </a:p>
          <a:p>
            <a:pPr eaLnBrk="1" hangingPunct="1">
              <a:spcBef>
                <a:spcPct val="0"/>
              </a:spcBef>
            </a:pPr>
            <a:endParaRPr lang="en-AU" altLang="en-US" dirty="0" smtClean="0"/>
          </a:p>
        </p:txBody>
      </p:sp>
      <p:sp>
        <p:nvSpPr>
          <p:cNvPr id="32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7650D7F-15FA-4915-B3B9-505C5D074364}" type="slidenum">
              <a:rPr lang="en-AU" altLang="en-US" smtClean="0">
                <a:latin typeface="Times" pitchFamily="18" charset="0"/>
              </a:rPr>
              <a:pPr/>
              <a:t>12</a:t>
            </a:fld>
            <a:endParaRPr lang="en-AU" altLang="en-US" smtClean="0">
              <a:latin typeface="Times"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AU" altLang="en-US" smtClean="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A46EAD3-B2B9-4B15-9993-ABDB84F2FD13}" type="slidenum">
              <a:rPr lang="en-AU" altLang="en-US" smtClean="0">
                <a:latin typeface="Times" pitchFamily="18" charset="0"/>
              </a:rPr>
              <a:pPr/>
              <a:t>13</a:t>
            </a:fld>
            <a:endParaRPr lang="en-AU" altLang="en-US" smtClean="0">
              <a:latin typeface="Times"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spcBef>
                <a:spcPct val="0"/>
              </a:spcBef>
              <a:buFont typeface="Arial"/>
              <a:buChar char="•"/>
            </a:pPr>
            <a:r>
              <a:rPr lang="en-AU" altLang="en-US" dirty="0" smtClean="0"/>
              <a:t>Set up the event for the practice candidate and the group</a:t>
            </a:r>
          </a:p>
        </p:txBody>
      </p:sp>
      <p:sp>
        <p:nvSpPr>
          <p:cNvPr id="34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ADBA98C-6CEB-4606-82A3-F6677C0AEF60}" type="slidenum">
              <a:rPr lang="en-AU" altLang="en-US" smtClean="0">
                <a:latin typeface="Times" pitchFamily="18" charset="0"/>
              </a:rPr>
              <a:pPr/>
              <a:t>14</a:t>
            </a:fld>
            <a:endParaRPr lang="en-AU" altLang="en-US" smtClean="0">
              <a:latin typeface="Times"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AU" altLang="en-US" dirty="0" smtClean="0"/>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CDA2A91-7AF7-41E8-9363-30CAD5EC2920}" type="slidenum">
              <a:rPr lang="en-AU" altLang="en-US" smtClean="0">
                <a:latin typeface="Times" pitchFamily="18" charset="0"/>
              </a:rPr>
              <a:pPr/>
              <a:t>15</a:t>
            </a:fld>
            <a:endParaRPr lang="en-AU" altLang="en-US" smtClean="0">
              <a:latin typeface="Times"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altLang="en-US" dirty="0" smtClean="0">
                <a:latin typeface="Times New Roman" pitchFamily="18" charset="0"/>
                <a:ea typeface="ＭＳ Ｐゴシック" pitchFamily="34" charset="-128"/>
                <a:cs typeface="Times New Roman" pitchFamily="18" charset="0"/>
              </a:rPr>
              <a:t>Could talk about taking time to get to know equip, locating who is the person who can help you (people always like to help) and on this course if you’re not clear come and find one of us.</a:t>
            </a:r>
          </a:p>
          <a:p>
            <a:endParaRPr lang="en-GB" altLang="en-US" dirty="0" smtClean="0">
              <a:latin typeface="Times New Roman" pitchFamily="18" charset="0"/>
              <a:ea typeface="ＭＳ Ｐゴシック" pitchFamily="34" charset="-128"/>
              <a:cs typeface="Times New Roman" pitchFamily="18" charset="0"/>
            </a:endParaRPr>
          </a:p>
          <a:p>
            <a:r>
              <a:rPr lang="en-GB" altLang="en-US" dirty="0" smtClean="0">
                <a:latin typeface="Times New Roman" pitchFamily="18" charset="0"/>
                <a:ea typeface="ＭＳ Ｐゴシック" pitchFamily="34" charset="-128"/>
                <a:cs typeface="Times New Roman" pitchFamily="18" charset="0"/>
              </a:rPr>
              <a:t>Perhaps ask them what decision they would make about equip that’s not there and get there reasons for their responses. </a:t>
            </a:r>
          </a:p>
          <a:p>
            <a:endParaRPr lang="en-US" altLang="en-US" dirty="0" smtClean="0">
              <a:latin typeface="Times New Roman" pitchFamily="18" charset="0"/>
              <a:ea typeface="ＭＳ Ｐゴシック" pitchFamily="34" charset="-128"/>
              <a:cs typeface="Times New Roman" pitchFamily="18" charset="0"/>
            </a:endParaRPr>
          </a:p>
          <a:p>
            <a:pPr eaLnBrk="1" hangingPunct="1">
              <a:spcBef>
                <a:spcPct val="0"/>
              </a:spcBef>
            </a:pPr>
            <a:endParaRPr lang="en-AU" altLang="en-US" dirty="0" smtClean="0">
              <a:ea typeface="ＭＳ Ｐゴシック" pitchFamily="34" charset="-128"/>
              <a:cs typeface="Times New Roman" pitchFamily="18" charset="0"/>
            </a:endParaRPr>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221502C-5ABB-4590-AE02-DBA0C64DA465}" type="slidenum">
              <a:rPr lang="en-AU" altLang="en-US" smtClean="0">
                <a:latin typeface="Times" pitchFamily="18" charset="0"/>
              </a:rPr>
              <a:pPr/>
              <a:t>16</a:t>
            </a:fld>
            <a:endParaRPr lang="en-AU" altLang="en-US" smtClean="0">
              <a:latin typeface="Times"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altLang="en-US" dirty="0" smtClean="0">
                <a:latin typeface="Times New Roman" pitchFamily="18" charset="0"/>
                <a:ea typeface="ＭＳ Ｐゴシック" pitchFamily="34" charset="-128"/>
                <a:cs typeface="Times New Roman" pitchFamily="18" charset="0"/>
              </a:rPr>
              <a:t>Safety</a:t>
            </a:r>
          </a:p>
          <a:p>
            <a:r>
              <a:rPr lang="en-GB" altLang="en-US" dirty="0" smtClean="0">
                <a:latin typeface="Times New Roman" pitchFamily="18" charset="0"/>
                <a:ea typeface="ＭＳ Ｐゴシック" pitchFamily="34" charset="-128"/>
                <a:cs typeface="Times New Roman" pitchFamily="18" charset="0"/>
              </a:rPr>
              <a:t>Time</a:t>
            </a:r>
          </a:p>
          <a:p>
            <a:r>
              <a:rPr lang="en-GB" altLang="en-US" dirty="0" smtClean="0">
                <a:latin typeface="Times New Roman" pitchFamily="18" charset="0"/>
                <a:ea typeface="ＭＳ Ｐゴシック" pitchFamily="34" charset="-128"/>
                <a:cs typeface="Times New Roman" pitchFamily="18" charset="0"/>
              </a:rPr>
              <a:t>Very stressed candidate</a:t>
            </a:r>
          </a:p>
          <a:p>
            <a:endParaRPr lang="en-US" altLang="en-US" dirty="0" smtClean="0">
              <a:latin typeface="Times New Roman" pitchFamily="18" charset="0"/>
              <a:ea typeface="ＭＳ Ｐゴシック" pitchFamily="34" charset="-128"/>
              <a:cs typeface="Times New Roman" pitchFamily="18" charset="0"/>
            </a:endParaRPr>
          </a:p>
          <a:p>
            <a:pPr eaLnBrk="1" hangingPunct="1">
              <a:spcBef>
                <a:spcPct val="0"/>
              </a:spcBef>
            </a:pPr>
            <a:endParaRPr lang="en-AU" altLang="en-US" dirty="0" smtClean="0">
              <a:ea typeface="ＭＳ Ｐゴシック" pitchFamily="34" charset="-128"/>
              <a:cs typeface="Times New Roman" pitchFamily="18" charset="0"/>
            </a:endParaRPr>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C66C0B1-9DF3-4AF3-B226-C5C4ED85DB84}" type="slidenum">
              <a:rPr lang="en-AU" altLang="en-US" smtClean="0">
                <a:latin typeface="Times" pitchFamily="18" charset="0"/>
              </a:rPr>
              <a:pPr/>
              <a:t>17</a:t>
            </a:fld>
            <a:endParaRPr lang="en-AU" altLang="en-US" smtClean="0">
              <a:latin typeface="Times"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AU" altLang="en-US" dirty="0" smtClean="0"/>
          </a:p>
          <a:p>
            <a:pPr eaLnBrk="1" hangingPunct="1">
              <a:spcBef>
                <a:spcPct val="0"/>
              </a:spcBef>
            </a:pPr>
            <a:r>
              <a:rPr lang="en-AU" altLang="en-US" dirty="0" smtClean="0"/>
              <a:t>This</a:t>
            </a:r>
            <a:r>
              <a:rPr lang="en-AU" altLang="en-US" baseline="0" dirty="0" smtClean="0"/>
              <a:t> will be role modelled in demonstration &amp; subsequent session will have specific focus on the learning conversation</a:t>
            </a:r>
          </a:p>
          <a:p>
            <a:pPr eaLnBrk="1" hangingPunct="1">
              <a:spcBef>
                <a:spcPct val="0"/>
              </a:spcBef>
            </a:pPr>
            <a:endParaRPr lang="en-AU" altLang="en-US" baseline="0" dirty="0" smtClean="0"/>
          </a:p>
          <a:p>
            <a:pPr eaLnBrk="1" hangingPunct="1">
              <a:spcBef>
                <a:spcPct val="0"/>
              </a:spcBef>
            </a:pPr>
            <a:r>
              <a:rPr lang="en-AU" altLang="en-US" baseline="0" dirty="0" smtClean="0"/>
              <a:t>Notice positioning of candidates and facilitator in the image.</a:t>
            </a:r>
            <a:endParaRPr lang="en-AU" altLang="en-US" dirty="0" smtClean="0"/>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2120E09-7004-42C6-B98D-6560D6272118}" type="slidenum">
              <a:rPr lang="en-AU" altLang="en-US" smtClean="0">
                <a:latin typeface="Times" pitchFamily="18" charset="0"/>
              </a:rPr>
              <a:pPr/>
              <a:t>18</a:t>
            </a:fld>
            <a:endParaRPr lang="en-AU" altLang="en-US" smtClean="0">
              <a:latin typeface="Times"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AU" altLang="en-US" dirty="0" smtClean="0"/>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DCEBC40-454D-4CCE-9758-28394826697A}" type="slidenum">
              <a:rPr lang="en-AU" altLang="en-US" smtClean="0">
                <a:latin typeface="Times" pitchFamily="18" charset="0"/>
              </a:rPr>
              <a:pPr/>
              <a:t>19</a:t>
            </a:fld>
            <a:endParaRPr lang="en-AU" altLang="en-US" smtClean="0">
              <a:latin typeface="Times"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AU" altLang="en-US" dirty="0" smtClean="0"/>
              <a:t>Advice candidates to use time at afternoon tea</a:t>
            </a:r>
            <a:r>
              <a:rPr lang="en-AU" altLang="en-US" baseline="0" dirty="0" smtClean="0"/>
              <a:t> to be comfortable with ALSi</a:t>
            </a:r>
            <a:endParaRPr lang="en-AU" altLang="en-US" dirty="0" smtClean="0"/>
          </a:p>
        </p:txBody>
      </p:sp>
      <p:sp>
        <p:nvSpPr>
          <p:cNvPr id="245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00D95C4-5256-403E-AF31-4B06EAE72114}" type="slidenum">
              <a:rPr lang="en-AU" altLang="en-US" smtClean="0">
                <a:latin typeface="Times" pitchFamily="18" charset="0"/>
              </a:rPr>
              <a:pPr/>
              <a:t>2</a:t>
            </a:fld>
            <a:endParaRPr lang="en-AU" altLang="en-US" dirty="0" smtClean="0">
              <a:latin typeface="Times"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49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AU">
              <a:latin typeface="Calibri" charset="0"/>
            </a:endParaRPr>
          </a:p>
        </p:txBody>
      </p:sp>
      <p:sp>
        <p:nvSpPr>
          <p:cNvPr id="4" name="Slide Number Placeholder 3"/>
          <p:cNvSpPr>
            <a:spLocks noGrp="1"/>
          </p:cNvSpPr>
          <p:nvPr>
            <p:ph type="sldNum" sz="quarter" idx="5"/>
          </p:nvPr>
        </p:nvSpPr>
        <p:spPr/>
        <p:txBody>
          <a:bodyPr/>
          <a:lstStyle/>
          <a:p>
            <a:pPr>
              <a:defRPr/>
            </a:pPr>
            <a:fld id="{14E6E59A-0413-B247-99A6-12BC08389CCA}" type="slidenum">
              <a:rPr lang="en-AU" smtClean="0"/>
              <a:pPr>
                <a:defRPr/>
              </a:pPr>
              <a:t>20</a:t>
            </a:fld>
            <a:endParaRPr lang="en-A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AU" altLang="en-US" dirty="0" smtClean="0"/>
          </a:p>
        </p:txBody>
      </p:sp>
      <p:sp>
        <p:nvSpPr>
          <p:cNvPr id="430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A649CB4-8E4A-4935-B05B-50A2F4FFCA80}" type="slidenum">
              <a:rPr lang="en-AU" altLang="en-US" smtClean="0">
                <a:latin typeface="Times" pitchFamily="18" charset="0"/>
              </a:rPr>
              <a:pPr/>
              <a:t>21</a:t>
            </a:fld>
            <a:endParaRPr lang="en-AU" altLang="en-US" smtClean="0">
              <a:latin typeface="Times"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200" kern="1200" dirty="0" smtClean="0">
                <a:solidFill>
                  <a:schemeClr val="tx1"/>
                </a:solidFill>
                <a:latin typeface="+mn-lt"/>
                <a:ea typeface="ＭＳ Ｐゴシック" charset="0"/>
                <a:cs typeface="ＭＳ Ｐゴシック" charset="0"/>
              </a:rPr>
              <a:t>Bradley, P., &amp; </a:t>
            </a:r>
            <a:r>
              <a:rPr lang="en-US" sz="1200" kern="1200" dirty="0" err="1" smtClean="0">
                <a:solidFill>
                  <a:schemeClr val="tx1"/>
                </a:solidFill>
                <a:latin typeface="+mn-lt"/>
                <a:ea typeface="ＭＳ Ｐゴシック" charset="0"/>
                <a:cs typeface="ＭＳ Ｐゴシック" charset="0"/>
              </a:rPr>
              <a:t>Postlethwaite</a:t>
            </a:r>
            <a:r>
              <a:rPr lang="en-US" sz="1200" kern="1200" dirty="0" smtClean="0">
                <a:solidFill>
                  <a:schemeClr val="tx1"/>
                </a:solidFill>
                <a:latin typeface="+mn-lt"/>
                <a:ea typeface="ＭＳ Ｐゴシック" charset="0"/>
                <a:cs typeface="ＭＳ Ｐゴシック" charset="0"/>
              </a:rPr>
              <a:t>, K. (2003). Setting up a clinical skills learning facility. </a:t>
            </a:r>
            <a:r>
              <a:rPr lang="en-US" sz="1200" i="1" kern="1200" dirty="0" smtClean="0">
                <a:solidFill>
                  <a:schemeClr val="tx1"/>
                </a:solidFill>
                <a:latin typeface="+mn-lt"/>
                <a:ea typeface="ＭＳ Ｐゴシック" charset="0"/>
                <a:cs typeface="ＭＳ Ｐゴシック" charset="0"/>
              </a:rPr>
              <a:t>Medical Education, 37</a:t>
            </a:r>
            <a:r>
              <a:rPr lang="en-US" sz="1200" i="0" kern="1200" dirty="0" smtClean="0">
                <a:solidFill>
                  <a:schemeClr val="tx1"/>
                </a:solidFill>
                <a:latin typeface="+mn-lt"/>
                <a:ea typeface="ＭＳ Ｐゴシック" charset="0"/>
                <a:cs typeface="ＭＳ Ｐゴシック" charset="0"/>
              </a:rPr>
              <a:t>, 6-13.</a:t>
            </a:r>
          </a:p>
          <a:p>
            <a:pPr eaLnBrk="1" hangingPunct="1">
              <a:spcBef>
                <a:spcPct val="0"/>
              </a:spcBef>
            </a:pPr>
            <a:endParaRPr lang="en-US" sz="1200" i="0" kern="1200" dirty="0" smtClean="0">
              <a:solidFill>
                <a:schemeClr val="tx1"/>
              </a:solidFill>
              <a:latin typeface="+mn-lt"/>
              <a:ea typeface="ＭＳ Ｐゴシック" charset="0"/>
              <a:cs typeface="ＭＳ Ｐゴシック" charset="0"/>
            </a:endParaRPr>
          </a:p>
          <a:p>
            <a:pPr eaLnBrk="1" hangingPunct="1">
              <a:spcBef>
                <a:spcPct val="0"/>
              </a:spcBef>
            </a:pPr>
            <a:r>
              <a:rPr lang="en-US" sz="1200" kern="1200" dirty="0" smtClean="0">
                <a:solidFill>
                  <a:schemeClr val="tx1"/>
                </a:solidFill>
                <a:latin typeface="+mn-lt"/>
                <a:ea typeface="ＭＳ Ｐゴシック" charset="0"/>
                <a:cs typeface="ＭＳ Ｐゴシック" charset="0"/>
              </a:rPr>
              <a:t>Norman, G., Dore, K., &amp; Grierson, L. (2012). The minimal relationship between simulation fidelity and transfer of learning. </a:t>
            </a:r>
            <a:r>
              <a:rPr lang="en-US" sz="1200" i="1" kern="1200" dirty="0" smtClean="0">
                <a:solidFill>
                  <a:schemeClr val="tx1"/>
                </a:solidFill>
                <a:latin typeface="+mn-lt"/>
                <a:ea typeface="ＭＳ Ｐゴシック" charset="0"/>
                <a:cs typeface="ＭＳ Ｐゴシック" charset="0"/>
              </a:rPr>
              <a:t>Med </a:t>
            </a:r>
            <a:r>
              <a:rPr lang="en-US" sz="1200" i="1" kern="1200" dirty="0" err="1" smtClean="0">
                <a:solidFill>
                  <a:schemeClr val="tx1"/>
                </a:solidFill>
                <a:latin typeface="+mn-lt"/>
                <a:ea typeface="ＭＳ Ｐゴシック" charset="0"/>
                <a:cs typeface="ＭＳ Ｐゴシック" charset="0"/>
              </a:rPr>
              <a:t>Educ</a:t>
            </a:r>
            <a:r>
              <a:rPr lang="en-US" sz="1200" i="1" kern="1200" dirty="0" smtClean="0">
                <a:solidFill>
                  <a:schemeClr val="tx1"/>
                </a:solidFill>
                <a:latin typeface="+mn-lt"/>
                <a:ea typeface="ＭＳ Ｐゴシック" charset="0"/>
                <a:cs typeface="ＭＳ Ｐゴシック" charset="0"/>
              </a:rPr>
              <a:t>, 46</a:t>
            </a:r>
            <a:r>
              <a:rPr lang="en-US" sz="1200" i="0" kern="1200" dirty="0" smtClean="0">
                <a:solidFill>
                  <a:schemeClr val="tx1"/>
                </a:solidFill>
                <a:latin typeface="+mn-lt"/>
                <a:ea typeface="ＭＳ Ｐゴシック" charset="0"/>
                <a:cs typeface="ＭＳ Ｐゴシック" charset="0"/>
              </a:rPr>
              <a:t>(7), 636-647.</a:t>
            </a:r>
          </a:p>
          <a:p>
            <a:pPr eaLnBrk="1" hangingPunct="1">
              <a:spcBef>
                <a:spcPct val="0"/>
              </a:spcBef>
            </a:pPr>
            <a:endParaRPr lang="en-US" sz="1200" i="0" kern="1200" dirty="0" smtClean="0">
              <a:solidFill>
                <a:schemeClr val="tx1"/>
              </a:solidFill>
              <a:latin typeface="+mn-lt"/>
              <a:ea typeface="ＭＳ Ｐゴシック" charset="0"/>
              <a:cs typeface="ＭＳ Ｐゴシック" charset="0"/>
            </a:endParaRPr>
          </a:p>
          <a:p>
            <a:pPr eaLnBrk="1" hangingPunct="1">
              <a:spcBef>
                <a:spcPct val="0"/>
              </a:spcBef>
            </a:pPr>
            <a:endParaRPr lang="en-US" sz="1200" i="0" kern="1200" dirty="0" smtClean="0">
              <a:solidFill>
                <a:schemeClr val="tx1"/>
              </a:solidFill>
              <a:latin typeface="+mn-lt"/>
              <a:ea typeface="ＭＳ Ｐゴシック" charset="0"/>
              <a:cs typeface="ＭＳ Ｐゴシック" charset="0"/>
            </a:endParaRPr>
          </a:p>
          <a:p>
            <a:pPr eaLnBrk="1" hangingPunct="1">
              <a:spcBef>
                <a:spcPct val="0"/>
              </a:spcBef>
            </a:pPr>
            <a:endParaRPr lang="en-AU" altLang="en-US" dirty="0" smtClean="0"/>
          </a:p>
        </p:txBody>
      </p:sp>
      <p:sp>
        <p:nvSpPr>
          <p:cNvPr id="256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D7B73D5-2C72-44E6-B8F2-BD3693F39C15}" type="slidenum">
              <a:rPr lang="en-AU" altLang="en-US" smtClean="0">
                <a:latin typeface="Times" pitchFamily="18" charset="0"/>
              </a:rPr>
              <a:pPr/>
              <a:t>3</a:t>
            </a:fld>
            <a:endParaRPr lang="en-AU" altLang="en-US" smtClean="0">
              <a:latin typeface="Times"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model of</a:t>
            </a:r>
            <a:r>
              <a:rPr lang="en-US" baseline="0" dirty="0" smtClean="0"/>
              <a:t> fidelity, realism &amp; educational engagement in simulation.</a:t>
            </a:r>
          </a:p>
          <a:p>
            <a:endParaRPr lang="en-US" baseline="0" dirty="0" smtClean="0"/>
          </a:p>
          <a:p>
            <a:r>
              <a:rPr lang="en-US" baseline="0" dirty="0" smtClean="0"/>
              <a:t>Engagement that moves people to the edge of their knowledge to expose what they know/can do in a ‘situated’ environment.</a:t>
            </a:r>
          </a:p>
          <a:p>
            <a:endParaRPr lang="en-US" sz="1200" kern="1200" baseline="0" dirty="0" smtClean="0">
              <a:solidFill>
                <a:schemeClr val="tx1"/>
              </a:solidFill>
              <a:latin typeface="+mn-lt"/>
              <a:ea typeface="ＭＳ Ｐゴシック" charset="0"/>
              <a:cs typeface="ＭＳ Ｐゴシック" charset="0"/>
            </a:endParaRPr>
          </a:p>
          <a:p>
            <a:r>
              <a:rPr lang="en-US" sz="1400" b="1" kern="1200" dirty="0" smtClean="0">
                <a:solidFill>
                  <a:schemeClr val="tx1"/>
                </a:solidFill>
                <a:latin typeface="+mn-lt"/>
                <a:ea typeface="ＭＳ Ｐゴシック" charset="0"/>
                <a:cs typeface="ＭＳ Ｐゴシック" charset="0"/>
              </a:rPr>
              <a:t> Image can be drawn</a:t>
            </a:r>
            <a:r>
              <a:rPr lang="en-US" sz="1400" b="1" kern="1200" baseline="0" dirty="0" smtClean="0">
                <a:solidFill>
                  <a:schemeClr val="tx1"/>
                </a:solidFill>
                <a:latin typeface="+mn-lt"/>
                <a:ea typeface="ＭＳ Ｐゴシック" charset="0"/>
                <a:cs typeface="ＭＳ Ｐゴシック" charset="0"/>
              </a:rPr>
              <a:t> on whiteboard &amp; practical aspects of Environment /Set/Dialogue and Closure – elicited from the group.</a:t>
            </a:r>
          </a:p>
          <a:p>
            <a:endParaRPr lang="en-US" sz="1200" kern="1200" dirty="0" smtClean="0">
              <a:solidFill>
                <a:schemeClr val="tx1"/>
              </a:solidFill>
              <a:latin typeface="+mn-lt"/>
              <a:ea typeface="ＭＳ Ｐゴシック" charset="0"/>
              <a:cs typeface="ＭＳ Ｐゴシック" charset="0"/>
            </a:endParaRPr>
          </a:p>
          <a:p>
            <a:r>
              <a:rPr lang="en-US" sz="1200" kern="1200" dirty="0" smtClean="0">
                <a:solidFill>
                  <a:schemeClr val="tx1"/>
                </a:solidFill>
                <a:latin typeface="+mn-lt"/>
                <a:ea typeface="ＭＳ Ｐゴシック" charset="0"/>
                <a:cs typeface="ＭＳ Ｐゴシック" charset="0"/>
              </a:rPr>
              <a:t>Diagram is from this article</a:t>
            </a:r>
          </a:p>
          <a:p>
            <a:r>
              <a:rPr lang="en-US" sz="1200" kern="1200" dirty="0" err="1" smtClean="0">
                <a:solidFill>
                  <a:schemeClr val="tx1"/>
                </a:solidFill>
                <a:latin typeface="+mn-lt"/>
                <a:ea typeface="ＭＳ Ｐゴシック" charset="0"/>
                <a:cs typeface="ＭＳ Ｐゴシック" charset="0"/>
              </a:rPr>
              <a:t>Nanji</a:t>
            </a:r>
            <a:r>
              <a:rPr lang="en-US" sz="1200" kern="1200" dirty="0" smtClean="0">
                <a:solidFill>
                  <a:schemeClr val="tx1"/>
                </a:solidFill>
                <a:latin typeface="+mn-lt"/>
                <a:ea typeface="ＭＳ Ｐゴシック" charset="0"/>
                <a:cs typeface="ＭＳ Ｐゴシック" charset="0"/>
              </a:rPr>
              <a:t>, K. C., Baca, K., &amp; </a:t>
            </a:r>
            <a:r>
              <a:rPr lang="en-US" sz="1200" kern="1200" dirty="0" err="1" smtClean="0">
                <a:solidFill>
                  <a:schemeClr val="tx1"/>
                </a:solidFill>
                <a:latin typeface="+mn-lt"/>
                <a:ea typeface="ＭＳ Ｐゴシック" charset="0"/>
                <a:cs typeface="ＭＳ Ｐゴシック" charset="0"/>
              </a:rPr>
              <a:t>Raemer</a:t>
            </a:r>
            <a:r>
              <a:rPr lang="en-US" sz="1200" kern="1200" dirty="0" smtClean="0">
                <a:solidFill>
                  <a:schemeClr val="tx1"/>
                </a:solidFill>
                <a:latin typeface="+mn-lt"/>
                <a:ea typeface="ＭＳ Ｐゴシック" charset="0"/>
                <a:cs typeface="ＭＳ Ｐゴシック" charset="0"/>
              </a:rPr>
              <a:t>, D. B. (2013). The effect of an olfactory and visual cue on realism and engagement in a health care simulation experience. </a:t>
            </a:r>
            <a:r>
              <a:rPr lang="en-US" sz="1200" i="1" kern="1200" dirty="0" smtClean="0">
                <a:solidFill>
                  <a:schemeClr val="tx1"/>
                </a:solidFill>
                <a:latin typeface="+mn-lt"/>
                <a:ea typeface="ＭＳ Ｐゴシック" charset="0"/>
                <a:cs typeface="ＭＳ Ｐゴシック" charset="0"/>
              </a:rPr>
              <a:t>Simulation In Healthcare: Journal Of The Society For Simulation In Healthcare, 8</a:t>
            </a:r>
            <a:r>
              <a:rPr lang="en-US" sz="1200" i="0" kern="1200" dirty="0" smtClean="0">
                <a:solidFill>
                  <a:schemeClr val="tx1"/>
                </a:solidFill>
                <a:latin typeface="+mn-lt"/>
                <a:ea typeface="ＭＳ Ｐゴシック" charset="0"/>
                <a:cs typeface="ＭＳ Ｐゴシック" charset="0"/>
              </a:rPr>
              <a:t>(3), 143-147. doi:10.1097/SIH.0b013e31827d27f9</a:t>
            </a:r>
            <a:endParaRPr lang="en-US" baseline="0" dirty="0" smtClean="0"/>
          </a:p>
        </p:txBody>
      </p:sp>
      <p:sp>
        <p:nvSpPr>
          <p:cNvPr id="4" name="Slide Number Placeholder 3"/>
          <p:cNvSpPr>
            <a:spLocks noGrp="1"/>
          </p:cNvSpPr>
          <p:nvPr>
            <p:ph type="sldNum" sz="quarter" idx="10"/>
          </p:nvPr>
        </p:nvSpPr>
        <p:spPr/>
        <p:txBody>
          <a:bodyPr/>
          <a:lstStyle/>
          <a:p>
            <a:pPr>
              <a:defRPr/>
            </a:pPr>
            <a:fld id="{2179900F-4D26-204C-8CE4-FC1D51C1DBFA}" type="slidenum">
              <a:rPr lang="en-US" smtClean="0"/>
              <a:pPr>
                <a:defRPr/>
              </a:pPr>
              <a:t>4</a:t>
            </a:fld>
            <a:endParaRPr lang="en-US"/>
          </a:p>
        </p:txBody>
      </p:sp>
    </p:spTree>
    <p:extLst>
      <p:ext uri="{BB962C8B-B14F-4D97-AF65-F5344CB8AC3E}">
        <p14:creationId xmlns:p14="http://schemas.microsoft.com/office/powerpoint/2010/main" val="1520888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Harvard Business</a:t>
            </a:r>
            <a:r>
              <a:rPr lang="en-US" baseline="0" dirty="0" smtClean="0"/>
              <a:t> School: Amy Edmondson</a:t>
            </a:r>
          </a:p>
          <a:p>
            <a:endParaRPr lang="en-US" baseline="0" dirty="0" smtClean="0"/>
          </a:p>
          <a:p>
            <a:pPr marL="171450" indent="-171450">
              <a:buFontTx/>
              <a:buChar char="-"/>
            </a:pPr>
            <a:r>
              <a:rPr lang="en-US" dirty="0" smtClean="0"/>
              <a:t>Simulations put</a:t>
            </a:r>
            <a:r>
              <a:rPr lang="en-US" baseline="0" dirty="0" smtClean="0"/>
              <a:t> candidates in a situation where they are accountable.  Balance is needed to keep them psychologically safe</a:t>
            </a:r>
          </a:p>
          <a:p>
            <a:pPr marL="171450" indent="-171450">
              <a:buFontTx/>
              <a:buChar char="-"/>
            </a:pPr>
            <a:endParaRPr lang="en-US" baseline="0" dirty="0" smtClean="0"/>
          </a:p>
          <a:p>
            <a:pPr marL="171450" indent="-171450">
              <a:buFontTx/>
              <a:buChar char="-"/>
            </a:pPr>
            <a:r>
              <a:rPr lang="en-US" baseline="0" dirty="0" smtClean="0"/>
              <a:t>Some anxiety reflects emotional realism of clinical scenarios.</a:t>
            </a:r>
          </a:p>
          <a:p>
            <a:pPr marL="0" indent="0">
              <a:buFontTx/>
              <a:buNone/>
            </a:pPr>
            <a:endParaRPr lang="en-US" baseline="0" dirty="0" smtClean="0"/>
          </a:p>
          <a:p>
            <a:pPr marL="0" indent="0">
              <a:buFontTx/>
              <a:buNone/>
            </a:pPr>
            <a:r>
              <a:rPr lang="en-US" baseline="0" dirty="0" smtClean="0"/>
              <a:t>  Some simulations (aviation/military) are designed to mimic the anxiety zone to ‘test’ functioning in this environment  - not aim of APLS!.</a:t>
            </a:r>
          </a:p>
          <a:p>
            <a:pPr marL="0" indent="0">
              <a:buFontTx/>
              <a:buNone/>
            </a:pPr>
            <a:endParaRPr lang="en-US" dirty="0" smtClean="0"/>
          </a:p>
          <a:p>
            <a:r>
              <a:rPr lang="en-US" sz="1200" kern="1200" dirty="0" smtClean="0">
                <a:solidFill>
                  <a:schemeClr val="tx1"/>
                </a:solidFill>
                <a:latin typeface="+mn-lt"/>
                <a:ea typeface="ＭＳ Ｐゴシック" charset="0"/>
                <a:cs typeface="ＭＳ Ｐゴシック" charset="0"/>
              </a:rPr>
              <a:t>Rudolph, J. W. (2014). Establishing a safe container for learning in simulation: the role of the </a:t>
            </a:r>
            <a:r>
              <a:rPr lang="en-US" sz="1200" kern="1200" dirty="0" err="1" smtClean="0">
                <a:solidFill>
                  <a:schemeClr val="tx1"/>
                </a:solidFill>
                <a:latin typeface="+mn-lt"/>
                <a:ea typeface="ＭＳ Ｐゴシック" charset="0"/>
                <a:cs typeface="ＭＳ Ｐゴシック" charset="0"/>
              </a:rPr>
              <a:t>presimulation</a:t>
            </a:r>
            <a:r>
              <a:rPr lang="en-US" sz="1200" kern="1200" dirty="0" smtClean="0">
                <a:solidFill>
                  <a:schemeClr val="tx1"/>
                </a:solidFill>
                <a:latin typeface="+mn-lt"/>
                <a:ea typeface="ＭＳ Ｐゴシック" charset="0"/>
                <a:cs typeface="ＭＳ Ｐゴシック" charset="0"/>
              </a:rPr>
              <a:t> briefing. </a:t>
            </a:r>
            <a:r>
              <a:rPr lang="en-US" sz="1200" i="1" kern="1200" dirty="0" smtClean="0">
                <a:solidFill>
                  <a:schemeClr val="tx1"/>
                </a:solidFill>
                <a:latin typeface="+mn-lt"/>
                <a:ea typeface="ＭＳ Ｐゴシック" charset="0"/>
                <a:cs typeface="ＭＳ Ｐゴシック" charset="0"/>
              </a:rPr>
              <a:t>Simulation in Healthcare, 9</a:t>
            </a:r>
            <a:r>
              <a:rPr lang="en-US" sz="1200" i="0" kern="1200" dirty="0" smtClean="0">
                <a:solidFill>
                  <a:schemeClr val="tx1"/>
                </a:solidFill>
                <a:latin typeface="+mn-lt"/>
                <a:ea typeface="ＭＳ Ｐゴシック" charset="0"/>
                <a:cs typeface="ＭＳ Ｐゴシック" charset="0"/>
              </a:rPr>
              <a:t>(6), 339.</a:t>
            </a:r>
            <a:endParaRPr lang="en-US" dirty="0"/>
          </a:p>
        </p:txBody>
      </p:sp>
      <p:sp>
        <p:nvSpPr>
          <p:cNvPr id="4" name="Slide Number Placeholder 3"/>
          <p:cNvSpPr>
            <a:spLocks noGrp="1"/>
          </p:cNvSpPr>
          <p:nvPr>
            <p:ph type="sldNum" sz="quarter" idx="10"/>
          </p:nvPr>
        </p:nvSpPr>
        <p:spPr/>
        <p:txBody>
          <a:bodyPr/>
          <a:lstStyle/>
          <a:p>
            <a:pPr>
              <a:defRPr/>
            </a:pPr>
            <a:fld id="{2179900F-4D26-204C-8CE4-FC1D51C1DBFA}" type="slidenum">
              <a:rPr lang="en-US" smtClean="0"/>
              <a:pPr>
                <a:defRPr/>
              </a:pPr>
              <a:t>5</a:t>
            </a:fld>
            <a:endParaRPr lang="en-US"/>
          </a:p>
        </p:txBody>
      </p:sp>
    </p:spTree>
    <p:extLst>
      <p:ext uri="{BB962C8B-B14F-4D97-AF65-F5344CB8AC3E}">
        <p14:creationId xmlns:p14="http://schemas.microsoft.com/office/powerpoint/2010/main" val="633573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AU" altLang="en-US" dirty="0" smtClean="0"/>
              <a:t>In APLS context</a:t>
            </a:r>
          </a:p>
        </p:txBody>
      </p:sp>
      <p:sp>
        <p:nvSpPr>
          <p:cNvPr id="266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5F8EA24-0B21-4F77-9EEE-CDE463570625}" type="slidenum">
              <a:rPr lang="en-AU" altLang="en-US" smtClean="0">
                <a:latin typeface="Times" pitchFamily="18" charset="0"/>
              </a:rPr>
              <a:pPr/>
              <a:t>6</a:t>
            </a:fld>
            <a:endParaRPr lang="en-AU" altLang="en-US" smtClean="0">
              <a:latin typeface="Times"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AU" altLang="en-US" smtClean="0"/>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BE66E47-D40D-4FA2-8A82-497AB09F17D3}" type="slidenum">
              <a:rPr lang="en-AU" altLang="en-US" smtClean="0">
                <a:latin typeface="Times" pitchFamily="18" charset="0"/>
              </a:rPr>
              <a:pPr/>
              <a:t>7</a:t>
            </a:fld>
            <a:endParaRPr lang="en-AU" altLang="en-US" smtClean="0">
              <a:latin typeface="Times"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eaLnBrk="1" hangingPunct="1">
              <a:spcBef>
                <a:spcPts val="0"/>
              </a:spcBef>
              <a:buFont typeface="Arial" panose="020B0604020202020204" pitchFamily="34" charset="0"/>
              <a:buNone/>
              <a:defRPr/>
            </a:pPr>
            <a:r>
              <a:rPr lang="en-GB" dirty="0" smtClean="0">
                <a:solidFill>
                  <a:schemeClr val="accent4">
                    <a:lumMod val="10000"/>
                  </a:schemeClr>
                </a:solidFill>
                <a:latin typeface="Verdana" pitchFamily="34" charset="0"/>
                <a:ea typeface="Verdana" pitchFamily="34" charset="0"/>
                <a:cs typeface="Verdana" pitchFamily="34" charset="0"/>
              </a:rPr>
              <a:t>Improve teamwork</a:t>
            </a:r>
          </a:p>
          <a:p>
            <a:pPr marL="0" indent="0" eaLnBrk="1" hangingPunct="1">
              <a:spcBef>
                <a:spcPts val="0"/>
              </a:spcBef>
              <a:buFont typeface="Arial" panose="020B0604020202020204" pitchFamily="34" charset="0"/>
              <a:buNone/>
              <a:defRPr/>
            </a:pPr>
            <a:r>
              <a:rPr lang="en-GB" dirty="0" smtClean="0">
                <a:solidFill>
                  <a:schemeClr val="accent4">
                    <a:lumMod val="10000"/>
                  </a:schemeClr>
                </a:solidFill>
                <a:latin typeface="Verdana" pitchFamily="34" charset="0"/>
                <a:ea typeface="Verdana" pitchFamily="34" charset="0"/>
                <a:cs typeface="Verdana" pitchFamily="34" charset="0"/>
              </a:rPr>
              <a:t>Increase confidence by building on the complexity of simulations</a:t>
            </a:r>
          </a:p>
          <a:p>
            <a:pPr marL="0" indent="0" eaLnBrk="1" hangingPunct="1">
              <a:spcBef>
                <a:spcPts val="0"/>
              </a:spcBef>
              <a:buFont typeface="Arial" panose="020B0604020202020204" pitchFamily="34" charset="0"/>
              <a:buNone/>
              <a:defRPr/>
            </a:pPr>
            <a:r>
              <a:rPr lang="en-GB" dirty="0" smtClean="0">
                <a:solidFill>
                  <a:schemeClr val="accent4">
                    <a:lumMod val="10000"/>
                  </a:schemeClr>
                </a:solidFill>
                <a:latin typeface="Verdana" pitchFamily="34" charset="0"/>
                <a:ea typeface="Verdana" pitchFamily="34" charset="0"/>
                <a:cs typeface="Verdana" pitchFamily="34" charset="0"/>
              </a:rPr>
              <a:t>Encourage critical thinking</a:t>
            </a:r>
          </a:p>
          <a:p>
            <a:pPr marL="0" indent="0" eaLnBrk="1" hangingPunct="1">
              <a:spcBef>
                <a:spcPts val="0"/>
              </a:spcBef>
              <a:buFont typeface="Arial" panose="020B0604020202020204" pitchFamily="34" charset="0"/>
              <a:buNone/>
              <a:defRPr/>
            </a:pPr>
            <a:r>
              <a:rPr lang="en-GB" dirty="0" smtClean="0">
                <a:solidFill>
                  <a:schemeClr val="accent4">
                    <a:lumMod val="10000"/>
                  </a:schemeClr>
                </a:solidFill>
                <a:latin typeface="Verdana" pitchFamily="34" charset="0"/>
                <a:ea typeface="Verdana" pitchFamily="34" charset="0"/>
                <a:cs typeface="Verdana" pitchFamily="34" charset="0"/>
              </a:rPr>
              <a:t>Standardised experience ensures core knowledge / skills for everyone</a:t>
            </a:r>
          </a:p>
          <a:p>
            <a:pPr eaLnBrk="1" hangingPunct="1">
              <a:spcBef>
                <a:spcPct val="0"/>
              </a:spcBef>
            </a:pPr>
            <a:endParaRPr lang="en-AU" altLang="en-US" dirty="0" smtClean="0"/>
          </a:p>
        </p:txBody>
      </p:sp>
      <p:sp>
        <p:nvSpPr>
          <p:cNvPr id="286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827F4B8-EE9C-49E9-834B-29471E406663}" type="slidenum">
              <a:rPr lang="en-AU" altLang="en-US" smtClean="0">
                <a:latin typeface="Times" pitchFamily="18" charset="0"/>
              </a:rPr>
              <a:pPr/>
              <a:t>8</a:t>
            </a:fld>
            <a:endParaRPr lang="en-AU" altLang="en-US" smtClean="0">
              <a:latin typeface="Times"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altLang="en-US" dirty="0" smtClean="0">
                <a:latin typeface="Times New Roman" pitchFamily="18" charset="0"/>
                <a:ea typeface="ＭＳ Ｐゴシック" pitchFamily="34" charset="-128"/>
              </a:rPr>
              <a:t>We increase the relevance and motivation by ‘situating’ scenarios in the </a:t>
            </a:r>
            <a:r>
              <a:rPr lang="en-GB" altLang="en-US" b="1" dirty="0" smtClean="0">
                <a:latin typeface="Times New Roman" pitchFamily="18" charset="0"/>
                <a:ea typeface="ＭＳ Ｐゴシック" pitchFamily="34" charset="-128"/>
              </a:rPr>
              <a:t>candidate’s usual workplace</a:t>
            </a:r>
            <a:r>
              <a:rPr lang="en-GB" altLang="en-US" dirty="0" smtClean="0">
                <a:latin typeface="Times New Roman" pitchFamily="18" charset="0"/>
                <a:ea typeface="ＭＳ Ｐゴシック" pitchFamily="34" charset="-128"/>
              </a:rPr>
              <a:t>.</a:t>
            </a:r>
          </a:p>
          <a:p>
            <a:r>
              <a:rPr lang="en-GB" altLang="en-US" dirty="0" smtClean="0">
                <a:latin typeface="Times New Roman" pitchFamily="18" charset="0"/>
                <a:ea typeface="ＭＳ Ｐゴシック" pitchFamily="34" charset="-128"/>
              </a:rPr>
              <a:t> - usual resources may be limited because</a:t>
            </a:r>
            <a:r>
              <a:rPr lang="en-GB" altLang="en-US" baseline="0" dirty="0" smtClean="0">
                <a:latin typeface="Times New Roman" pitchFamily="18" charset="0"/>
                <a:ea typeface="ＭＳ Ｐゴシック" pitchFamily="34" charset="-128"/>
              </a:rPr>
              <a:t> of competing demands</a:t>
            </a:r>
            <a:r>
              <a:rPr lang="is-IS" altLang="en-US" baseline="0" dirty="0" smtClean="0">
                <a:latin typeface="Times New Roman" pitchFamily="18" charset="0"/>
                <a:ea typeface="ＭＳ Ｐゴシック" pitchFamily="34" charset="-128"/>
              </a:rPr>
              <a:t>…...</a:t>
            </a:r>
            <a:endParaRPr lang="en-GB" altLang="en-US" dirty="0" smtClean="0">
              <a:latin typeface="Times New Roman" pitchFamily="18" charset="0"/>
              <a:ea typeface="ＭＳ Ｐゴシック" pitchFamily="34" charset="-128"/>
            </a:endParaRPr>
          </a:p>
          <a:p>
            <a:endParaRPr lang="en-US" altLang="en-US" dirty="0" smtClean="0">
              <a:latin typeface="Times New Roman" pitchFamily="18" charset="0"/>
              <a:ea typeface="ＭＳ Ｐゴシック" pitchFamily="34" charset="-128"/>
            </a:endParaRPr>
          </a:p>
          <a:p>
            <a:pPr eaLnBrk="1" hangingPunct="1">
              <a:spcBef>
                <a:spcPct val="0"/>
              </a:spcBef>
            </a:pPr>
            <a:r>
              <a:rPr lang="en-AU" altLang="en-US" dirty="0" smtClean="0"/>
              <a:t>Candidates</a:t>
            </a:r>
            <a:r>
              <a:rPr lang="en-AU" altLang="en-US" baseline="0" dirty="0" smtClean="0"/>
              <a:t> participate in their usual role</a:t>
            </a:r>
          </a:p>
          <a:p>
            <a:pPr eaLnBrk="1" hangingPunct="1">
              <a:spcBef>
                <a:spcPct val="0"/>
              </a:spcBef>
            </a:pPr>
            <a:r>
              <a:rPr lang="en-AU" altLang="en-US" baseline="0" dirty="0" smtClean="0"/>
              <a:t> - “take care of the patients with the skills you have (this may include newly taught skills on the course)”</a:t>
            </a:r>
            <a:endParaRPr lang="en-AU" altLang="en-US" dirty="0"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482A1C8-B3CC-43B7-B402-67D2BED549FB}" type="slidenum">
              <a:rPr lang="en-AU" altLang="en-US" smtClean="0">
                <a:latin typeface="Times" pitchFamily="18" charset="0"/>
              </a:rPr>
              <a:pPr/>
              <a:t>9</a:t>
            </a:fld>
            <a:endParaRPr lang="en-AU" altLang="en-US" smtClean="0">
              <a:latin typeface="Times"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5" descr="Intro.jp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10"/>
          <p:cNvSpPr>
            <a:spLocks noGrp="1"/>
          </p:cNvSpPr>
          <p:nvPr>
            <p:ph type="body" sz="quarter" idx="10"/>
          </p:nvPr>
        </p:nvSpPr>
        <p:spPr>
          <a:xfrm>
            <a:off x="3216534" y="4528282"/>
            <a:ext cx="5729029" cy="2208918"/>
          </a:xfrm>
        </p:spPr>
        <p:txBody>
          <a:bodyPr/>
          <a:lstStyle>
            <a:lvl1pPr marL="0" indent="0">
              <a:buNone/>
              <a:defRPr sz="6000">
                <a:solidFill>
                  <a:schemeClr val="bg1"/>
                </a:solidFill>
              </a:defRPr>
            </a:lvl1pPr>
            <a:lvl2pPr marL="457200" indent="0">
              <a:buNone/>
              <a:defRPr>
                <a:solidFill>
                  <a:schemeClr val="bg1"/>
                </a:solidFill>
              </a:defRPr>
            </a:lvl2pPr>
            <a:lvl3pPr marL="914400" indent="0">
              <a:buNone/>
              <a:defRPr/>
            </a:lvl3pPr>
            <a:lvl4pPr marL="1371600" indent="0">
              <a:buNone/>
              <a:defRPr/>
            </a:lvl4pPr>
            <a:lvl5pPr marL="1828800" indent="0">
              <a:buNone/>
              <a:defRPr/>
            </a:lvl5pPr>
          </a:lstStyle>
          <a:p>
            <a:pPr lvl="0"/>
            <a:r>
              <a:rPr lang="en-AU" smtClean="0"/>
              <a:t>Click to edit Master text styles</a:t>
            </a:r>
          </a:p>
          <a:p>
            <a:pPr lvl="1"/>
            <a:r>
              <a:rPr lang="en-AU" smtClean="0"/>
              <a:t>Second level</a:t>
            </a:r>
          </a:p>
        </p:txBody>
      </p:sp>
      <p:sp>
        <p:nvSpPr>
          <p:cNvPr id="13" name="Picture Placeholder 12"/>
          <p:cNvSpPr>
            <a:spLocks noGrp="1"/>
          </p:cNvSpPr>
          <p:nvPr>
            <p:ph type="pic" sz="quarter" idx="11"/>
          </p:nvPr>
        </p:nvSpPr>
        <p:spPr>
          <a:xfrm>
            <a:off x="0" y="1932803"/>
            <a:ext cx="3064358" cy="2305822"/>
          </a:xfrm>
        </p:spPr>
        <p:txBody>
          <a:bodyPr rtlCol="0">
            <a:normAutofit/>
          </a:bodyPr>
          <a:lstStyle/>
          <a:p>
            <a:pPr lvl="0"/>
            <a:r>
              <a:rPr lang="en-AU" noProof="0" smtClean="0"/>
              <a:t>Drag picture to placeholder or click icon to add</a:t>
            </a:r>
            <a:endParaRPr lang="en-US" noProof="0"/>
          </a:p>
        </p:txBody>
      </p:sp>
    </p:spTree>
    <p:extLst>
      <p:ext uri="{BB962C8B-B14F-4D97-AF65-F5344CB8AC3E}">
        <p14:creationId xmlns:p14="http://schemas.microsoft.com/office/powerpoint/2010/main" val="1799966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DD387F8B-C2C2-4842-BE89-A754586839D2}" type="datetimeFigureOut">
              <a:rPr lang="en-US"/>
              <a:pPr>
                <a:defRPr/>
              </a:pPr>
              <a:t>16/08/16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2982ED9C-BD6A-8647-8151-8C93323C97B2}" type="slidenum">
              <a:rPr lang="en-US"/>
              <a:pPr>
                <a:defRPr/>
              </a:pPr>
              <a:t>‹#›</a:t>
            </a:fld>
            <a:endParaRPr lang="en-US"/>
          </a:p>
        </p:txBody>
      </p:sp>
    </p:spTree>
    <p:extLst>
      <p:ext uri="{BB962C8B-B14F-4D97-AF65-F5344CB8AC3E}">
        <p14:creationId xmlns:p14="http://schemas.microsoft.com/office/powerpoint/2010/main" val="1038221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DEE5DBE2-CCE4-6444-9788-30230E404359}" type="datetimeFigureOut">
              <a:rPr lang="en-US"/>
              <a:pPr>
                <a:defRPr/>
              </a:pPr>
              <a:t>16/08/16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558AFCE8-6E00-8341-A0F4-F81485D1D232}" type="slidenum">
              <a:rPr lang="en-US"/>
              <a:pPr>
                <a:defRPr/>
              </a:pPr>
              <a:t>‹#›</a:t>
            </a:fld>
            <a:endParaRPr lang="en-US"/>
          </a:p>
        </p:txBody>
      </p:sp>
    </p:spTree>
    <p:extLst>
      <p:ext uri="{BB962C8B-B14F-4D97-AF65-F5344CB8AC3E}">
        <p14:creationId xmlns:p14="http://schemas.microsoft.com/office/powerpoint/2010/main" val="6735312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DDF9F545-4F6F-8643-99A3-BFF980140CB9}" type="datetimeFigureOut">
              <a:rPr lang="en-US"/>
              <a:pPr>
                <a:defRPr/>
              </a:pPr>
              <a:t>16/08/16</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EBBF585E-EEA4-0E40-950C-8551E79EAC88}" type="slidenum">
              <a:rPr lang="en-US"/>
              <a:pPr>
                <a:defRPr/>
              </a:pPr>
              <a:t>‹#›</a:t>
            </a:fld>
            <a:endParaRPr lang="en-US"/>
          </a:p>
        </p:txBody>
      </p:sp>
    </p:spTree>
    <p:extLst>
      <p:ext uri="{BB962C8B-B14F-4D97-AF65-F5344CB8AC3E}">
        <p14:creationId xmlns:p14="http://schemas.microsoft.com/office/powerpoint/2010/main" val="20301750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Tree>
    <p:extLst>
      <p:ext uri="{BB962C8B-B14F-4D97-AF65-F5344CB8AC3E}">
        <p14:creationId xmlns:p14="http://schemas.microsoft.com/office/powerpoint/2010/main" val="12751523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AFD44173-679D-D44F-9228-9E0389313FC1}" type="datetimeFigureOut">
              <a:rPr lang="en-US"/>
              <a:pPr>
                <a:defRPr/>
              </a:pPr>
              <a:t>16/08/16</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37333932-80C8-A148-BEE3-27E00626DD4C}" type="slidenum">
              <a:rPr lang="en-US"/>
              <a:pPr>
                <a:defRPr/>
              </a:pPr>
              <a:t>‹#›</a:t>
            </a:fld>
            <a:endParaRPr lang="en-US"/>
          </a:p>
        </p:txBody>
      </p:sp>
    </p:spTree>
    <p:extLst>
      <p:ext uri="{BB962C8B-B14F-4D97-AF65-F5344CB8AC3E}">
        <p14:creationId xmlns:p14="http://schemas.microsoft.com/office/powerpoint/2010/main" val="36193713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1270128"/>
            <a:ext cx="5111750" cy="527379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51088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Tree>
    <p:extLst>
      <p:ext uri="{BB962C8B-B14F-4D97-AF65-F5344CB8AC3E}">
        <p14:creationId xmlns:p14="http://schemas.microsoft.com/office/powerpoint/2010/main" val="32660994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C0E607F3-81FE-464B-8B14-F3DEAD476115}" type="datetimeFigureOut">
              <a:rPr lang="en-US"/>
              <a:pPr>
                <a:defRPr/>
              </a:pPr>
              <a:t>16/08/16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C4C6AF32-4DA6-8646-9D1A-89FF502B73E0}" type="slidenum">
              <a:rPr lang="en-US"/>
              <a:pPr>
                <a:defRPr/>
              </a:pPr>
              <a:t>‹#›</a:t>
            </a:fld>
            <a:endParaRPr lang="en-US"/>
          </a:p>
        </p:txBody>
      </p:sp>
    </p:spTree>
    <p:extLst>
      <p:ext uri="{BB962C8B-B14F-4D97-AF65-F5344CB8AC3E}">
        <p14:creationId xmlns:p14="http://schemas.microsoft.com/office/powerpoint/2010/main" val="13430778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62245" y="2130425"/>
            <a:ext cx="6989707" cy="1470025"/>
          </a:xfrm>
        </p:spPr>
        <p:txBody>
          <a:bodyPr/>
          <a:lstStyle>
            <a:lvl1pPr algn="l">
              <a:defRPr/>
            </a:lvl1pPr>
          </a:lstStyle>
          <a:p>
            <a:r>
              <a:rPr lang="en-AU"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Click to edit Master subtitle style</a:t>
            </a:r>
            <a:endParaRPr lang="en-US" dirty="0"/>
          </a:p>
        </p:txBody>
      </p:sp>
    </p:spTree>
    <p:extLst>
      <p:ext uri="{BB962C8B-B14F-4D97-AF65-F5344CB8AC3E}">
        <p14:creationId xmlns:p14="http://schemas.microsoft.com/office/powerpoint/2010/main" val="23747006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41A7FB1-4EAD-3544-AFD9-4CFD9939DB47}" type="datetimeFigureOut">
              <a:rPr lang="en-US"/>
              <a:pPr>
                <a:defRPr/>
              </a:pPr>
              <a:t>16/08/16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3423A77-49BE-074D-BA34-B320F56367D3}" type="slidenum">
              <a:rPr lang="en-US"/>
              <a:pPr>
                <a:defRPr/>
              </a:pPr>
              <a:t>‹#›</a:t>
            </a:fld>
            <a:endParaRPr lang="en-US"/>
          </a:p>
        </p:txBody>
      </p:sp>
    </p:spTree>
    <p:extLst>
      <p:ext uri="{BB962C8B-B14F-4D97-AF65-F5344CB8AC3E}">
        <p14:creationId xmlns:p14="http://schemas.microsoft.com/office/powerpoint/2010/main" val="946468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28292" y="426504"/>
            <a:ext cx="6709166" cy="1325562"/>
          </a:xfrm>
        </p:spPr>
        <p:txBody>
          <a:bodyPr/>
          <a:lstStyle/>
          <a:p>
            <a:r>
              <a:rPr lang="en-AU" smtClean="0"/>
              <a:t>Click to edit Master title style</a:t>
            </a:r>
            <a:endParaRPr lang="en-US" dirty="0"/>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p:txBody>
      </p:sp>
    </p:spTree>
    <p:extLst>
      <p:ext uri="{BB962C8B-B14F-4D97-AF65-F5344CB8AC3E}">
        <p14:creationId xmlns:p14="http://schemas.microsoft.com/office/powerpoint/2010/main" val="1825907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2910B482-DD9F-1841-98D4-339EAB3F3FBC}" type="datetimeFigureOut">
              <a:rPr lang="en-US"/>
              <a:pPr>
                <a:defRPr/>
              </a:pPr>
              <a:t>16/08/16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557DB20C-1660-FF46-993D-6DD889B8F447}" type="slidenum">
              <a:rPr lang="en-US"/>
              <a:pPr>
                <a:defRPr/>
              </a:pPr>
              <a:t>‹#›</a:t>
            </a:fld>
            <a:endParaRPr lang="en-US"/>
          </a:p>
        </p:txBody>
      </p:sp>
    </p:spTree>
    <p:extLst>
      <p:ext uri="{BB962C8B-B14F-4D97-AF65-F5344CB8AC3E}">
        <p14:creationId xmlns:p14="http://schemas.microsoft.com/office/powerpoint/2010/main" val="808424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86251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p:txBody>
      </p:sp>
      <p:sp>
        <p:nvSpPr>
          <p:cNvPr id="4" name="Content Placeholder 3"/>
          <p:cNvSpPr>
            <a:spLocks noGrp="1"/>
          </p:cNvSpPr>
          <p:nvPr>
            <p:ph sz="half" idx="2"/>
          </p:nvPr>
        </p:nvSpPr>
        <p:spPr>
          <a:xfrm>
            <a:off x="4648200" y="187632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p:txBody>
      </p:sp>
    </p:spTree>
    <p:extLst>
      <p:ext uri="{BB962C8B-B14F-4D97-AF65-F5344CB8AC3E}">
        <p14:creationId xmlns:p14="http://schemas.microsoft.com/office/powerpoint/2010/main" val="173480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866457"/>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602861"/>
            <a:ext cx="4040188" cy="3951288"/>
          </a:xfrm>
        </p:spPr>
        <p:txBody>
          <a:bodyPr/>
          <a:lstStyle>
            <a:lvl1pPr>
              <a:defRPr sz="2400"/>
            </a:lvl1pPr>
            <a:lvl2pPr>
              <a:defRPr sz="2000"/>
            </a:lvl2pPr>
            <a:lvl3pPr marL="914400" indent="0">
              <a:buNone/>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p:txBody>
      </p:sp>
      <p:sp>
        <p:nvSpPr>
          <p:cNvPr id="5" name="Text Placeholder 4"/>
          <p:cNvSpPr>
            <a:spLocks noGrp="1"/>
          </p:cNvSpPr>
          <p:nvPr>
            <p:ph type="body" sz="quarter" idx="3"/>
          </p:nvPr>
        </p:nvSpPr>
        <p:spPr>
          <a:xfrm>
            <a:off x="4645025" y="1894069"/>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602861"/>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p:txBody>
      </p:sp>
    </p:spTree>
    <p:extLst>
      <p:ext uri="{BB962C8B-B14F-4D97-AF65-F5344CB8AC3E}">
        <p14:creationId xmlns:p14="http://schemas.microsoft.com/office/powerpoint/2010/main" val="3748520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Tree>
    <p:extLst>
      <p:ext uri="{BB962C8B-B14F-4D97-AF65-F5344CB8AC3E}">
        <p14:creationId xmlns:p14="http://schemas.microsoft.com/office/powerpoint/2010/main" val="2169409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7380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1435100"/>
            <a:ext cx="5111750" cy="46910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Tree>
    <p:extLst>
      <p:ext uri="{BB962C8B-B14F-4D97-AF65-F5344CB8AC3E}">
        <p14:creationId xmlns:p14="http://schemas.microsoft.com/office/powerpoint/2010/main" val="1037953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AU"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Tree>
    <p:extLst>
      <p:ext uri="{BB962C8B-B14F-4D97-AF65-F5344CB8AC3E}">
        <p14:creationId xmlns:p14="http://schemas.microsoft.com/office/powerpoint/2010/main" val="13372467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1"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theme" Target="../theme/theme2.xml"/><Relationship Id="rId9" Type="http://schemas.openxmlformats.org/officeDocument/2006/relationships/image" Target="../media/image3.jpeg"/><Relationship Id="rId1" Type="http://schemas.openxmlformats.org/officeDocument/2006/relationships/slideLayout" Target="../slideLayouts/slideLayout10.xml"/><Relationship Id="rId2"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theme" Target="../theme/theme3.xml"/><Relationship Id="rId3"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6" descr="Basic%20with%20green.jpg"/>
          <p:cNvPicPr>
            <a:picLocks noChangeAspect="1"/>
          </p:cNvPicPr>
          <p:nvPr/>
        </p:nvPicPr>
        <p:blipFill>
          <a:blip r:embed="rId11"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828675" y="439738"/>
            <a:ext cx="6708775"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AU" smtClean="0"/>
              <a:t>Click to edit Master title style</a:t>
            </a:r>
            <a:endParaRPr lang="en-US"/>
          </a:p>
        </p:txBody>
      </p:sp>
      <p:sp>
        <p:nvSpPr>
          <p:cNvPr id="1028" name="Text Placeholder 2"/>
          <p:cNvSpPr>
            <a:spLocks noGrp="1"/>
          </p:cNvSpPr>
          <p:nvPr>
            <p:ph type="body" idx="1"/>
          </p:nvPr>
        </p:nvSpPr>
        <p:spPr bwMode="auto">
          <a:xfrm>
            <a:off x="828675" y="1919288"/>
            <a:ext cx="7858125"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endParaRPr lang="en-AU" dirty="0"/>
          </a:p>
          <a:p>
            <a:pPr lvl="0"/>
            <a:r>
              <a:rPr lang="en-AU" dirty="0"/>
              <a:t>Click to edit Master text styles</a:t>
            </a:r>
          </a:p>
          <a:p>
            <a:pPr lvl="1"/>
            <a:r>
              <a:rPr lang="en-AU" dirty="0"/>
              <a:t>Second level</a:t>
            </a:r>
          </a:p>
          <a:p>
            <a:pPr lvl="2"/>
            <a:r>
              <a:rPr lang="en-AU" dirty="0"/>
              <a:t>Third level</a:t>
            </a:r>
          </a:p>
        </p:txBody>
      </p:sp>
      <p:sp>
        <p:nvSpPr>
          <p:cNvPr id="2" name="TextBox 1"/>
          <p:cNvSpPr txBox="1"/>
          <p:nvPr userDrawn="1"/>
        </p:nvSpPr>
        <p:spPr>
          <a:xfrm>
            <a:off x="5502875" y="6522841"/>
            <a:ext cx="3699930" cy="369332"/>
          </a:xfrm>
          <a:prstGeom prst="rect">
            <a:avLst/>
          </a:prstGeom>
          <a:noFill/>
        </p:spPr>
        <p:txBody>
          <a:bodyPr wrap="square" rtlCol="0">
            <a:spAutoFit/>
          </a:bodyPr>
          <a:lstStyle/>
          <a:p>
            <a:r>
              <a:rPr lang="en-US" dirty="0" smtClean="0">
                <a:solidFill>
                  <a:schemeClr val="bg1"/>
                </a:solidFill>
              </a:rPr>
              <a:t>Generic Instructor</a:t>
            </a:r>
            <a:r>
              <a:rPr lang="en-US" baseline="0" dirty="0" smtClean="0">
                <a:solidFill>
                  <a:schemeClr val="bg1"/>
                </a:solidFill>
              </a:rPr>
              <a:t> Course</a:t>
            </a:r>
            <a:endParaRPr lang="en-US"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92" r:id="rId1"/>
    <p:sldLayoutId id="2147483681" r:id="rId2"/>
    <p:sldLayoutId id="2147483693" r:id="rId3"/>
    <p:sldLayoutId id="2147483682" r:id="rId4"/>
    <p:sldLayoutId id="2147483683" r:id="rId5"/>
    <p:sldLayoutId id="2147483684" r:id="rId6"/>
    <p:sldLayoutId id="2147483685" r:id="rId7"/>
    <p:sldLayoutId id="2147483686" r:id="rId8"/>
    <p:sldLayoutId id="2147483687" r:id="rId9"/>
  </p:sldLayoutIdLst>
  <p:txStyles>
    <p:titleStyle>
      <a:lvl1pPr algn="l" defTabSz="457200" rtl="0" eaLnBrk="1" fontAlgn="base" hangingPunct="1">
        <a:spcBef>
          <a:spcPct val="0"/>
        </a:spcBef>
        <a:spcAft>
          <a:spcPct val="0"/>
        </a:spcAft>
        <a:defRPr sz="4800" kern="1200">
          <a:solidFill>
            <a:schemeClr val="tx1"/>
          </a:solidFill>
          <a:latin typeface="+mj-lt"/>
          <a:ea typeface="ＭＳ Ｐゴシック" charset="0"/>
          <a:cs typeface="ＭＳ Ｐゴシック" charset="0"/>
        </a:defRPr>
      </a:lvl1pPr>
      <a:lvl2pPr algn="l" defTabSz="457200" rtl="0" eaLnBrk="1" fontAlgn="base" hangingPunct="1">
        <a:spcBef>
          <a:spcPct val="0"/>
        </a:spcBef>
        <a:spcAft>
          <a:spcPct val="0"/>
        </a:spcAft>
        <a:defRPr sz="4800">
          <a:solidFill>
            <a:schemeClr val="tx1"/>
          </a:solidFill>
          <a:latin typeface="Calibri" charset="0"/>
          <a:ea typeface="ＭＳ Ｐゴシック" charset="0"/>
          <a:cs typeface="ＭＳ Ｐゴシック" charset="0"/>
        </a:defRPr>
      </a:lvl2pPr>
      <a:lvl3pPr algn="l" defTabSz="457200" rtl="0" eaLnBrk="1" fontAlgn="base" hangingPunct="1">
        <a:spcBef>
          <a:spcPct val="0"/>
        </a:spcBef>
        <a:spcAft>
          <a:spcPct val="0"/>
        </a:spcAft>
        <a:defRPr sz="4800">
          <a:solidFill>
            <a:schemeClr val="tx1"/>
          </a:solidFill>
          <a:latin typeface="Calibri" charset="0"/>
          <a:ea typeface="ＭＳ Ｐゴシック" charset="0"/>
          <a:cs typeface="ＭＳ Ｐゴシック" charset="0"/>
        </a:defRPr>
      </a:lvl3pPr>
      <a:lvl4pPr algn="l" defTabSz="457200" rtl="0" eaLnBrk="1" fontAlgn="base" hangingPunct="1">
        <a:spcBef>
          <a:spcPct val="0"/>
        </a:spcBef>
        <a:spcAft>
          <a:spcPct val="0"/>
        </a:spcAft>
        <a:defRPr sz="4800">
          <a:solidFill>
            <a:schemeClr val="tx1"/>
          </a:solidFill>
          <a:latin typeface="Calibri" charset="0"/>
          <a:ea typeface="ＭＳ Ｐゴシック" charset="0"/>
          <a:cs typeface="ＭＳ Ｐゴシック" charset="0"/>
        </a:defRPr>
      </a:lvl4pPr>
      <a:lvl5pPr algn="l" defTabSz="457200" rtl="0" eaLnBrk="1" fontAlgn="base" hangingPunct="1">
        <a:spcBef>
          <a:spcPct val="0"/>
        </a:spcBef>
        <a:spcAft>
          <a:spcPct val="0"/>
        </a:spcAft>
        <a:defRPr sz="4800">
          <a:solidFill>
            <a:schemeClr val="tx1"/>
          </a:solidFill>
          <a:latin typeface="Calibri" charset="0"/>
          <a:ea typeface="ＭＳ Ｐゴシック" charset="0"/>
          <a:cs typeface="ＭＳ Ｐゴシック" charset="0"/>
        </a:defRPr>
      </a:lvl5pPr>
      <a:lvl6pPr marL="457200" algn="l" defTabSz="457200" rtl="0" eaLnBrk="1" fontAlgn="base" hangingPunct="1">
        <a:spcBef>
          <a:spcPct val="0"/>
        </a:spcBef>
        <a:spcAft>
          <a:spcPct val="0"/>
        </a:spcAft>
        <a:defRPr sz="4800">
          <a:solidFill>
            <a:schemeClr val="tx1"/>
          </a:solidFill>
          <a:latin typeface="Calibri" charset="0"/>
          <a:ea typeface="ＭＳ Ｐゴシック" charset="0"/>
          <a:cs typeface="ＭＳ Ｐゴシック" charset="0"/>
        </a:defRPr>
      </a:lvl6pPr>
      <a:lvl7pPr marL="914400" algn="l" defTabSz="457200" rtl="0" eaLnBrk="1" fontAlgn="base" hangingPunct="1">
        <a:spcBef>
          <a:spcPct val="0"/>
        </a:spcBef>
        <a:spcAft>
          <a:spcPct val="0"/>
        </a:spcAft>
        <a:defRPr sz="4800">
          <a:solidFill>
            <a:schemeClr val="tx1"/>
          </a:solidFill>
          <a:latin typeface="Calibri" charset="0"/>
          <a:ea typeface="ＭＳ Ｐゴシック" charset="0"/>
          <a:cs typeface="ＭＳ Ｐゴシック" charset="0"/>
        </a:defRPr>
      </a:lvl7pPr>
      <a:lvl8pPr marL="1371600" algn="l" defTabSz="457200" rtl="0" eaLnBrk="1" fontAlgn="base" hangingPunct="1">
        <a:spcBef>
          <a:spcPct val="0"/>
        </a:spcBef>
        <a:spcAft>
          <a:spcPct val="0"/>
        </a:spcAft>
        <a:defRPr sz="4800">
          <a:solidFill>
            <a:schemeClr val="tx1"/>
          </a:solidFill>
          <a:latin typeface="Calibri" charset="0"/>
          <a:ea typeface="ＭＳ Ｐゴシック" charset="0"/>
          <a:cs typeface="ＭＳ Ｐゴシック" charset="0"/>
        </a:defRPr>
      </a:lvl8pPr>
      <a:lvl9pPr marL="1828800" algn="l" defTabSz="457200" rtl="0" eaLnBrk="1" fontAlgn="base" hangingPunct="1">
        <a:spcBef>
          <a:spcPct val="0"/>
        </a:spcBef>
        <a:spcAft>
          <a:spcPct val="0"/>
        </a:spcAft>
        <a:defRPr sz="4800">
          <a:solidFill>
            <a:schemeClr val="tx1"/>
          </a:solidFill>
          <a:latin typeface="Calibri" charset="0"/>
          <a:ea typeface="ＭＳ Ｐゴシック" charset="0"/>
          <a:cs typeface="ＭＳ Ｐゴシック" charset="0"/>
        </a:defRPr>
      </a:lvl9pPr>
    </p:titleStyle>
    <p:bodyStyle>
      <a:lvl1pPr algn="l" defTabSz="457200" rtl="0" eaLnBrk="1" fontAlgn="base" hangingPunct="1">
        <a:spcBef>
          <a:spcPct val="20000"/>
        </a:spcBef>
        <a:spcAft>
          <a:spcPct val="0"/>
        </a:spcAft>
        <a:buFont typeface="Arial" charset="0"/>
        <a:defRPr sz="3600" kern="1200">
          <a:solidFill>
            <a:schemeClr val="tx1"/>
          </a:solidFill>
          <a:latin typeface="+mn-lt"/>
          <a:ea typeface="ＭＳ Ｐゴシック" charset="0"/>
          <a:cs typeface="ＭＳ Ｐゴシック" charset="0"/>
        </a:defRPr>
      </a:lvl1pPr>
      <a:lvl2pPr marL="457200" algn="l" defTabSz="457200" rtl="0" eaLnBrk="1" fontAlgn="base" hangingPunct="1">
        <a:spcBef>
          <a:spcPct val="20000"/>
        </a:spcBef>
        <a:spcAft>
          <a:spcPct val="0"/>
        </a:spcAft>
        <a:buFont typeface="Arial" charset="0"/>
        <a:defRPr sz="3200" kern="1200">
          <a:solidFill>
            <a:schemeClr val="tx1"/>
          </a:solidFill>
          <a:latin typeface="+mn-lt"/>
          <a:ea typeface="ＭＳ Ｐゴシック" charset="0"/>
          <a:cs typeface="+mn-cs"/>
        </a:defRPr>
      </a:lvl2pPr>
      <a:lvl3pPr marL="914400" algn="l" defTabSz="457200" rtl="0" eaLnBrk="1" fontAlgn="base" hangingPunct="1">
        <a:spcBef>
          <a:spcPct val="20000"/>
        </a:spcBef>
        <a:spcAft>
          <a:spcPct val="0"/>
        </a:spcAft>
        <a:buFont typeface="Arial" charset="0"/>
        <a:defRPr sz="2800" kern="1200">
          <a:solidFill>
            <a:schemeClr val="tx1"/>
          </a:solidFill>
          <a:latin typeface="+mn-lt"/>
          <a:ea typeface="ＭＳ Ｐゴシック" charset="0"/>
          <a:cs typeface="+mn-cs"/>
        </a:defRPr>
      </a:lvl3pPr>
      <a:lvl4pPr marL="1371600" algn="l" defTabSz="457200" rtl="0" eaLnBrk="1" fontAlgn="base" hangingPunct="1">
        <a:spcBef>
          <a:spcPct val="20000"/>
        </a:spcBef>
        <a:spcAft>
          <a:spcPct val="0"/>
        </a:spcAft>
        <a:buFont typeface="Arial" charset="0"/>
        <a:defRPr sz="24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6" descr="Basic%20just%20logo.jpg"/>
          <p:cNvPicPr>
            <a:picLocks noChangeAspect="1"/>
          </p:cNvPicPr>
          <p:nvPr/>
        </p:nvPicPr>
        <p:blipFill>
          <a:blip r:embed="rId9"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457200" y="274638"/>
            <a:ext cx="701198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AU"/>
              <a:t>Click to edit Master title style</a:t>
            </a:r>
            <a:endParaRPr lang="en-US"/>
          </a:p>
        </p:txBody>
      </p:sp>
      <p:sp>
        <p:nvSpPr>
          <p:cNvPr id="2052"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AU"/>
              <a:t>Click to edit Master text styles</a:t>
            </a:r>
          </a:p>
          <a:p>
            <a:pPr lvl="1"/>
            <a:r>
              <a:rPr lang="en-AU"/>
              <a:t>Second level</a:t>
            </a:r>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88" r:id="rId4"/>
    <p:sldLayoutId id="2147483697" r:id="rId5"/>
    <p:sldLayoutId id="2147483689" r:id="rId6"/>
    <p:sldLayoutId id="2147483698" r:id="rId7"/>
  </p:sldLayoutIdLst>
  <p:txStyles>
    <p:titleStyle>
      <a:lvl1pPr algn="ctr" defTabSz="457200" rtl="0" fontAlgn="base">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0" descr="Basic%20with%20green.jp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itle Placeholder 1"/>
          <p:cNvSpPr>
            <a:spLocks noGrp="1"/>
          </p:cNvSpPr>
          <p:nvPr>
            <p:ph type="title"/>
          </p:nvPr>
        </p:nvSpPr>
        <p:spPr bwMode="auto">
          <a:xfrm>
            <a:off x="457200" y="565150"/>
            <a:ext cx="69834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AU"/>
              <a:t>Click to edit Master title style</a:t>
            </a:r>
            <a:endParaRPr lang="en-US"/>
          </a:p>
        </p:txBody>
      </p:sp>
      <p:sp>
        <p:nvSpPr>
          <p:cNvPr id="3076" name="Text Placeholder 2"/>
          <p:cNvSpPr>
            <a:spLocks noGrp="1"/>
          </p:cNvSpPr>
          <p:nvPr>
            <p:ph type="body" idx="1"/>
          </p:nvPr>
        </p:nvSpPr>
        <p:spPr bwMode="auto">
          <a:xfrm>
            <a:off x="457200" y="195897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AU"/>
              <a:t>Click to edit Master text styles</a:t>
            </a:r>
          </a:p>
          <a:p>
            <a:pPr lvl="1"/>
            <a:r>
              <a:rPr lang="en-AU"/>
              <a:t>Second level</a:t>
            </a:r>
          </a:p>
        </p:txBody>
      </p:sp>
    </p:spTree>
  </p:cSld>
  <p:clrMap bg1="lt1" tx1="dk1" bg2="lt2" tx2="dk2" accent1="accent1" accent2="accent2" accent3="accent3" accent4="accent4" accent5="accent5" accent6="accent6" hlink="hlink" folHlink="folHlink"/>
  <p:sldLayoutIdLst>
    <p:sldLayoutId id="2147483690" r:id="rId1"/>
  </p:sldLayoutIdLst>
  <p:txStyles>
    <p:titleStyle>
      <a:lvl1pPr algn="ctr" defTabSz="457200" rtl="0" fontAlgn="base">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AU"/>
              <a:t>Click to edit Master title style</a:t>
            </a:r>
            <a:endParaRPr lang="en-US"/>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B7F20CB3-DF55-4F40-945B-9FB197B3DD4A}" type="datetimeFigureOut">
              <a:rPr lang="en-US"/>
              <a:pPr>
                <a:defRPr/>
              </a:pPr>
              <a:t>16/08/16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18B932FC-5D0B-364C-B161-A535FE912E5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1" r:id="rId1"/>
  </p:sldLayoutIdLst>
  <p:txStyles>
    <p:titleStyle>
      <a:lvl1pPr algn="ctr" defTabSz="457200" rtl="0" fontAlgn="base">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1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216534" y="4435918"/>
            <a:ext cx="5729029" cy="2208918"/>
          </a:xfrm>
        </p:spPr>
        <p:txBody>
          <a:bodyPr/>
          <a:lstStyle/>
          <a:p>
            <a:pPr>
              <a:lnSpc>
                <a:spcPct val="80000"/>
              </a:lnSpc>
            </a:pPr>
            <a:r>
              <a:rPr lang="en-US" altLang="en-US" dirty="0" smtClean="0">
                <a:latin typeface="+mj-lt"/>
              </a:rPr>
              <a:t>Teaching using </a:t>
            </a:r>
            <a:br>
              <a:rPr lang="en-US" altLang="en-US" dirty="0" smtClean="0">
                <a:latin typeface="+mj-lt"/>
              </a:rPr>
            </a:br>
            <a:r>
              <a:rPr lang="en-US" altLang="en-US" dirty="0" smtClean="0">
                <a:latin typeface="+mj-lt"/>
              </a:rPr>
              <a:t>Simulated Scenarios</a:t>
            </a:r>
            <a:endParaRPr lang="en-US" dirty="0">
              <a:latin typeface="+mj-lt"/>
            </a:endParaRPr>
          </a:p>
        </p:txBody>
      </p:sp>
      <p:pic>
        <p:nvPicPr>
          <p:cNvPr id="9" name="Picture Placeholder 8" descr="IMG_5833.JPG"/>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a:fillRect/>
          </a:stretch>
        </p:blipFill>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6"/>
          <p:cNvSpPr>
            <a:spLocks noGrp="1" noChangeArrowheads="1"/>
          </p:cNvSpPr>
          <p:nvPr>
            <p:ph type="title"/>
          </p:nvPr>
        </p:nvSpPr>
        <p:spPr>
          <a:xfrm>
            <a:off x="533400" y="201613"/>
            <a:ext cx="7924800" cy="1066800"/>
          </a:xfrm>
          <a:noFill/>
        </p:spPr>
        <p:txBody>
          <a:bodyPr/>
          <a:lstStyle/>
          <a:p>
            <a:pPr algn="l" eaLnBrk="1" hangingPunct="1"/>
            <a:r>
              <a:rPr lang="en-US" altLang="en-US" sz="4800" b="0" dirty="0" smtClean="0">
                <a:solidFill>
                  <a:schemeClr val="tx1"/>
                </a:solidFill>
                <a:latin typeface="+mn-lt"/>
              </a:rPr>
              <a:t/>
            </a:r>
            <a:br>
              <a:rPr lang="en-US" altLang="en-US" sz="4800" b="0" dirty="0" smtClean="0">
                <a:solidFill>
                  <a:schemeClr val="tx1"/>
                </a:solidFill>
                <a:latin typeface="+mn-lt"/>
              </a:rPr>
            </a:br>
            <a:r>
              <a:rPr lang="en-US" altLang="en-US" dirty="0" smtClean="0">
                <a:latin typeface="+mn-lt"/>
              </a:rPr>
              <a:t>Facilitating </a:t>
            </a:r>
            <a:r>
              <a:rPr lang="en-US" altLang="en-US" sz="4800" b="0" dirty="0" smtClean="0">
                <a:solidFill>
                  <a:schemeClr val="tx1"/>
                </a:solidFill>
                <a:latin typeface="+mn-lt"/>
              </a:rPr>
              <a:t>simulation</a:t>
            </a:r>
          </a:p>
        </p:txBody>
      </p:sp>
      <p:pic>
        <p:nvPicPr>
          <p:cNvPr id="9219" name="Picture 4" descr="DSCN2112"/>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1331600" y="1619252"/>
            <a:ext cx="8044335" cy="5364000"/>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Box 2"/>
          <p:cNvSpPr txBox="1">
            <a:spLocks noChangeArrowheads="1"/>
          </p:cNvSpPr>
          <p:nvPr/>
        </p:nvSpPr>
        <p:spPr bwMode="auto">
          <a:xfrm>
            <a:off x="611188" y="2276475"/>
            <a:ext cx="7345362" cy="461963"/>
          </a:xfrm>
          <a:prstGeom prst="rect">
            <a:avLst/>
          </a:prstGeom>
          <a:noFill/>
          <a:ln w="9525">
            <a:noFill/>
            <a:miter lim="800000"/>
            <a:headEnd/>
            <a:tailEnd/>
          </a:ln>
        </p:spPr>
        <p:txBody>
          <a:bodyPr>
            <a:spAutoFit/>
          </a:bodyPr>
          <a:lstStyle/>
          <a:p>
            <a:pPr eaLnBrk="1" hangingPunct="1">
              <a:buFontTx/>
              <a:buChar char="•"/>
            </a:pPr>
            <a:endParaRPr lang="en-US" altLang="en-US" dirty="0">
              <a:latin typeface="Verdana" pitchFamily="34" charset="0"/>
              <a:ea typeface="Verdana" pitchFamily="34" charset="0"/>
              <a:cs typeface="Verdana" pitchFamily="34" charset="0"/>
            </a:endParaRPr>
          </a:p>
        </p:txBody>
      </p:sp>
      <p:sp>
        <p:nvSpPr>
          <p:cNvPr id="3076" name="Rectangle 4"/>
          <p:cNvSpPr>
            <a:spLocks noChangeArrowheads="1"/>
          </p:cNvSpPr>
          <p:nvPr/>
        </p:nvSpPr>
        <p:spPr bwMode="auto">
          <a:xfrm>
            <a:off x="539750" y="2047875"/>
            <a:ext cx="8353425" cy="3108544"/>
          </a:xfrm>
          <a:prstGeom prst="rect">
            <a:avLst/>
          </a:prstGeom>
          <a:noFill/>
          <a:ln w="9525">
            <a:noFill/>
            <a:miter lim="800000"/>
            <a:headEnd/>
            <a:tailEnd/>
          </a:ln>
        </p:spPr>
        <p:txBody>
          <a:bodyPr>
            <a:spAutoFit/>
          </a:bodyPr>
          <a:lstStyle/>
          <a:p>
            <a:pPr eaLnBrk="1" hangingPunct="1">
              <a:defRPr/>
            </a:pPr>
            <a:r>
              <a:rPr lang="en-GB" sz="2800" dirty="0">
                <a:solidFill>
                  <a:schemeClr val="accent4">
                    <a:lumMod val="10000"/>
                  </a:schemeClr>
                </a:solidFill>
                <a:latin typeface="+mn-lt"/>
                <a:ea typeface="Verdana" pitchFamily="34" charset="0"/>
                <a:cs typeface="Verdana" pitchFamily="34" charset="0"/>
              </a:rPr>
              <a:t>In pairs consider the following questions:</a:t>
            </a:r>
          </a:p>
          <a:p>
            <a:pPr eaLnBrk="1" hangingPunct="1">
              <a:defRPr/>
            </a:pPr>
            <a:endParaRPr lang="en-GB" sz="2800" dirty="0">
              <a:solidFill>
                <a:schemeClr val="accent4">
                  <a:lumMod val="10000"/>
                </a:schemeClr>
              </a:solidFill>
              <a:latin typeface="+mn-lt"/>
              <a:ea typeface="Verdana" pitchFamily="34" charset="0"/>
              <a:cs typeface="Verdana" pitchFamily="34" charset="0"/>
            </a:endParaRPr>
          </a:p>
          <a:p>
            <a:pPr marL="342900" indent="-342900" eaLnBrk="1" hangingPunct="1">
              <a:buFont typeface="Arial" panose="020B0604020202020204" pitchFamily="34" charset="0"/>
              <a:buChar char="•"/>
              <a:defRPr/>
            </a:pPr>
            <a:r>
              <a:rPr lang="en-GB" sz="2800" dirty="0">
                <a:latin typeface="+mn-lt"/>
                <a:ea typeface="Verdana" pitchFamily="34" charset="0"/>
                <a:cs typeface="Verdana" pitchFamily="34" charset="0"/>
              </a:rPr>
              <a:t>How is a simulation experienced from the candidate’s point of view?</a:t>
            </a:r>
          </a:p>
          <a:p>
            <a:pPr eaLnBrk="1" hangingPunct="1">
              <a:buFont typeface="Arial" pitchFamily="34" charset="0"/>
              <a:buChar char="•"/>
              <a:defRPr/>
            </a:pPr>
            <a:endParaRPr lang="en-GB" sz="2800" dirty="0">
              <a:latin typeface="+mn-lt"/>
              <a:ea typeface="Verdana" pitchFamily="34" charset="0"/>
              <a:cs typeface="Verdana" pitchFamily="34" charset="0"/>
            </a:endParaRPr>
          </a:p>
          <a:p>
            <a:pPr marL="342900" indent="-342900" eaLnBrk="1" hangingPunct="1">
              <a:buFont typeface="Arial" panose="020B0604020202020204" pitchFamily="34" charset="0"/>
              <a:buChar char="•"/>
              <a:defRPr/>
            </a:pPr>
            <a:r>
              <a:rPr lang="en-GB" sz="2800" dirty="0">
                <a:latin typeface="+mn-lt"/>
                <a:ea typeface="Verdana" pitchFamily="34" charset="0"/>
                <a:cs typeface="Verdana" pitchFamily="34" charset="0"/>
              </a:rPr>
              <a:t>What might a simulation be like from the instructor’s point of view?</a:t>
            </a:r>
          </a:p>
        </p:txBody>
      </p:sp>
      <p:sp>
        <p:nvSpPr>
          <p:cNvPr id="5" name="Rectangle 6"/>
          <p:cNvSpPr>
            <a:spLocks noGrp="1" noChangeArrowheads="1"/>
          </p:cNvSpPr>
          <p:nvPr>
            <p:ph type="title"/>
          </p:nvPr>
        </p:nvSpPr>
        <p:spPr>
          <a:xfrm>
            <a:off x="533400" y="201613"/>
            <a:ext cx="7924800" cy="1066800"/>
          </a:xfrm>
          <a:noFill/>
        </p:spPr>
        <p:txBody>
          <a:bodyPr/>
          <a:lstStyle/>
          <a:p>
            <a:pPr algn="l" eaLnBrk="1" hangingPunct="1"/>
            <a:r>
              <a:rPr lang="en-US" altLang="en-US" sz="4800" b="0" dirty="0" smtClean="0">
                <a:solidFill>
                  <a:schemeClr val="tx1"/>
                </a:solidFill>
                <a:latin typeface="+mn-lt"/>
              </a:rPr>
              <a:t/>
            </a:r>
            <a:br>
              <a:rPr lang="en-US" altLang="en-US" sz="4800" b="0" dirty="0" smtClean="0">
                <a:solidFill>
                  <a:schemeClr val="tx1"/>
                </a:solidFill>
                <a:latin typeface="+mn-lt"/>
              </a:rPr>
            </a:br>
            <a:r>
              <a:rPr lang="en-US" altLang="en-US" dirty="0" smtClean="0">
                <a:latin typeface="+mn-lt"/>
              </a:rPr>
              <a:t>Facilitating </a:t>
            </a:r>
            <a:r>
              <a:rPr lang="en-US" altLang="en-US" sz="4800" b="0" dirty="0" smtClean="0">
                <a:solidFill>
                  <a:schemeClr val="tx1"/>
                </a:solidFill>
                <a:latin typeface="+mn-lt"/>
              </a:rPr>
              <a:t>simulation</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Grp="1" noChangeArrowheads="1"/>
          </p:cNvSpPr>
          <p:nvPr>
            <p:ph type="title"/>
          </p:nvPr>
        </p:nvSpPr>
        <p:spPr>
          <a:xfrm>
            <a:off x="533400" y="455614"/>
            <a:ext cx="7924800" cy="1066800"/>
          </a:xfrm>
          <a:noFill/>
        </p:spPr>
        <p:txBody>
          <a:bodyPr/>
          <a:lstStyle/>
          <a:p>
            <a:pPr algn="l" eaLnBrk="1" hangingPunct="1"/>
            <a:r>
              <a:rPr lang="en-US" altLang="en-US" sz="4800" b="0" dirty="0" smtClean="0">
                <a:solidFill>
                  <a:schemeClr val="tx1"/>
                </a:solidFill>
                <a:latin typeface="+mn-lt"/>
              </a:rPr>
              <a:t>Focused learning</a:t>
            </a:r>
          </a:p>
        </p:txBody>
      </p:sp>
      <p:sp>
        <p:nvSpPr>
          <p:cNvPr id="11267" name="TextBox 2"/>
          <p:cNvSpPr txBox="1">
            <a:spLocks noChangeArrowheads="1"/>
          </p:cNvSpPr>
          <p:nvPr/>
        </p:nvSpPr>
        <p:spPr bwMode="auto">
          <a:xfrm>
            <a:off x="611188" y="2276475"/>
            <a:ext cx="7345362" cy="461963"/>
          </a:xfrm>
          <a:prstGeom prst="rect">
            <a:avLst/>
          </a:prstGeom>
          <a:noFill/>
          <a:ln w="9525">
            <a:noFill/>
            <a:miter lim="800000"/>
            <a:headEnd/>
            <a:tailEnd/>
          </a:ln>
        </p:spPr>
        <p:txBody>
          <a:bodyPr>
            <a:spAutoFit/>
          </a:bodyPr>
          <a:lstStyle/>
          <a:p>
            <a:pPr eaLnBrk="1" hangingPunct="1">
              <a:buFontTx/>
              <a:buChar char="•"/>
            </a:pPr>
            <a:endParaRPr lang="en-US" altLang="en-US">
              <a:latin typeface="Verdana" pitchFamily="34" charset="0"/>
              <a:ea typeface="Verdana" pitchFamily="34" charset="0"/>
              <a:cs typeface="Verdana" pitchFamily="34" charset="0"/>
            </a:endParaRPr>
          </a:p>
        </p:txBody>
      </p:sp>
      <p:sp>
        <p:nvSpPr>
          <p:cNvPr id="3076" name="Rectangle 4"/>
          <p:cNvSpPr>
            <a:spLocks noChangeArrowheads="1"/>
          </p:cNvSpPr>
          <p:nvPr/>
        </p:nvSpPr>
        <p:spPr bwMode="auto">
          <a:xfrm>
            <a:off x="539750" y="1773238"/>
            <a:ext cx="8442614" cy="523220"/>
          </a:xfrm>
          <a:prstGeom prst="rect">
            <a:avLst/>
          </a:prstGeom>
          <a:noFill/>
          <a:ln w="9525">
            <a:noFill/>
            <a:miter lim="800000"/>
            <a:headEnd/>
            <a:tailEnd/>
          </a:ln>
        </p:spPr>
        <p:txBody>
          <a:bodyPr wrap="square">
            <a:spAutoFit/>
          </a:bodyPr>
          <a:lstStyle/>
          <a:p>
            <a:pPr lvl="0"/>
            <a:endParaRPr lang="en-GB" sz="2800" dirty="0">
              <a:solidFill>
                <a:schemeClr val="accent4">
                  <a:lumMod val="10000"/>
                </a:schemeClr>
              </a:solidFill>
              <a:latin typeface="Calibri"/>
              <a:ea typeface="Calibri"/>
              <a:cs typeface="Calibri"/>
            </a:endParaRPr>
          </a:p>
        </p:txBody>
      </p:sp>
      <p:sp>
        <p:nvSpPr>
          <p:cNvPr id="2" name="Content Placeholder 1"/>
          <p:cNvSpPr>
            <a:spLocks noGrp="1"/>
          </p:cNvSpPr>
          <p:nvPr>
            <p:ph sz="half" idx="1"/>
          </p:nvPr>
        </p:nvSpPr>
        <p:spPr/>
        <p:txBody>
          <a:bodyPr/>
          <a:lstStyle/>
          <a:p>
            <a:endParaRPr lang="en-US"/>
          </a:p>
        </p:txBody>
      </p:sp>
      <p:graphicFrame>
        <p:nvGraphicFramePr>
          <p:cNvPr id="8" name="Content Placeholder 13"/>
          <p:cNvGraphicFramePr>
            <a:graphicFrameLocks noGrp="1"/>
          </p:cNvGraphicFramePr>
          <p:nvPr>
            <p:ph idx="1"/>
            <p:extLst>
              <p:ext uri="{D42A27DB-BD31-4B8C-83A1-F6EECF244321}">
                <p14:modId xmlns:p14="http://schemas.microsoft.com/office/powerpoint/2010/main" val="235456856"/>
              </p:ext>
            </p:extLst>
          </p:nvPr>
        </p:nvGraphicFramePr>
        <p:xfrm>
          <a:off x="517611" y="1507172"/>
          <a:ext cx="8030183" cy="47267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9" name="Straight Arrow Connector 8"/>
          <p:cNvCxnSpPr/>
          <p:nvPr/>
        </p:nvCxnSpPr>
        <p:spPr>
          <a:xfrm flipH="1">
            <a:off x="4557713" y="2928938"/>
            <a:ext cx="2208212" cy="1292225"/>
          </a:xfrm>
          <a:prstGeom prst="straightConnector1">
            <a:avLst/>
          </a:prstGeom>
          <a:ln w="28575">
            <a:solidFill>
              <a:schemeClr val="accent4">
                <a:lumMod val="10000"/>
              </a:schemeClr>
            </a:solidFill>
            <a:tailEnd type="arrow"/>
          </a:ln>
        </p:spPr>
        <p:style>
          <a:lnRef idx="1">
            <a:schemeClr val="dk1"/>
          </a:lnRef>
          <a:fillRef idx="0">
            <a:schemeClr val="dk1"/>
          </a:fillRef>
          <a:effectRef idx="0">
            <a:schemeClr val="dk1"/>
          </a:effectRef>
          <a:fontRef idx="minor">
            <a:schemeClr val="tx1"/>
          </a:fontRef>
        </p:style>
      </p:cxnSp>
      <p:sp>
        <p:nvSpPr>
          <p:cNvPr id="10" name="TextBox 9"/>
          <p:cNvSpPr txBox="1">
            <a:spLocks noChangeArrowheads="1"/>
          </p:cNvSpPr>
          <p:nvPr/>
        </p:nvSpPr>
        <p:spPr bwMode="auto">
          <a:xfrm>
            <a:off x="6246813" y="2244725"/>
            <a:ext cx="2611437" cy="584200"/>
          </a:xfrm>
          <a:prstGeom prst="rect">
            <a:avLst/>
          </a:prstGeom>
          <a:noFill/>
          <a:ln w="9525">
            <a:noFill/>
            <a:miter lim="800000"/>
            <a:headEnd/>
            <a:tailEnd/>
          </a:ln>
        </p:spPr>
        <p:txBody>
          <a:bodyPr>
            <a:spAutoFit/>
          </a:bodyPr>
          <a:lstStyle/>
          <a:p>
            <a:pPr fontAlgn="auto">
              <a:spcBef>
                <a:spcPts val="0"/>
              </a:spcBef>
              <a:spcAft>
                <a:spcPts val="0"/>
              </a:spcAft>
              <a:defRPr/>
            </a:pPr>
            <a:r>
              <a:rPr lang="en-GB" sz="3200" dirty="0">
                <a:solidFill>
                  <a:schemeClr val="accent4">
                    <a:lumMod val="10000"/>
                  </a:schemeClr>
                </a:solidFill>
                <a:latin typeface="Calibri"/>
                <a:ea typeface="Calibri"/>
                <a:cs typeface="Calibri"/>
              </a:rPr>
              <a:t>Human factors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6"/>
          <p:cNvSpPr>
            <a:spLocks noGrp="1" noChangeArrowheads="1"/>
          </p:cNvSpPr>
          <p:nvPr>
            <p:ph type="title"/>
          </p:nvPr>
        </p:nvSpPr>
        <p:spPr>
          <a:xfrm>
            <a:off x="533400" y="617251"/>
            <a:ext cx="7924800" cy="1066800"/>
          </a:xfrm>
          <a:noFill/>
        </p:spPr>
        <p:txBody>
          <a:bodyPr/>
          <a:lstStyle/>
          <a:p>
            <a:pPr algn="l" eaLnBrk="1" hangingPunct="1"/>
            <a:r>
              <a:rPr lang="en-US" altLang="en-US" sz="4800" b="0" dirty="0" smtClean="0">
                <a:solidFill>
                  <a:schemeClr val="tx1"/>
                </a:solidFill>
                <a:latin typeface="+mn-lt"/>
              </a:rPr>
              <a:t>Structured Approach</a:t>
            </a:r>
          </a:p>
        </p:txBody>
      </p:sp>
      <p:sp>
        <p:nvSpPr>
          <p:cNvPr id="12291" name="TextBox 2"/>
          <p:cNvSpPr txBox="1">
            <a:spLocks noChangeArrowheads="1"/>
          </p:cNvSpPr>
          <p:nvPr/>
        </p:nvSpPr>
        <p:spPr bwMode="auto">
          <a:xfrm>
            <a:off x="611188" y="2276475"/>
            <a:ext cx="7345362" cy="461963"/>
          </a:xfrm>
          <a:prstGeom prst="rect">
            <a:avLst/>
          </a:prstGeom>
          <a:noFill/>
          <a:ln w="9525">
            <a:noFill/>
            <a:miter lim="800000"/>
            <a:headEnd/>
            <a:tailEnd/>
          </a:ln>
        </p:spPr>
        <p:txBody>
          <a:bodyPr>
            <a:spAutoFit/>
          </a:bodyPr>
          <a:lstStyle/>
          <a:p>
            <a:pPr eaLnBrk="1" hangingPunct="1">
              <a:buFontTx/>
              <a:buChar char="•"/>
            </a:pPr>
            <a:endParaRPr lang="en-US" altLang="en-US">
              <a:latin typeface="Verdana" pitchFamily="34" charset="0"/>
              <a:ea typeface="Verdana" pitchFamily="34" charset="0"/>
              <a:cs typeface="Verdana" pitchFamily="34" charset="0"/>
            </a:endParaRPr>
          </a:p>
        </p:txBody>
      </p:sp>
      <p:sp>
        <p:nvSpPr>
          <p:cNvPr id="3076" name="Rectangle 4"/>
          <p:cNvSpPr>
            <a:spLocks noChangeArrowheads="1"/>
          </p:cNvSpPr>
          <p:nvPr/>
        </p:nvSpPr>
        <p:spPr bwMode="auto">
          <a:xfrm>
            <a:off x="539750" y="2047875"/>
            <a:ext cx="8353425" cy="2246769"/>
          </a:xfrm>
          <a:prstGeom prst="rect">
            <a:avLst/>
          </a:prstGeom>
          <a:noFill/>
          <a:ln w="9525">
            <a:noFill/>
            <a:miter lim="800000"/>
            <a:headEnd/>
            <a:tailEnd/>
          </a:ln>
        </p:spPr>
        <p:txBody>
          <a:bodyPr>
            <a:spAutoFit/>
          </a:bodyPr>
          <a:lstStyle/>
          <a:p>
            <a:pPr eaLnBrk="1" hangingPunct="1">
              <a:defRPr/>
            </a:pPr>
            <a:r>
              <a:rPr lang="en-GB" sz="2800" dirty="0">
                <a:solidFill>
                  <a:schemeClr val="accent4">
                    <a:lumMod val="10000"/>
                  </a:schemeClr>
                </a:solidFill>
                <a:latin typeface="+mn-lt"/>
                <a:ea typeface="Verdana" pitchFamily="34" charset="0"/>
                <a:cs typeface="Verdana" pitchFamily="34" charset="0"/>
              </a:rPr>
              <a:t> Set (includes Environment)</a:t>
            </a:r>
          </a:p>
          <a:p>
            <a:pPr eaLnBrk="1" hangingPunct="1">
              <a:defRPr/>
            </a:pPr>
            <a:endParaRPr lang="en-GB" sz="2800" dirty="0">
              <a:solidFill>
                <a:schemeClr val="accent4">
                  <a:lumMod val="10000"/>
                </a:schemeClr>
              </a:solidFill>
              <a:latin typeface="+mn-lt"/>
              <a:ea typeface="Verdana" pitchFamily="34" charset="0"/>
              <a:cs typeface="Verdana" pitchFamily="34" charset="0"/>
            </a:endParaRPr>
          </a:p>
          <a:p>
            <a:pPr eaLnBrk="1" hangingPunct="1">
              <a:defRPr/>
            </a:pPr>
            <a:r>
              <a:rPr lang="en-GB" sz="2800" dirty="0">
                <a:solidFill>
                  <a:schemeClr val="accent4">
                    <a:lumMod val="10000"/>
                  </a:schemeClr>
                </a:solidFill>
                <a:latin typeface="+mn-lt"/>
                <a:ea typeface="Verdana" pitchFamily="34" charset="0"/>
                <a:cs typeface="Verdana" pitchFamily="34" charset="0"/>
              </a:rPr>
              <a:t> Dialogue</a:t>
            </a:r>
          </a:p>
          <a:p>
            <a:pPr eaLnBrk="1" hangingPunct="1">
              <a:defRPr/>
            </a:pPr>
            <a:endParaRPr lang="en-GB" sz="2800" dirty="0">
              <a:solidFill>
                <a:schemeClr val="accent4">
                  <a:lumMod val="10000"/>
                </a:schemeClr>
              </a:solidFill>
              <a:latin typeface="+mn-lt"/>
              <a:ea typeface="Verdana" pitchFamily="34" charset="0"/>
              <a:cs typeface="Verdana" pitchFamily="34" charset="0"/>
            </a:endParaRPr>
          </a:p>
          <a:p>
            <a:pPr eaLnBrk="1" hangingPunct="1">
              <a:defRPr/>
            </a:pPr>
            <a:r>
              <a:rPr lang="en-GB" sz="2800" dirty="0">
                <a:solidFill>
                  <a:schemeClr val="accent4">
                    <a:lumMod val="10000"/>
                  </a:schemeClr>
                </a:solidFill>
                <a:latin typeface="+mn-lt"/>
                <a:ea typeface="Verdana" pitchFamily="34" charset="0"/>
                <a:cs typeface="Verdana" pitchFamily="34" charset="0"/>
              </a:rPr>
              <a:t> Closure </a:t>
            </a:r>
          </a:p>
        </p:txBody>
      </p:sp>
      <p:pic>
        <p:nvPicPr>
          <p:cNvPr id="6" name="Picture 5" descr="DSC00546 72dpi.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98700" y="3116641"/>
            <a:ext cx="6845300" cy="3847058"/>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6"/>
          <p:cNvSpPr>
            <a:spLocks noGrp="1" noChangeArrowheads="1"/>
          </p:cNvSpPr>
          <p:nvPr>
            <p:ph type="title"/>
          </p:nvPr>
        </p:nvSpPr>
        <p:spPr>
          <a:xfrm>
            <a:off x="533400" y="609838"/>
            <a:ext cx="7924800" cy="1066800"/>
          </a:xfrm>
          <a:noFill/>
        </p:spPr>
        <p:txBody>
          <a:bodyPr/>
          <a:lstStyle/>
          <a:p>
            <a:pPr algn="l" eaLnBrk="1" hangingPunct="1"/>
            <a:r>
              <a:rPr lang="en-US" altLang="en-US" sz="4800" b="0" dirty="0" smtClean="0">
                <a:solidFill>
                  <a:schemeClr val="tx1"/>
                </a:solidFill>
                <a:latin typeface="+mn-lt"/>
              </a:rPr>
              <a:t>Environment &amp; Set</a:t>
            </a:r>
          </a:p>
        </p:txBody>
      </p:sp>
      <p:sp>
        <p:nvSpPr>
          <p:cNvPr id="13315" name="TextBox 2"/>
          <p:cNvSpPr txBox="1">
            <a:spLocks noChangeArrowheads="1"/>
          </p:cNvSpPr>
          <p:nvPr/>
        </p:nvSpPr>
        <p:spPr bwMode="auto">
          <a:xfrm>
            <a:off x="611188" y="2276475"/>
            <a:ext cx="7345362" cy="461963"/>
          </a:xfrm>
          <a:prstGeom prst="rect">
            <a:avLst/>
          </a:prstGeom>
          <a:noFill/>
          <a:ln w="9525">
            <a:noFill/>
            <a:miter lim="800000"/>
            <a:headEnd/>
            <a:tailEnd/>
          </a:ln>
        </p:spPr>
        <p:txBody>
          <a:bodyPr>
            <a:spAutoFit/>
          </a:bodyPr>
          <a:lstStyle/>
          <a:p>
            <a:pPr eaLnBrk="1" hangingPunct="1">
              <a:buFontTx/>
              <a:buChar char="•"/>
            </a:pPr>
            <a:endParaRPr lang="en-US" altLang="en-US">
              <a:latin typeface="Verdana" pitchFamily="34" charset="0"/>
              <a:ea typeface="Verdana" pitchFamily="34" charset="0"/>
              <a:cs typeface="Verdana" pitchFamily="34" charset="0"/>
            </a:endParaRPr>
          </a:p>
        </p:txBody>
      </p:sp>
      <p:sp>
        <p:nvSpPr>
          <p:cNvPr id="3076" name="Rectangle 4"/>
          <p:cNvSpPr>
            <a:spLocks noChangeArrowheads="1"/>
          </p:cNvSpPr>
          <p:nvPr/>
        </p:nvSpPr>
        <p:spPr bwMode="auto">
          <a:xfrm>
            <a:off x="539750" y="2047875"/>
            <a:ext cx="8353425" cy="3785652"/>
          </a:xfrm>
          <a:prstGeom prst="rect">
            <a:avLst/>
          </a:prstGeom>
          <a:noFill/>
          <a:ln w="9525">
            <a:noFill/>
            <a:miter lim="800000"/>
            <a:headEnd/>
            <a:tailEnd/>
          </a:ln>
        </p:spPr>
        <p:txBody>
          <a:bodyPr>
            <a:spAutoFit/>
          </a:bodyPr>
          <a:lstStyle/>
          <a:p>
            <a:pPr eaLnBrk="1" hangingPunct="1">
              <a:defRPr/>
            </a:pPr>
            <a:r>
              <a:rPr lang="en-GB" sz="2400" dirty="0">
                <a:solidFill>
                  <a:schemeClr val="accent4">
                    <a:lumMod val="10000"/>
                  </a:schemeClr>
                </a:solidFill>
                <a:latin typeface="Verdana" pitchFamily="34" charset="0"/>
                <a:ea typeface="Verdana" pitchFamily="34" charset="0"/>
                <a:cs typeface="Verdana" pitchFamily="34" charset="0"/>
              </a:rPr>
              <a:t>Heat and light</a:t>
            </a:r>
          </a:p>
          <a:p>
            <a:pPr eaLnBrk="1" hangingPunct="1">
              <a:defRPr/>
            </a:pPr>
            <a:endParaRPr lang="en-GB" sz="2400" dirty="0">
              <a:solidFill>
                <a:schemeClr val="accent4">
                  <a:lumMod val="10000"/>
                </a:schemeClr>
              </a:solidFill>
              <a:latin typeface="Verdana" pitchFamily="34" charset="0"/>
              <a:ea typeface="Verdana" pitchFamily="34" charset="0"/>
              <a:cs typeface="Verdana" pitchFamily="34" charset="0"/>
            </a:endParaRPr>
          </a:p>
          <a:p>
            <a:pPr eaLnBrk="1" hangingPunct="1">
              <a:defRPr/>
            </a:pPr>
            <a:r>
              <a:rPr lang="en-GB" sz="2400" dirty="0">
                <a:solidFill>
                  <a:schemeClr val="accent4">
                    <a:lumMod val="10000"/>
                  </a:schemeClr>
                </a:solidFill>
                <a:latin typeface="Verdana" pitchFamily="34" charset="0"/>
                <a:ea typeface="Verdana" pitchFamily="34" charset="0"/>
                <a:cs typeface="Verdana" pitchFamily="34" charset="0"/>
              </a:rPr>
              <a:t>Equipment </a:t>
            </a:r>
          </a:p>
          <a:p>
            <a:pPr marL="261938" lvl="1" indent="-261938" eaLnBrk="1" hangingPunct="1">
              <a:buFont typeface="Arial" pitchFamily="34" charset="0"/>
              <a:buChar char="•"/>
              <a:defRPr/>
            </a:pPr>
            <a:r>
              <a:rPr lang="en-GB" sz="2400" dirty="0">
                <a:solidFill>
                  <a:schemeClr val="accent4">
                    <a:lumMod val="10000"/>
                  </a:schemeClr>
                </a:solidFill>
                <a:latin typeface="Verdana" pitchFamily="34" charset="0"/>
                <a:ea typeface="Verdana" pitchFamily="34" charset="0"/>
                <a:cs typeface="Verdana" pitchFamily="34" charset="0"/>
              </a:rPr>
              <a:t> including safety</a:t>
            </a:r>
          </a:p>
          <a:p>
            <a:pPr marL="261938" indent="-261938" eaLnBrk="1" hangingPunct="1">
              <a:defRPr/>
            </a:pPr>
            <a:endParaRPr lang="en-GB" sz="2400" dirty="0">
              <a:solidFill>
                <a:schemeClr val="accent4">
                  <a:lumMod val="10000"/>
                </a:schemeClr>
              </a:solidFill>
              <a:latin typeface="Verdana" pitchFamily="34" charset="0"/>
              <a:ea typeface="Verdana" pitchFamily="34" charset="0"/>
              <a:cs typeface="Verdana" pitchFamily="34" charset="0"/>
            </a:endParaRPr>
          </a:p>
          <a:p>
            <a:pPr marL="261938" indent="-261938" eaLnBrk="1" hangingPunct="1">
              <a:defRPr/>
            </a:pPr>
            <a:r>
              <a:rPr lang="en-GB" sz="2400" dirty="0">
                <a:solidFill>
                  <a:schemeClr val="accent4">
                    <a:lumMod val="10000"/>
                  </a:schemeClr>
                </a:solidFill>
                <a:latin typeface="Verdana" pitchFamily="34" charset="0"/>
                <a:ea typeface="Verdana" pitchFamily="34" charset="0"/>
                <a:cs typeface="Verdana" pitchFamily="34" charset="0"/>
              </a:rPr>
              <a:t>Layout  </a:t>
            </a:r>
          </a:p>
          <a:p>
            <a:pPr marL="261938" lvl="1" indent="-261938" eaLnBrk="1" hangingPunct="1">
              <a:buFont typeface="Arial" pitchFamily="34" charset="0"/>
              <a:buChar char="•"/>
              <a:defRPr/>
            </a:pPr>
            <a:r>
              <a:rPr lang="en-GB" sz="2400" dirty="0">
                <a:solidFill>
                  <a:schemeClr val="accent4">
                    <a:lumMod val="10000"/>
                  </a:schemeClr>
                </a:solidFill>
                <a:latin typeface="Verdana" pitchFamily="34" charset="0"/>
                <a:ea typeface="Verdana" pitchFamily="34" charset="0"/>
                <a:cs typeface="Verdana" pitchFamily="34" charset="0"/>
              </a:rPr>
              <a:t> sight lines </a:t>
            </a:r>
          </a:p>
          <a:p>
            <a:pPr marL="261938" lvl="1" indent="-261938" eaLnBrk="1" hangingPunct="1">
              <a:buFont typeface="Arial" pitchFamily="34" charset="0"/>
              <a:buChar char="•"/>
              <a:defRPr/>
            </a:pPr>
            <a:r>
              <a:rPr lang="en-GB" sz="2400" dirty="0">
                <a:solidFill>
                  <a:schemeClr val="accent4">
                    <a:lumMod val="10000"/>
                  </a:schemeClr>
                </a:solidFill>
                <a:latin typeface="Verdana" pitchFamily="34" charset="0"/>
                <a:ea typeface="Verdana" pitchFamily="34" charset="0"/>
                <a:cs typeface="Verdana" pitchFamily="34" charset="0"/>
              </a:rPr>
              <a:t> distractions</a:t>
            </a:r>
          </a:p>
          <a:p>
            <a:pPr eaLnBrk="1" hangingPunct="1">
              <a:defRPr/>
            </a:pPr>
            <a:endParaRPr lang="en-GB" sz="2400" dirty="0">
              <a:solidFill>
                <a:schemeClr val="accent4">
                  <a:lumMod val="10000"/>
                </a:schemeClr>
              </a:solidFill>
              <a:latin typeface="Verdana" pitchFamily="34" charset="0"/>
              <a:ea typeface="Verdana" pitchFamily="34" charset="0"/>
              <a:cs typeface="Verdana" pitchFamily="34" charset="0"/>
            </a:endParaRPr>
          </a:p>
          <a:p>
            <a:pPr eaLnBrk="1" hangingPunct="1">
              <a:defRPr/>
            </a:pPr>
            <a:r>
              <a:rPr lang="en-GB" sz="2400" dirty="0">
                <a:solidFill>
                  <a:schemeClr val="accent4">
                    <a:lumMod val="10000"/>
                  </a:schemeClr>
                </a:solidFill>
                <a:latin typeface="Verdana" pitchFamily="34" charset="0"/>
                <a:ea typeface="Verdana" pitchFamily="34" charset="0"/>
                <a:cs typeface="Verdana" pitchFamily="34" charset="0"/>
              </a:rPr>
              <a:t>Briefing assistants</a:t>
            </a:r>
            <a:endParaRPr lang="en-US" sz="2400" dirty="0">
              <a:solidFill>
                <a:schemeClr val="accent4">
                  <a:lumMod val="10000"/>
                </a:schemeClr>
              </a:solidFill>
              <a:latin typeface="Verdana" pitchFamily="34" charset="0"/>
              <a:ea typeface="Verdana" pitchFamily="34" charset="0"/>
              <a:cs typeface="Verdana" pitchFamily="34" charset="0"/>
            </a:endParaRPr>
          </a:p>
        </p:txBody>
      </p:sp>
      <p:pic>
        <p:nvPicPr>
          <p:cNvPr id="5" name="Picture 4" descr="IMG_5826.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3663578" y="2471891"/>
            <a:ext cx="6139897" cy="44280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6"/>
          <p:cNvSpPr>
            <a:spLocks noGrp="1" noChangeArrowheads="1"/>
          </p:cNvSpPr>
          <p:nvPr>
            <p:ph type="title"/>
          </p:nvPr>
        </p:nvSpPr>
        <p:spPr>
          <a:xfrm>
            <a:off x="533400" y="547978"/>
            <a:ext cx="7924800" cy="1066800"/>
          </a:xfrm>
          <a:noFill/>
        </p:spPr>
        <p:txBody>
          <a:bodyPr/>
          <a:lstStyle/>
          <a:p>
            <a:pPr algn="l" eaLnBrk="1" hangingPunct="1"/>
            <a:r>
              <a:rPr lang="en-US" altLang="en-US" sz="4800" b="0" dirty="0" smtClean="0">
                <a:solidFill>
                  <a:schemeClr val="tx1"/>
                </a:solidFill>
                <a:latin typeface="+mn-lt"/>
              </a:rPr>
              <a:t>Dialogue</a:t>
            </a:r>
          </a:p>
        </p:txBody>
      </p:sp>
      <p:sp>
        <p:nvSpPr>
          <p:cNvPr id="15363" name="TextBox 2"/>
          <p:cNvSpPr txBox="1">
            <a:spLocks noChangeArrowheads="1"/>
          </p:cNvSpPr>
          <p:nvPr/>
        </p:nvSpPr>
        <p:spPr bwMode="auto">
          <a:xfrm>
            <a:off x="611188" y="2276475"/>
            <a:ext cx="7345362" cy="461963"/>
          </a:xfrm>
          <a:prstGeom prst="rect">
            <a:avLst/>
          </a:prstGeom>
          <a:noFill/>
          <a:ln w="9525">
            <a:noFill/>
            <a:miter lim="800000"/>
            <a:headEnd/>
            <a:tailEnd/>
          </a:ln>
        </p:spPr>
        <p:txBody>
          <a:bodyPr>
            <a:spAutoFit/>
          </a:bodyPr>
          <a:lstStyle/>
          <a:p>
            <a:pPr eaLnBrk="1" hangingPunct="1">
              <a:buFontTx/>
              <a:buChar char="•"/>
            </a:pPr>
            <a:endParaRPr lang="en-US" altLang="en-US">
              <a:latin typeface="Verdana" pitchFamily="34" charset="0"/>
              <a:ea typeface="Verdana" pitchFamily="34" charset="0"/>
              <a:cs typeface="Verdana" pitchFamily="34" charset="0"/>
            </a:endParaRPr>
          </a:p>
        </p:txBody>
      </p:sp>
      <p:sp>
        <p:nvSpPr>
          <p:cNvPr id="3076" name="Rectangle 4"/>
          <p:cNvSpPr>
            <a:spLocks noChangeArrowheads="1"/>
          </p:cNvSpPr>
          <p:nvPr/>
        </p:nvSpPr>
        <p:spPr bwMode="auto">
          <a:xfrm>
            <a:off x="539750" y="2047875"/>
            <a:ext cx="8353425" cy="3786188"/>
          </a:xfrm>
          <a:prstGeom prst="rect">
            <a:avLst/>
          </a:prstGeom>
          <a:noFill/>
          <a:ln w="9525">
            <a:noFill/>
            <a:miter lim="800000"/>
            <a:headEnd/>
            <a:tailEnd/>
          </a:ln>
        </p:spPr>
        <p:txBody>
          <a:bodyPr>
            <a:spAutoFit/>
          </a:bodyPr>
          <a:lstStyle/>
          <a:p>
            <a:pPr eaLnBrk="1" hangingPunct="1">
              <a:defRPr/>
            </a:pPr>
            <a:r>
              <a:rPr lang="en-GB" sz="2400" dirty="0">
                <a:solidFill>
                  <a:schemeClr val="accent4">
                    <a:lumMod val="10000"/>
                  </a:schemeClr>
                </a:solidFill>
                <a:latin typeface="Verdana" pitchFamily="34" charset="0"/>
                <a:ea typeface="Verdana" pitchFamily="34" charset="0"/>
                <a:cs typeface="Verdana" pitchFamily="34" charset="0"/>
              </a:rPr>
              <a:t>Outline the simulation and inform</a:t>
            </a:r>
          </a:p>
          <a:p>
            <a:pPr eaLnBrk="1" hangingPunct="1">
              <a:defRPr/>
            </a:pPr>
            <a:endParaRPr lang="en-GB" sz="2400" dirty="0">
              <a:solidFill>
                <a:schemeClr val="accent4">
                  <a:lumMod val="10000"/>
                </a:schemeClr>
              </a:solidFill>
              <a:latin typeface="Verdana" pitchFamily="34" charset="0"/>
              <a:ea typeface="Verdana" pitchFamily="34" charset="0"/>
              <a:cs typeface="Verdana" pitchFamily="34" charset="0"/>
            </a:endParaRPr>
          </a:p>
          <a:p>
            <a:pPr eaLnBrk="1" hangingPunct="1">
              <a:defRPr/>
            </a:pPr>
            <a:r>
              <a:rPr lang="en-GB" sz="2400" dirty="0">
                <a:solidFill>
                  <a:schemeClr val="accent4">
                    <a:lumMod val="10000"/>
                  </a:schemeClr>
                </a:solidFill>
                <a:latin typeface="Verdana" pitchFamily="34" charset="0"/>
                <a:ea typeface="Verdana" pitchFamily="34" charset="0"/>
                <a:cs typeface="Verdana" pitchFamily="34" charset="0"/>
              </a:rPr>
              <a:t>Listen and respond</a:t>
            </a:r>
          </a:p>
          <a:p>
            <a:pPr eaLnBrk="1" hangingPunct="1">
              <a:defRPr/>
            </a:pPr>
            <a:endParaRPr lang="en-GB" sz="2400" dirty="0">
              <a:solidFill>
                <a:schemeClr val="accent4">
                  <a:lumMod val="10000"/>
                </a:schemeClr>
              </a:solidFill>
              <a:latin typeface="Verdana" pitchFamily="34" charset="0"/>
              <a:ea typeface="Verdana" pitchFamily="34" charset="0"/>
              <a:cs typeface="Verdana" pitchFamily="34" charset="0"/>
            </a:endParaRPr>
          </a:p>
          <a:p>
            <a:pPr eaLnBrk="1" hangingPunct="1">
              <a:defRPr/>
            </a:pPr>
            <a:r>
              <a:rPr lang="en-GB" sz="2400" dirty="0">
                <a:solidFill>
                  <a:schemeClr val="accent4">
                    <a:lumMod val="10000"/>
                  </a:schemeClr>
                </a:solidFill>
                <a:latin typeface="Verdana" pitchFamily="34" charset="0"/>
                <a:ea typeface="Verdana" pitchFamily="34" charset="0"/>
                <a:cs typeface="Verdana" pitchFamily="34" charset="0"/>
              </a:rPr>
              <a:t>Minimise stress for the candidate</a:t>
            </a:r>
          </a:p>
          <a:p>
            <a:pPr eaLnBrk="1" hangingPunct="1">
              <a:defRPr/>
            </a:pPr>
            <a:endParaRPr lang="en-GB" sz="2400" dirty="0">
              <a:solidFill>
                <a:schemeClr val="accent4">
                  <a:lumMod val="10000"/>
                </a:schemeClr>
              </a:solidFill>
              <a:latin typeface="Verdana" pitchFamily="34" charset="0"/>
              <a:ea typeface="Verdana" pitchFamily="34" charset="0"/>
              <a:cs typeface="Verdana" pitchFamily="34" charset="0"/>
            </a:endParaRPr>
          </a:p>
          <a:p>
            <a:pPr eaLnBrk="1" hangingPunct="1">
              <a:defRPr/>
            </a:pPr>
            <a:r>
              <a:rPr lang="en-GB" sz="2400" dirty="0">
                <a:solidFill>
                  <a:schemeClr val="accent4">
                    <a:lumMod val="10000"/>
                  </a:schemeClr>
                </a:solidFill>
                <a:latin typeface="Verdana" pitchFamily="34" charset="0"/>
                <a:ea typeface="Verdana" pitchFamily="34" charset="0"/>
                <a:cs typeface="Verdana" pitchFamily="34" charset="0"/>
              </a:rPr>
              <a:t>Encourage a systematic approach</a:t>
            </a:r>
          </a:p>
          <a:p>
            <a:pPr eaLnBrk="1" hangingPunct="1">
              <a:defRPr/>
            </a:pPr>
            <a:endParaRPr lang="en-GB" sz="2400" dirty="0">
              <a:solidFill>
                <a:schemeClr val="accent4">
                  <a:lumMod val="10000"/>
                </a:schemeClr>
              </a:solidFill>
              <a:latin typeface="Verdana" pitchFamily="34" charset="0"/>
              <a:ea typeface="Verdana" pitchFamily="34" charset="0"/>
              <a:cs typeface="Verdana" pitchFamily="34" charset="0"/>
            </a:endParaRPr>
          </a:p>
          <a:p>
            <a:pPr eaLnBrk="1" hangingPunct="1">
              <a:defRPr/>
            </a:pPr>
            <a:r>
              <a:rPr lang="en-GB" sz="2400" dirty="0">
                <a:solidFill>
                  <a:schemeClr val="accent4">
                    <a:lumMod val="10000"/>
                  </a:schemeClr>
                </a:solidFill>
                <a:latin typeface="Verdana" pitchFamily="34" charset="0"/>
                <a:ea typeface="Verdana" pitchFamily="34" charset="0"/>
                <a:cs typeface="Verdana" pitchFamily="34" charset="0"/>
              </a:rPr>
              <a:t>Enable achievement of key treatment points within the time limits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6"/>
          <p:cNvSpPr>
            <a:spLocks noGrp="1" noChangeArrowheads="1"/>
          </p:cNvSpPr>
          <p:nvPr>
            <p:ph type="title"/>
          </p:nvPr>
        </p:nvSpPr>
        <p:spPr>
          <a:xfrm>
            <a:off x="533400" y="594160"/>
            <a:ext cx="7924800" cy="1066800"/>
          </a:xfrm>
          <a:noFill/>
        </p:spPr>
        <p:txBody>
          <a:bodyPr/>
          <a:lstStyle/>
          <a:p>
            <a:pPr algn="l" eaLnBrk="1" hangingPunct="1"/>
            <a:r>
              <a:rPr lang="en-US" altLang="en-US" sz="4800" b="0" dirty="0" err="1" smtClean="0">
                <a:solidFill>
                  <a:schemeClr val="tx1"/>
                </a:solidFill>
                <a:latin typeface="+mn-lt"/>
              </a:rPr>
              <a:t>Optimising</a:t>
            </a:r>
            <a:r>
              <a:rPr lang="en-US" altLang="en-US" sz="4800" b="0" dirty="0" smtClean="0">
                <a:solidFill>
                  <a:schemeClr val="tx1"/>
                </a:solidFill>
                <a:latin typeface="+mn-lt"/>
              </a:rPr>
              <a:t> equipment</a:t>
            </a:r>
          </a:p>
        </p:txBody>
      </p:sp>
      <p:sp>
        <p:nvSpPr>
          <p:cNvPr id="16387" name="TextBox 2"/>
          <p:cNvSpPr txBox="1">
            <a:spLocks noChangeArrowheads="1"/>
          </p:cNvSpPr>
          <p:nvPr/>
        </p:nvSpPr>
        <p:spPr bwMode="auto">
          <a:xfrm>
            <a:off x="611188" y="2276475"/>
            <a:ext cx="7345362" cy="461963"/>
          </a:xfrm>
          <a:prstGeom prst="rect">
            <a:avLst/>
          </a:prstGeom>
          <a:noFill/>
          <a:ln w="9525">
            <a:noFill/>
            <a:miter lim="800000"/>
            <a:headEnd/>
            <a:tailEnd/>
          </a:ln>
        </p:spPr>
        <p:txBody>
          <a:bodyPr>
            <a:spAutoFit/>
          </a:bodyPr>
          <a:lstStyle/>
          <a:p>
            <a:pPr eaLnBrk="1" hangingPunct="1">
              <a:buFontTx/>
              <a:buChar char="•"/>
            </a:pPr>
            <a:endParaRPr lang="en-US" altLang="en-US">
              <a:latin typeface="Verdana" pitchFamily="34" charset="0"/>
              <a:ea typeface="Verdana" pitchFamily="34" charset="0"/>
              <a:cs typeface="Verdana" pitchFamily="34" charset="0"/>
            </a:endParaRPr>
          </a:p>
        </p:txBody>
      </p:sp>
      <p:sp>
        <p:nvSpPr>
          <p:cNvPr id="3076" name="Rectangle 4"/>
          <p:cNvSpPr>
            <a:spLocks noChangeArrowheads="1"/>
          </p:cNvSpPr>
          <p:nvPr/>
        </p:nvSpPr>
        <p:spPr bwMode="auto">
          <a:xfrm>
            <a:off x="539750" y="2047875"/>
            <a:ext cx="8353425" cy="3693318"/>
          </a:xfrm>
          <a:prstGeom prst="rect">
            <a:avLst/>
          </a:prstGeom>
          <a:noFill/>
          <a:ln w="9525">
            <a:noFill/>
            <a:miter lim="800000"/>
            <a:headEnd/>
            <a:tailEnd/>
          </a:ln>
        </p:spPr>
        <p:txBody>
          <a:bodyPr>
            <a:spAutoFit/>
          </a:bodyPr>
          <a:lstStyle/>
          <a:p>
            <a:pPr eaLnBrk="1" hangingPunct="1">
              <a:lnSpc>
                <a:spcPct val="90000"/>
              </a:lnSpc>
              <a:defRPr/>
            </a:pPr>
            <a:r>
              <a:rPr lang="en-GB" sz="2400" dirty="0">
                <a:solidFill>
                  <a:schemeClr val="accent4">
                    <a:lumMod val="10000"/>
                  </a:schemeClr>
                </a:solidFill>
                <a:latin typeface="Verdana"/>
                <a:ea typeface="Verdana" pitchFamily="34" charset="0"/>
                <a:cs typeface="Verdana"/>
              </a:rPr>
              <a:t>Know the </a:t>
            </a:r>
            <a:r>
              <a:rPr lang="en-GB" sz="2400" dirty="0" err="1">
                <a:solidFill>
                  <a:schemeClr val="accent4">
                    <a:lumMod val="10000"/>
                  </a:schemeClr>
                </a:solidFill>
                <a:latin typeface="Verdana"/>
                <a:ea typeface="Verdana" pitchFamily="34" charset="0"/>
                <a:cs typeface="Verdana"/>
              </a:rPr>
              <a:t>mannikin</a:t>
            </a:r>
            <a:r>
              <a:rPr lang="en-GB" sz="2400" dirty="0">
                <a:solidFill>
                  <a:schemeClr val="accent4">
                    <a:lumMod val="10000"/>
                  </a:schemeClr>
                </a:solidFill>
                <a:latin typeface="Verdana"/>
                <a:ea typeface="Verdana" pitchFamily="34" charset="0"/>
                <a:cs typeface="Verdana"/>
              </a:rPr>
              <a:t> and its functions</a:t>
            </a:r>
          </a:p>
          <a:p>
            <a:pPr eaLnBrk="1" hangingPunct="1">
              <a:lnSpc>
                <a:spcPct val="90000"/>
              </a:lnSpc>
              <a:defRPr/>
            </a:pPr>
            <a:endParaRPr lang="en-GB" sz="2400" dirty="0">
              <a:solidFill>
                <a:schemeClr val="accent4">
                  <a:lumMod val="10000"/>
                </a:schemeClr>
              </a:solidFill>
              <a:latin typeface="Verdana"/>
              <a:ea typeface="Verdana" pitchFamily="34" charset="0"/>
              <a:cs typeface="Verdana"/>
            </a:endParaRPr>
          </a:p>
          <a:p>
            <a:pPr eaLnBrk="1" hangingPunct="1">
              <a:lnSpc>
                <a:spcPct val="90000"/>
              </a:lnSpc>
              <a:defRPr/>
            </a:pPr>
            <a:r>
              <a:rPr lang="en-GB" sz="2400" dirty="0">
                <a:solidFill>
                  <a:schemeClr val="accent4">
                    <a:lumMod val="10000"/>
                  </a:schemeClr>
                </a:solidFill>
                <a:latin typeface="Verdana"/>
                <a:ea typeface="Verdana" pitchFamily="34" charset="0"/>
                <a:cs typeface="Verdana"/>
              </a:rPr>
              <a:t>Provide candidate with clinical information which is not available from the </a:t>
            </a:r>
            <a:r>
              <a:rPr lang="en-GB" sz="2400" dirty="0" err="1">
                <a:solidFill>
                  <a:schemeClr val="accent4">
                    <a:lumMod val="10000"/>
                  </a:schemeClr>
                </a:solidFill>
                <a:latin typeface="Verdana"/>
                <a:ea typeface="Verdana" pitchFamily="34" charset="0"/>
                <a:cs typeface="Verdana"/>
              </a:rPr>
              <a:t>mannikin</a:t>
            </a:r>
            <a:endParaRPr lang="en-GB" sz="2400" dirty="0">
              <a:solidFill>
                <a:schemeClr val="accent4">
                  <a:lumMod val="10000"/>
                </a:schemeClr>
              </a:solidFill>
              <a:latin typeface="Verdana"/>
              <a:ea typeface="Verdana" pitchFamily="34" charset="0"/>
              <a:cs typeface="Verdana"/>
            </a:endParaRPr>
          </a:p>
          <a:p>
            <a:pPr eaLnBrk="1" hangingPunct="1">
              <a:lnSpc>
                <a:spcPct val="90000"/>
              </a:lnSpc>
              <a:defRPr/>
            </a:pPr>
            <a:endParaRPr lang="en-GB" sz="2400" dirty="0">
              <a:solidFill>
                <a:schemeClr val="accent4">
                  <a:lumMod val="10000"/>
                </a:schemeClr>
              </a:solidFill>
              <a:latin typeface="Verdana"/>
              <a:ea typeface="Verdana" pitchFamily="34" charset="0"/>
              <a:cs typeface="Verdana"/>
            </a:endParaRPr>
          </a:p>
          <a:p>
            <a:pPr eaLnBrk="1" hangingPunct="1">
              <a:lnSpc>
                <a:spcPct val="90000"/>
              </a:lnSpc>
              <a:defRPr/>
            </a:pPr>
            <a:r>
              <a:rPr lang="en-GB" sz="2400" dirty="0">
                <a:solidFill>
                  <a:schemeClr val="accent4">
                    <a:lumMod val="10000"/>
                  </a:schemeClr>
                </a:solidFill>
                <a:latin typeface="Verdana"/>
                <a:ea typeface="Verdana" pitchFamily="34" charset="0"/>
                <a:cs typeface="Verdana"/>
              </a:rPr>
              <a:t>Ensure safety with potentially dangerous equipment throughout</a:t>
            </a:r>
          </a:p>
          <a:p>
            <a:pPr eaLnBrk="1" hangingPunct="1">
              <a:lnSpc>
                <a:spcPct val="90000"/>
              </a:lnSpc>
              <a:defRPr/>
            </a:pPr>
            <a:endParaRPr lang="en-GB" sz="2400" dirty="0">
              <a:solidFill>
                <a:schemeClr val="accent4">
                  <a:lumMod val="10000"/>
                </a:schemeClr>
              </a:solidFill>
              <a:latin typeface="Verdana" pitchFamily="34" charset="0"/>
              <a:ea typeface="Verdana" pitchFamily="34" charset="0"/>
              <a:cs typeface="Verdana" pitchFamily="34" charset="0"/>
            </a:endParaRPr>
          </a:p>
          <a:p>
            <a:pPr eaLnBrk="1" hangingPunct="1">
              <a:lnSpc>
                <a:spcPct val="90000"/>
              </a:lnSpc>
              <a:defRPr/>
            </a:pPr>
            <a:r>
              <a:rPr lang="en-GB" sz="2400" dirty="0">
                <a:solidFill>
                  <a:schemeClr val="accent4">
                    <a:lumMod val="10000"/>
                  </a:schemeClr>
                </a:solidFill>
                <a:latin typeface="Verdana" pitchFamily="34" charset="0"/>
                <a:ea typeface="Verdana" pitchFamily="34" charset="0"/>
                <a:cs typeface="Verdana" pitchFamily="34" charset="0"/>
              </a:rPr>
              <a:t>Make a decision about equipment which is not available</a:t>
            </a:r>
          </a:p>
          <a:p>
            <a:pPr eaLnBrk="1" hangingPunct="1">
              <a:defRPr/>
            </a:pPr>
            <a:endParaRPr lang="en-US" dirty="0">
              <a:latin typeface="Verdana" pitchFamily="34" charset="0"/>
              <a:ea typeface="Verdana" pitchFamily="34" charset="0"/>
              <a:cs typeface="Verdana"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533400" y="201613"/>
            <a:ext cx="7924800" cy="1066800"/>
          </a:xfrm>
          <a:noFill/>
        </p:spPr>
        <p:txBody>
          <a:bodyPr/>
          <a:lstStyle/>
          <a:p>
            <a:pPr algn="l" eaLnBrk="1" hangingPunct="1"/>
            <a:r>
              <a:rPr lang="en-US" altLang="en-US" sz="4800" b="0" dirty="0" smtClean="0">
                <a:solidFill>
                  <a:schemeClr val="tx1"/>
                </a:solidFill>
                <a:latin typeface="+mn-lt"/>
              </a:rPr>
              <a:t/>
            </a:r>
            <a:br>
              <a:rPr lang="en-US" altLang="en-US" sz="4800" b="0" dirty="0" smtClean="0">
                <a:solidFill>
                  <a:schemeClr val="tx1"/>
                </a:solidFill>
                <a:latin typeface="+mn-lt"/>
              </a:rPr>
            </a:br>
            <a:r>
              <a:rPr lang="en-US" altLang="en-US" sz="4800" b="0" dirty="0" smtClean="0">
                <a:solidFill>
                  <a:schemeClr val="tx1"/>
                </a:solidFill>
                <a:latin typeface="+mn-lt"/>
              </a:rPr>
              <a:t>Dialogue</a:t>
            </a:r>
          </a:p>
        </p:txBody>
      </p:sp>
      <p:sp>
        <p:nvSpPr>
          <p:cNvPr id="17411" name="TextBox 2"/>
          <p:cNvSpPr txBox="1">
            <a:spLocks noChangeArrowheads="1"/>
          </p:cNvSpPr>
          <p:nvPr/>
        </p:nvSpPr>
        <p:spPr bwMode="auto">
          <a:xfrm>
            <a:off x="611188" y="2276475"/>
            <a:ext cx="7345362" cy="461963"/>
          </a:xfrm>
          <a:prstGeom prst="rect">
            <a:avLst/>
          </a:prstGeom>
          <a:noFill/>
          <a:ln w="9525">
            <a:noFill/>
            <a:miter lim="800000"/>
            <a:headEnd/>
            <a:tailEnd/>
          </a:ln>
        </p:spPr>
        <p:txBody>
          <a:bodyPr>
            <a:spAutoFit/>
          </a:bodyPr>
          <a:lstStyle/>
          <a:p>
            <a:pPr eaLnBrk="1" hangingPunct="1">
              <a:buFontTx/>
              <a:buChar char="•"/>
            </a:pPr>
            <a:endParaRPr lang="en-US" altLang="en-US">
              <a:latin typeface="Verdana" pitchFamily="34" charset="0"/>
              <a:ea typeface="Verdana" pitchFamily="34" charset="0"/>
              <a:cs typeface="Verdana" pitchFamily="34" charset="0"/>
            </a:endParaRPr>
          </a:p>
        </p:txBody>
      </p:sp>
      <p:sp>
        <p:nvSpPr>
          <p:cNvPr id="3076" name="Rectangle 4"/>
          <p:cNvSpPr>
            <a:spLocks noChangeArrowheads="1"/>
          </p:cNvSpPr>
          <p:nvPr/>
        </p:nvSpPr>
        <p:spPr bwMode="auto">
          <a:xfrm>
            <a:off x="510743" y="2047875"/>
            <a:ext cx="8208962" cy="2215991"/>
          </a:xfrm>
          <a:prstGeom prst="rect">
            <a:avLst/>
          </a:prstGeom>
          <a:noFill/>
          <a:ln w="9525">
            <a:noFill/>
            <a:miter lim="800000"/>
            <a:headEnd/>
            <a:tailEnd/>
          </a:ln>
        </p:spPr>
        <p:txBody>
          <a:bodyPr>
            <a:spAutoFit/>
          </a:bodyPr>
          <a:lstStyle/>
          <a:p>
            <a:pPr eaLnBrk="1" hangingPunct="1">
              <a:defRPr/>
            </a:pPr>
            <a:r>
              <a:rPr lang="en-GB" sz="2400" dirty="0">
                <a:solidFill>
                  <a:schemeClr val="accent4">
                    <a:lumMod val="10000"/>
                  </a:schemeClr>
                </a:solidFill>
                <a:latin typeface="Verdana" pitchFamily="34" charset="0"/>
                <a:ea typeface="Verdana" pitchFamily="34" charset="0"/>
                <a:cs typeface="Verdana" pitchFamily="34" charset="0"/>
              </a:rPr>
              <a:t>When should we stop a simulation?</a:t>
            </a:r>
          </a:p>
          <a:p>
            <a:pPr eaLnBrk="1" hangingPunct="1">
              <a:defRPr/>
            </a:pPr>
            <a:endParaRPr lang="en-GB" dirty="0">
              <a:solidFill>
                <a:schemeClr val="accent4">
                  <a:lumMod val="10000"/>
                </a:schemeClr>
              </a:solidFill>
              <a:latin typeface="Verdana" pitchFamily="34" charset="0"/>
              <a:ea typeface="Verdana" pitchFamily="34" charset="0"/>
              <a:cs typeface="Verdana" pitchFamily="34" charset="0"/>
            </a:endParaRPr>
          </a:p>
          <a:p>
            <a:pPr marL="438150" lvl="1" indent="-254000" eaLnBrk="1" hangingPunct="1">
              <a:buFont typeface="Arial" panose="020B0604020202020204" pitchFamily="34" charset="0"/>
              <a:buChar char="•"/>
              <a:defRPr/>
            </a:pPr>
            <a:r>
              <a:rPr lang="en-GB" sz="2400" dirty="0">
                <a:solidFill>
                  <a:schemeClr val="accent4">
                    <a:lumMod val="10000"/>
                  </a:schemeClr>
                </a:solidFill>
                <a:latin typeface="Verdana" pitchFamily="34" charset="0"/>
                <a:ea typeface="Verdana" pitchFamily="34" charset="0"/>
                <a:cs typeface="Verdana" pitchFamily="34" charset="0"/>
              </a:rPr>
              <a:t>In which situations are you clear that you should halt a simulation?</a:t>
            </a:r>
          </a:p>
          <a:p>
            <a:pPr marL="438150" lvl="1" indent="-254000" eaLnBrk="1" hangingPunct="1">
              <a:buFont typeface="Arial" panose="020B0604020202020204" pitchFamily="34" charset="0"/>
              <a:buChar char="•"/>
              <a:defRPr/>
            </a:pPr>
            <a:endParaRPr lang="en-GB" sz="2400" dirty="0">
              <a:solidFill>
                <a:schemeClr val="accent4">
                  <a:lumMod val="10000"/>
                </a:schemeClr>
              </a:solidFill>
              <a:latin typeface="Verdana" pitchFamily="34" charset="0"/>
              <a:ea typeface="Verdana" pitchFamily="34" charset="0"/>
              <a:cs typeface="Verdana" pitchFamily="34" charset="0"/>
            </a:endParaRPr>
          </a:p>
          <a:p>
            <a:pPr marL="438150" lvl="1" indent="-254000" eaLnBrk="1" hangingPunct="1">
              <a:buFont typeface="Arial" panose="020B0604020202020204" pitchFamily="34" charset="0"/>
              <a:buChar char="•"/>
              <a:defRPr/>
            </a:pPr>
            <a:r>
              <a:rPr lang="en-GB" sz="2400" dirty="0">
                <a:solidFill>
                  <a:schemeClr val="accent4">
                    <a:lumMod val="10000"/>
                  </a:schemeClr>
                </a:solidFill>
                <a:latin typeface="Verdana" pitchFamily="34" charset="0"/>
                <a:ea typeface="Verdana" pitchFamily="34" charset="0"/>
                <a:cs typeface="Verdana" pitchFamily="34" charset="0"/>
              </a:rPr>
              <a:t>In which situations is the decision less clear-cut?</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6"/>
          <p:cNvSpPr>
            <a:spLocks noGrp="1" noChangeArrowheads="1"/>
          </p:cNvSpPr>
          <p:nvPr>
            <p:ph type="title"/>
          </p:nvPr>
        </p:nvSpPr>
        <p:spPr>
          <a:xfrm>
            <a:off x="533400" y="201613"/>
            <a:ext cx="7924800" cy="1066800"/>
          </a:xfrm>
          <a:noFill/>
        </p:spPr>
        <p:txBody>
          <a:bodyPr/>
          <a:lstStyle/>
          <a:p>
            <a:pPr algn="l" eaLnBrk="1" hangingPunct="1"/>
            <a:r>
              <a:rPr lang="en-US" altLang="en-US" sz="4800" b="0" dirty="0" smtClean="0">
                <a:solidFill>
                  <a:schemeClr val="tx1"/>
                </a:solidFill>
                <a:latin typeface="+mn-lt"/>
              </a:rPr>
              <a:t/>
            </a:r>
            <a:br>
              <a:rPr lang="en-US" altLang="en-US" sz="4800" b="0" dirty="0" smtClean="0">
                <a:solidFill>
                  <a:schemeClr val="tx1"/>
                </a:solidFill>
                <a:latin typeface="+mn-lt"/>
              </a:rPr>
            </a:br>
            <a:r>
              <a:rPr lang="en-US" altLang="en-US" sz="4800" b="0" dirty="0" smtClean="0">
                <a:solidFill>
                  <a:schemeClr val="tx1"/>
                </a:solidFill>
                <a:latin typeface="+mn-lt"/>
              </a:rPr>
              <a:t>Feedback</a:t>
            </a:r>
          </a:p>
        </p:txBody>
      </p:sp>
      <p:sp>
        <p:nvSpPr>
          <p:cNvPr id="3076" name="Rectangle 4"/>
          <p:cNvSpPr>
            <a:spLocks noChangeArrowheads="1"/>
          </p:cNvSpPr>
          <p:nvPr/>
        </p:nvSpPr>
        <p:spPr bwMode="auto">
          <a:xfrm>
            <a:off x="539750" y="2047875"/>
            <a:ext cx="8353425" cy="2677656"/>
          </a:xfrm>
          <a:prstGeom prst="rect">
            <a:avLst/>
          </a:prstGeom>
          <a:noFill/>
          <a:ln w="9525">
            <a:noFill/>
            <a:miter lim="800000"/>
            <a:headEnd/>
            <a:tailEnd/>
          </a:ln>
        </p:spPr>
        <p:txBody>
          <a:bodyPr>
            <a:spAutoFit/>
          </a:bodyPr>
          <a:lstStyle/>
          <a:p>
            <a:pPr eaLnBrk="1" hangingPunct="1">
              <a:defRPr/>
            </a:pPr>
            <a:r>
              <a:rPr lang="en-GB" sz="2400" dirty="0">
                <a:solidFill>
                  <a:schemeClr val="accent4">
                    <a:lumMod val="10000"/>
                  </a:schemeClr>
                </a:solidFill>
                <a:latin typeface="+mn-lt"/>
                <a:ea typeface="Verdana" pitchFamily="34" charset="0"/>
                <a:cs typeface="Verdana" pitchFamily="34" charset="0"/>
              </a:rPr>
              <a:t>Feedback is an important component of simulation and is part of the dialogue for the benefit of all group members</a:t>
            </a:r>
          </a:p>
          <a:p>
            <a:pPr eaLnBrk="1" hangingPunct="1">
              <a:defRPr/>
            </a:pPr>
            <a:endParaRPr lang="en-GB" sz="2400" dirty="0">
              <a:solidFill>
                <a:schemeClr val="accent4">
                  <a:lumMod val="10000"/>
                </a:schemeClr>
              </a:solidFill>
              <a:latin typeface="+mn-lt"/>
              <a:ea typeface="Verdana" pitchFamily="34" charset="0"/>
              <a:cs typeface="Verdana" pitchFamily="34" charset="0"/>
            </a:endParaRPr>
          </a:p>
          <a:p>
            <a:pPr eaLnBrk="1" hangingPunct="1">
              <a:defRPr/>
            </a:pPr>
            <a:r>
              <a:rPr lang="en-GB" sz="2400" dirty="0">
                <a:solidFill>
                  <a:schemeClr val="accent4">
                    <a:lumMod val="10000"/>
                  </a:schemeClr>
                </a:solidFill>
                <a:latin typeface="+mn-lt"/>
                <a:ea typeface="Verdana" pitchFamily="34" charset="0"/>
                <a:cs typeface="Verdana" pitchFamily="34" charset="0"/>
              </a:rPr>
              <a:t>Involve: </a:t>
            </a:r>
          </a:p>
          <a:p>
            <a:pPr lvl="1" eaLnBrk="1" hangingPunct="1">
              <a:defRPr/>
            </a:pPr>
            <a:r>
              <a:rPr lang="en-GB" sz="2400" dirty="0">
                <a:solidFill>
                  <a:schemeClr val="accent4">
                    <a:lumMod val="10000"/>
                  </a:schemeClr>
                </a:solidFill>
                <a:latin typeface="+mn-lt"/>
                <a:ea typeface="Verdana" pitchFamily="34" charset="0"/>
                <a:cs typeface="Verdana" pitchFamily="34" charset="0"/>
              </a:rPr>
              <a:t> Candidate</a:t>
            </a:r>
          </a:p>
          <a:p>
            <a:pPr lvl="1" eaLnBrk="1" hangingPunct="1">
              <a:defRPr/>
            </a:pPr>
            <a:r>
              <a:rPr lang="en-GB" sz="2400" dirty="0">
                <a:solidFill>
                  <a:schemeClr val="accent4">
                    <a:lumMod val="10000"/>
                  </a:schemeClr>
                </a:solidFill>
                <a:latin typeface="+mn-lt"/>
                <a:ea typeface="Verdana" pitchFamily="34" charset="0"/>
                <a:cs typeface="Verdana" pitchFamily="34" charset="0"/>
              </a:rPr>
              <a:t> Assistants</a:t>
            </a:r>
          </a:p>
          <a:p>
            <a:pPr lvl="1" eaLnBrk="1" hangingPunct="1">
              <a:defRPr/>
            </a:pPr>
            <a:r>
              <a:rPr lang="en-GB" sz="2400" dirty="0">
                <a:solidFill>
                  <a:schemeClr val="accent4">
                    <a:lumMod val="10000"/>
                  </a:schemeClr>
                </a:solidFill>
                <a:latin typeface="+mn-lt"/>
                <a:ea typeface="Verdana" pitchFamily="34" charset="0"/>
                <a:cs typeface="Verdana" pitchFamily="34" charset="0"/>
              </a:rPr>
              <a:t> Rest of group</a:t>
            </a:r>
          </a:p>
        </p:txBody>
      </p:sp>
      <p:pic>
        <p:nvPicPr>
          <p:cNvPr id="18436" name="Picture 5" descr="G:\My Pictures\Neonatal 1.bmp"/>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2965476" y="3144157"/>
            <a:ext cx="6656000" cy="3744000"/>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6"/>
          <p:cNvSpPr>
            <a:spLocks noGrp="1" noChangeArrowheads="1"/>
          </p:cNvSpPr>
          <p:nvPr>
            <p:ph type="title"/>
          </p:nvPr>
        </p:nvSpPr>
        <p:spPr>
          <a:xfrm>
            <a:off x="533400" y="340159"/>
            <a:ext cx="7924800" cy="1066800"/>
          </a:xfrm>
          <a:noFill/>
        </p:spPr>
        <p:txBody>
          <a:bodyPr/>
          <a:lstStyle/>
          <a:p>
            <a:pPr algn="l" eaLnBrk="1" hangingPunct="1"/>
            <a:r>
              <a:rPr lang="en-US" altLang="en-US" sz="4800" b="0" dirty="0" smtClean="0">
                <a:solidFill>
                  <a:schemeClr val="tx1"/>
                </a:solidFill>
                <a:latin typeface="+mn-lt"/>
              </a:rPr>
              <a:t/>
            </a:r>
            <a:br>
              <a:rPr lang="en-US" altLang="en-US" sz="4800" b="0" dirty="0" smtClean="0">
                <a:solidFill>
                  <a:schemeClr val="tx1"/>
                </a:solidFill>
                <a:latin typeface="+mn-lt"/>
              </a:rPr>
            </a:br>
            <a:r>
              <a:rPr lang="en-US" altLang="en-US" sz="4800" b="0" dirty="0" smtClean="0">
                <a:solidFill>
                  <a:schemeClr val="tx1"/>
                </a:solidFill>
                <a:latin typeface="+mn-lt"/>
              </a:rPr>
              <a:t>Closure</a:t>
            </a:r>
          </a:p>
        </p:txBody>
      </p:sp>
      <p:sp>
        <p:nvSpPr>
          <p:cNvPr id="3076" name="Rectangle 4"/>
          <p:cNvSpPr>
            <a:spLocks noChangeArrowheads="1"/>
          </p:cNvSpPr>
          <p:nvPr/>
        </p:nvSpPr>
        <p:spPr bwMode="auto">
          <a:xfrm>
            <a:off x="539750" y="2047875"/>
            <a:ext cx="8353425" cy="2308324"/>
          </a:xfrm>
          <a:prstGeom prst="rect">
            <a:avLst/>
          </a:prstGeom>
          <a:noFill/>
          <a:ln w="9525">
            <a:noFill/>
            <a:miter lim="800000"/>
            <a:headEnd/>
            <a:tailEnd/>
          </a:ln>
        </p:spPr>
        <p:txBody>
          <a:bodyPr>
            <a:spAutoFit/>
          </a:bodyPr>
          <a:lstStyle/>
          <a:p>
            <a:pPr eaLnBrk="1" hangingPunct="1">
              <a:defRPr/>
            </a:pPr>
            <a:r>
              <a:rPr lang="en-GB" sz="2400" dirty="0">
                <a:solidFill>
                  <a:schemeClr val="accent4">
                    <a:lumMod val="10000"/>
                  </a:schemeClr>
                </a:solidFill>
                <a:latin typeface="+mn-lt"/>
                <a:ea typeface="Verdana" pitchFamily="34" charset="0"/>
                <a:cs typeface="Verdana" pitchFamily="34" charset="0"/>
              </a:rPr>
              <a:t>Brings the group away from the simulation</a:t>
            </a:r>
          </a:p>
          <a:p>
            <a:pPr eaLnBrk="1" hangingPunct="1">
              <a:defRPr/>
            </a:pPr>
            <a:r>
              <a:rPr lang="en-GB" sz="2400" dirty="0">
                <a:solidFill>
                  <a:schemeClr val="accent4">
                    <a:lumMod val="10000"/>
                  </a:schemeClr>
                </a:solidFill>
                <a:latin typeface="+mn-lt"/>
                <a:ea typeface="Verdana" pitchFamily="34" charset="0"/>
                <a:cs typeface="Verdana" pitchFamily="34" charset="0"/>
              </a:rPr>
              <a:t> </a:t>
            </a:r>
          </a:p>
          <a:p>
            <a:pPr eaLnBrk="1" hangingPunct="1">
              <a:defRPr/>
            </a:pPr>
            <a:r>
              <a:rPr lang="en-GB" sz="2400" dirty="0">
                <a:solidFill>
                  <a:schemeClr val="accent4">
                    <a:lumMod val="10000"/>
                  </a:schemeClr>
                </a:solidFill>
                <a:latin typeface="+mn-lt"/>
                <a:ea typeface="Verdana" pitchFamily="34" charset="0"/>
                <a:cs typeface="Verdana" pitchFamily="34" charset="0"/>
              </a:rPr>
              <a:t>Include: </a:t>
            </a:r>
          </a:p>
          <a:p>
            <a:pPr lvl="1" eaLnBrk="1" hangingPunct="1">
              <a:defRPr/>
            </a:pPr>
            <a:r>
              <a:rPr lang="en-GB" sz="2400" dirty="0">
                <a:solidFill>
                  <a:schemeClr val="accent4">
                    <a:lumMod val="10000"/>
                  </a:schemeClr>
                </a:solidFill>
                <a:latin typeface="+mn-lt"/>
                <a:ea typeface="Verdana" pitchFamily="34" charset="0"/>
                <a:cs typeface="Verdana" pitchFamily="34" charset="0"/>
              </a:rPr>
              <a:t> questions</a:t>
            </a:r>
          </a:p>
          <a:p>
            <a:pPr lvl="1" eaLnBrk="1" hangingPunct="1">
              <a:defRPr/>
            </a:pPr>
            <a:r>
              <a:rPr lang="en-GB" sz="2400" dirty="0">
                <a:solidFill>
                  <a:schemeClr val="accent4">
                    <a:lumMod val="10000"/>
                  </a:schemeClr>
                </a:solidFill>
                <a:latin typeface="+mn-lt"/>
                <a:ea typeface="Verdana" pitchFamily="34" charset="0"/>
                <a:cs typeface="Verdana" pitchFamily="34" charset="0"/>
              </a:rPr>
              <a:t> summary</a:t>
            </a:r>
          </a:p>
          <a:p>
            <a:pPr lvl="1" eaLnBrk="1" hangingPunct="1">
              <a:defRPr/>
            </a:pPr>
            <a:r>
              <a:rPr lang="en-GB" sz="2400" dirty="0">
                <a:solidFill>
                  <a:schemeClr val="accent4">
                    <a:lumMod val="10000"/>
                  </a:schemeClr>
                </a:solidFill>
                <a:latin typeface="+mn-lt"/>
                <a:ea typeface="Verdana" pitchFamily="34" charset="0"/>
                <a:cs typeface="Verdana" pitchFamily="34" charset="0"/>
              </a:rPr>
              <a:t> termination</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Grp="1" noChangeArrowheads="1"/>
          </p:cNvSpPr>
          <p:nvPr>
            <p:ph type="title"/>
          </p:nvPr>
        </p:nvSpPr>
        <p:spPr>
          <a:xfrm>
            <a:off x="539750" y="698398"/>
            <a:ext cx="7924800" cy="1066800"/>
          </a:xfrm>
          <a:noFill/>
        </p:spPr>
        <p:txBody>
          <a:bodyPr/>
          <a:lstStyle/>
          <a:p>
            <a:pPr algn="l" eaLnBrk="1" hangingPunct="1"/>
            <a:r>
              <a:rPr lang="en-US" altLang="en-US" sz="4800" dirty="0" smtClean="0">
                <a:solidFill>
                  <a:schemeClr val="tx1"/>
                </a:solidFill>
                <a:latin typeface="+mn-lt"/>
              </a:rPr>
              <a:t>Simulation / Scenarios</a:t>
            </a:r>
            <a:endParaRPr lang="en-US" altLang="en-US" sz="4800" dirty="0" smtClean="0">
              <a:latin typeface="+mn-lt"/>
            </a:endParaRPr>
          </a:p>
        </p:txBody>
      </p:sp>
      <p:sp>
        <p:nvSpPr>
          <p:cNvPr id="3076" name="Rectangle 4"/>
          <p:cNvSpPr>
            <a:spLocks noChangeArrowheads="1"/>
          </p:cNvSpPr>
          <p:nvPr/>
        </p:nvSpPr>
        <p:spPr bwMode="auto">
          <a:xfrm>
            <a:off x="539750" y="2047875"/>
            <a:ext cx="8353425" cy="3334246"/>
          </a:xfrm>
          <a:prstGeom prst="rect">
            <a:avLst/>
          </a:prstGeom>
          <a:noFill/>
          <a:ln w="9525">
            <a:noFill/>
            <a:miter lim="800000"/>
            <a:headEnd/>
            <a:tailEnd/>
          </a:ln>
        </p:spPr>
        <p:txBody>
          <a:bodyPr>
            <a:spAutoFit/>
          </a:bodyPr>
          <a:lstStyle/>
          <a:p>
            <a:pPr marL="0" lvl="1" eaLnBrk="1" hangingPunct="1">
              <a:lnSpc>
                <a:spcPct val="150000"/>
              </a:lnSpc>
              <a:spcAft>
                <a:spcPts val="1800"/>
              </a:spcAft>
              <a:defRPr/>
            </a:pPr>
            <a:r>
              <a:rPr lang="en-GB" sz="2800" dirty="0" smtClean="0">
                <a:solidFill>
                  <a:schemeClr val="accent4">
                    <a:lumMod val="10000"/>
                  </a:schemeClr>
                </a:solidFill>
                <a:latin typeface="+mn-lt"/>
                <a:ea typeface="Verdana" pitchFamily="34" charset="0"/>
                <a:cs typeface="Verdana" pitchFamily="34" charset="0"/>
              </a:rPr>
              <a:t>Correct use </a:t>
            </a:r>
            <a:r>
              <a:rPr lang="en-GB" sz="2800" dirty="0">
                <a:solidFill>
                  <a:schemeClr val="accent4">
                    <a:lumMod val="10000"/>
                  </a:schemeClr>
                </a:solidFill>
                <a:latin typeface="+mn-lt"/>
                <a:ea typeface="Verdana" pitchFamily="34" charset="0"/>
                <a:cs typeface="Verdana" pitchFamily="34" charset="0"/>
              </a:rPr>
              <a:t>of simulation equipment </a:t>
            </a:r>
            <a:endParaRPr lang="en-GB" sz="2800" dirty="0" smtClean="0">
              <a:solidFill>
                <a:schemeClr val="accent4">
                  <a:lumMod val="10000"/>
                </a:schemeClr>
              </a:solidFill>
              <a:latin typeface="+mn-lt"/>
              <a:ea typeface="Verdana" pitchFamily="34" charset="0"/>
              <a:cs typeface="Verdana" pitchFamily="34" charset="0"/>
            </a:endParaRPr>
          </a:p>
          <a:p>
            <a:pPr marL="0" lvl="1" eaLnBrk="1" hangingPunct="1">
              <a:lnSpc>
                <a:spcPct val="150000"/>
              </a:lnSpc>
              <a:spcAft>
                <a:spcPts val="1800"/>
              </a:spcAft>
              <a:defRPr/>
            </a:pPr>
            <a:r>
              <a:rPr lang="en-GB" sz="2800" dirty="0" smtClean="0">
                <a:solidFill>
                  <a:schemeClr val="accent4">
                    <a:lumMod val="10000"/>
                  </a:schemeClr>
                </a:solidFill>
                <a:latin typeface="+mn-lt"/>
                <a:ea typeface="Verdana" pitchFamily="34" charset="0"/>
                <a:cs typeface="Verdana" pitchFamily="34" charset="0"/>
              </a:rPr>
              <a:t>Understand </a:t>
            </a:r>
            <a:r>
              <a:rPr lang="en-GB" sz="2800" dirty="0">
                <a:solidFill>
                  <a:schemeClr val="accent4">
                    <a:lumMod val="10000"/>
                  </a:schemeClr>
                </a:solidFill>
                <a:latin typeface="+mn-lt"/>
                <a:ea typeface="Verdana" pitchFamily="34" charset="0"/>
                <a:cs typeface="Verdana" pitchFamily="34" charset="0"/>
              </a:rPr>
              <a:t>the aims of </a:t>
            </a:r>
            <a:r>
              <a:rPr lang="en-GB" sz="2800" dirty="0" smtClean="0">
                <a:solidFill>
                  <a:schemeClr val="accent4">
                    <a:lumMod val="10000"/>
                  </a:schemeClr>
                </a:solidFill>
                <a:latin typeface="+mn-lt"/>
                <a:ea typeface="Verdana" pitchFamily="34" charset="0"/>
                <a:cs typeface="Verdana" pitchFamily="34" charset="0"/>
              </a:rPr>
              <a:t>simulation</a:t>
            </a:r>
            <a:endParaRPr lang="en-GB" sz="2800" dirty="0">
              <a:solidFill>
                <a:schemeClr val="accent4">
                  <a:lumMod val="10000"/>
                </a:schemeClr>
              </a:solidFill>
              <a:latin typeface="+mn-lt"/>
              <a:ea typeface="Verdana" pitchFamily="34" charset="0"/>
              <a:cs typeface="Verdana" pitchFamily="34" charset="0"/>
            </a:endParaRPr>
          </a:p>
          <a:p>
            <a:pPr marL="0" lvl="1" eaLnBrk="1" hangingPunct="1">
              <a:lnSpc>
                <a:spcPct val="150000"/>
              </a:lnSpc>
              <a:spcAft>
                <a:spcPts val="1800"/>
              </a:spcAft>
              <a:defRPr/>
            </a:pPr>
            <a:r>
              <a:rPr lang="en-GB" sz="2800" dirty="0" smtClean="0">
                <a:solidFill>
                  <a:schemeClr val="accent4">
                    <a:lumMod val="10000"/>
                  </a:schemeClr>
                </a:solidFill>
                <a:latin typeface="+mn-lt"/>
                <a:ea typeface="Verdana" pitchFamily="34" charset="0"/>
                <a:cs typeface="Verdana" pitchFamily="34" charset="0"/>
              </a:rPr>
              <a:t>Facilitating learning during &amp; following </a:t>
            </a:r>
            <a:r>
              <a:rPr lang="en-GB" sz="2800" dirty="0">
                <a:solidFill>
                  <a:schemeClr val="accent4">
                    <a:lumMod val="10000"/>
                  </a:schemeClr>
                </a:solidFill>
                <a:latin typeface="+mn-lt"/>
                <a:ea typeface="Verdana" pitchFamily="34" charset="0"/>
                <a:cs typeface="Verdana" pitchFamily="34" charset="0"/>
              </a:rPr>
              <a:t>simulation</a:t>
            </a:r>
          </a:p>
          <a:p>
            <a:pPr marL="0" lvl="1" eaLnBrk="1" hangingPunct="1">
              <a:lnSpc>
                <a:spcPct val="150000"/>
              </a:lnSpc>
              <a:spcAft>
                <a:spcPts val="1800"/>
              </a:spcAft>
              <a:defRPr/>
            </a:pPr>
            <a:r>
              <a:rPr lang="en-GB" sz="2800" dirty="0" smtClean="0">
                <a:solidFill>
                  <a:schemeClr val="accent4">
                    <a:lumMod val="10000"/>
                  </a:schemeClr>
                </a:solidFill>
                <a:latin typeface="+mn-lt"/>
                <a:ea typeface="Verdana" pitchFamily="34" charset="0"/>
                <a:cs typeface="Verdana" pitchFamily="34" charset="0"/>
              </a:rPr>
              <a:t>Awareness of </a:t>
            </a:r>
            <a:r>
              <a:rPr lang="en-GB" sz="2800" dirty="0">
                <a:solidFill>
                  <a:schemeClr val="accent4">
                    <a:lumMod val="10000"/>
                  </a:schemeClr>
                </a:solidFill>
                <a:latin typeface="+mn-lt"/>
                <a:ea typeface="Verdana" pitchFamily="34" charset="0"/>
                <a:cs typeface="Verdana" pitchFamily="34" charset="0"/>
              </a:rPr>
              <a:t>the roles involved </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763838" y="-496888"/>
            <a:ext cx="3557587" cy="7786688"/>
          </a:xfrm>
          <a:prstGeom prst="rect">
            <a:avLst/>
          </a:prstGeom>
          <a:noFill/>
          <a:effectLst/>
        </p:spPr>
        <p:txBody>
          <a:bodyPr>
            <a:spAutoFit/>
          </a:bodyPr>
          <a:lstStyle/>
          <a:p>
            <a:pPr algn="ctr">
              <a:defRPr/>
            </a:pPr>
            <a:r>
              <a:rPr lang="en-AU" sz="50000" b="1" dirty="0">
                <a:ln w="1905"/>
                <a:solidFill>
                  <a:srgbClr val="F26522"/>
                </a:solidFill>
                <a:latin typeface="+mj-lt"/>
              </a:rPr>
              <a:t>?</a:t>
            </a:r>
            <a:endParaRPr lang="en-AU" sz="50000" b="1" dirty="0">
              <a:ln w="1905"/>
              <a:solidFill>
                <a:srgbClr val="F26522"/>
              </a:solidFill>
            </a:endParaRPr>
          </a:p>
        </p:txBody>
      </p:sp>
      <p:sp>
        <p:nvSpPr>
          <p:cNvPr id="2" name="Title 1"/>
          <p:cNvSpPr>
            <a:spLocks noGrp="1"/>
          </p:cNvSpPr>
          <p:nvPr>
            <p:ph type="title"/>
          </p:nvPr>
        </p:nvSpPr>
        <p:spPr/>
        <p:txBody>
          <a:bodyPr/>
          <a:lstStyle/>
          <a:p>
            <a:endParaRPr lang="en-US" dirty="0"/>
          </a:p>
        </p:txBody>
      </p:sp>
    </p:spTree>
    <p:extLst>
      <p:ext uri="{BB962C8B-B14F-4D97-AF65-F5344CB8AC3E}">
        <p14:creationId xmlns:p14="http://schemas.microsoft.com/office/powerpoint/2010/main" val="129257518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6"/>
          <p:cNvSpPr>
            <a:spLocks noGrp="1" noChangeArrowheads="1"/>
          </p:cNvSpPr>
          <p:nvPr>
            <p:ph type="title"/>
          </p:nvPr>
        </p:nvSpPr>
        <p:spPr>
          <a:xfrm>
            <a:off x="533400" y="571069"/>
            <a:ext cx="7924800" cy="1066800"/>
          </a:xfrm>
          <a:noFill/>
        </p:spPr>
        <p:txBody>
          <a:bodyPr/>
          <a:lstStyle/>
          <a:p>
            <a:pPr algn="l" eaLnBrk="1" hangingPunct="1"/>
            <a:r>
              <a:rPr lang="en-US" altLang="en-US" sz="4800" b="0" dirty="0" smtClean="0">
                <a:solidFill>
                  <a:schemeClr val="tx1"/>
                </a:solidFill>
                <a:latin typeface="+mn-lt"/>
              </a:rPr>
              <a:t>Summary	</a:t>
            </a:r>
          </a:p>
        </p:txBody>
      </p:sp>
      <p:sp>
        <p:nvSpPr>
          <p:cNvPr id="13315" name="Rectangle 6"/>
          <p:cNvSpPr>
            <a:spLocks noChangeArrowheads="1"/>
          </p:cNvSpPr>
          <p:nvPr/>
        </p:nvSpPr>
        <p:spPr bwMode="auto">
          <a:xfrm>
            <a:off x="611187" y="1621846"/>
            <a:ext cx="8255721" cy="4316259"/>
          </a:xfrm>
          <a:prstGeom prst="rect">
            <a:avLst/>
          </a:prstGeom>
          <a:noFill/>
          <a:ln w="9525">
            <a:noFill/>
            <a:miter lim="800000"/>
            <a:headEnd/>
            <a:tailEnd/>
          </a:ln>
        </p:spPr>
        <p:txBody>
          <a:bodyPr wrap="square">
            <a:spAutoFit/>
          </a:bodyPr>
          <a:lstStyle/>
          <a:p>
            <a:pPr eaLnBrk="1" hangingPunct="1">
              <a:lnSpc>
                <a:spcPct val="90000"/>
              </a:lnSpc>
              <a:defRPr/>
            </a:pPr>
            <a:endParaRPr lang="en-GB" sz="2400" dirty="0">
              <a:solidFill>
                <a:schemeClr val="accent4">
                  <a:lumMod val="10000"/>
                </a:schemeClr>
              </a:solidFill>
              <a:latin typeface="Verdana" pitchFamily="34" charset="0"/>
              <a:ea typeface="Verdana" pitchFamily="34" charset="0"/>
              <a:cs typeface="Verdana" pitchFamily="34" charset="0"/>
            </a:endParaRPr>
          </a:p>
          <a:p>
            <a:pPr marL="184150" lvl="1" eaLnBrk="1" hangingPunct="1">
              <a:defRPr/>
            </a:pPr>
            <a:r>
              <a:rPr lang="en-GB" sz="2400" dirty="0">
                <a:solidFill>
                  <a:schemeClr val="accent4">
                    <a:lumMod val="10000"/>
                  </a:schemeClr>
                </a:solidFill>
                <a:latin typeface="Verdana" pitchFamily="34" charset="0"/>
                <a:ea typeface="Verdana" pitchFamily="34" charset="0"/>
                <a:cs typeface="Verdana" pitchFamily="34" charset="0"/>
              </a:rPr>
              <a:t>the correct use of simulation equipment </a:t>
            </a:r>
            <a:endParaRPr lang="en-GB" sz="2400" dirty="0" smtClean="0">
              <a:solidFill>
                <a:schemeClr val="accent4">
                  <a:lumMod val="10000"/>
                </a:schemeClr>
              </a:solidFill>
              <a:latin typeface="Verdana" pitchFamily="34" charset="0"/>
              <a:ea typeface="Verdana" pitchFamily="34" charset="0"/>
              <a:cs typeface="Verdana" pitchFamily="34" charset="0"/>
            </a:endParaRPr>
          </a:p>
          <a:p>
            <a:pPr marL="184150" lvl="1" eaLnBrk="1" hangingPunct="1">
              <a:defRPr/>
            </a:pPr>
            <a:endParaRPr lang="en-GB" sz="2400" dirty="0" smtClean="0">
              <a:solidFill>
                <a:schemeClr val="accent4">
                  <a:lumMod val="10000"/>
                </a:schemeClr>
              </a:solidFill>
              <a:latin typeface="Verdana" pitchFamily="34" charset="0"/>
              <a:ea typeface="Verdana" pitchFamily="34" charset="0"/>
              <a:cs typeface="Verdana" pitchFamily="34" charset="0"/>
            </a:endParaRPr>
          </a:p>
          <a:p>
            <a:pPr marL="184150" lvl="1" eaLnBrk="1" hangingPunct="1">
              <a:defRPr/>
            </a:pPr>
            <a:r>
              <a:rPr lang="en-GB" sz="2400" dirty="0" smtClean="0">
                <a:solidFill>
                  <a:schemeClr val="accent4">
                    <a:lumMod val="10000"/>
                  </a:schemeClr>
                </a:solidFill>
                <a:latin typeface="Verdana" pitchFamily="34" charset="0"/>
                <a:ea typeface="Verdana" pitchFamily="34" charset="0"/>
                <a:cs typeface="Verdana" pitchFamily="34" charset="0"/>
              </a:rPr>
              <a:t>an </a:t>
            </a:r>
            <a:r>
              <a:rPr lang="en-GB" sz="2400" dirty="0">
                <a:solidFill>
                  <a:schemeClr val="accent4">
                    <a:lumMod val="10000"/>
                  </a:schemeClr>
                </a:solidFill>
                <a:latin typeface="Verdana" pitchFamily="34" charset="0"/>
                <a:ea typeface="Verdana" pitchFamily="34" charset="0"/>
                <a:cs typeface="Verdana" pitchFamily="34" charset="0"/>
              </a:rPr>
              <a:t>understanding of the aims of </a:t>
            </a:r>
            <a:r>
              <a:rPr lang="en-GB" sz="2400" dirty="0" smtClean="0">
                <a:solidFill>
                  <a:schemeClr val="accent4">
                    <a:lumMod val="10000"/>
                  </a:schemeClr>
                </a:solidFill>
                <a:latin typeface="Verdana" pitchFamily="34" charset="0"/>
                <a:ea typeface="Verdana" pitchFamily="34" charset="0"/>
                <a:cs typeface="Verdana" pitchFamily="34" charset="0"/>
              </a:rPr>
              <a:t>simulation</a:t>
            </a:r>
          </a:p>
          <a:p>
            <a:pPr marL="184150" lvl="1" eaLnBrk="1" hangingPunct="1">
              <a:defRPr/>
            </a:pPr>
            <a:endParaRPr lang="en-GB" sz="2400" dirty="0">
              <a:solidFill>
                <a:schemeClr val="accent4">
                  <a:lumMod val="10000"/>
                </a:schemeClr>
              </a:solidFill>
              <a:latin typeface="Verdana" pitchFamily="34" charset="0"/>
              <a:ea typeface="Verdana" pitchFamily="34" charset="0"/>
              <a:cs typeface="Verdana" pitchFamily="34" charset="0"/>
            </a:endParaRPr>
          </a:p>
          <a:p>
            <a:pPr marL="184150" lvl="1" eaLnBrk="1" hangingPunct="1">
              <a:defRPr/>
            </a:pPr>
            <a:r>
              <a:rPr lang="en-GB" sz="2400" dirty="0">
                <a:solidFill>
                  <a:schemeClr val="accent4">
                    <a:lumMod val="10000"/>
                  </a:schemeClr>
                </a:solidFill>
                <a:latin typeface="Verdana" pitchFamily="34" charset="0"/>
                <a:ea typeface="Verdana" pitchFamily="34" charset="0"/>
                <a:cs typeface="Verdana" pitchFamily="34" charset="0"/>
              </a:rPr>
              <a:t>an awareness of how to facilitate learning during </a:t>
            </a:r>
            <a:r>
              <a:rPr lang="en-GB" sz="2400" dirty="0" smtClean="0">
                <a:solidFill>
                  <a:schemeClr val="accent4">
                    <a:lumMod val="10000"/>
                  </a:schemeClr>
                </a:solidFill>
                <a:latin typeface="Verdana" pitchFamily="34" charset="0"/>
                <a:ea typeface="Verdana" pitchFamily="34" charset="0"/>
                <a:cs typeface="Verdana" pitchFamily="34" charset="0"/>
              </a:rPr>
              <a:t>simulation</a:t>
            </a:r>
          </a:p>
          <a:p>
            <a:pPr marL="184150" lvl="1" eaLnBrk="1" hangingPunct="1">
              <a:lnSpc>
                <a:spcPct val="114000"/>
              </a:lnSpc>
              <a:defRPr/>
            </a:pPr>
            <a:endParaRPr lang="en-GB" sz="2400" dirty="0">
              <a:solidFill>
                <a:schemeClr val="accent4">
                  <a:lumMod val="10000"/>
                </a:schemeClr>
              </a:solidFill>
              <a:latin typeface="Verdana" pitchFamily="34" charset="0"/>
              <a:ea typeface="Verdana" pitchFamily="34" charset="0"/>
              <a:cs typeface="Verdana" pitchFamily="34" charset="0"/>
            </a:endParaRPr>
          </a:p>
          <a:p>
            <a:pPr marL="184150" lvl="1" eaLnBrk="1" hangingPunct="1">
              <a:defRPr/>
            </a:pPr>
            <a:r>
              <a:rPr lang="en-GB" sz="2400" dirty="0">
                <a:solidFill>
                  <a:schemeClr val="accent4">
                    <a:lumMod val="10000"/>
                  </a:schemeClr>
                </a:solidFill>
                <a:latin typeface="Verdana" pitchFamily="34" charset="0"/>
                <a:ea typeface="Verdana" pitchFamily="34" charset="0"/>
                <a:cs typeface="Verdana" pitchFamily="34" charset="0"/>
              </a:rPr>
              <a:t>further understanding of </a:t>
            </a:r>
            <a:r>
              <a:rPr lang="en-GB" sz="2400" dirty="0" smtClean="0">
                <a:solidFill>
                  <a:schemeClr val="accent4">
                    <a:lumMod val="10000"/>
                  </a:schemeClr>
                </a:solidFill>
                <a:latin typeface="Verdana" pitchFamily="34" charset="0"/>
                <a:ea typeface="Verdana" pitchFamily="34" charset="0"/>
                <a:cs typeface="Verdana" pitchFamily="34" charset="0"/>
              </a:rPr>
              <a:t>feedback</a:t>
            </a:r>
          </a:p>
          <a:p>
            <a:pPr marL="184150" lvl="1" eaLnBrk="1" hangingPunct="1">
              <a:defRPr/>
            </a:pPr>
            <a:endParaRPr lang="en-GB" sz="2400" dirty="0">
              <a:solidFill>
                <a:schemeClr val="accent4">
                  <a:lumMod val="10000"/>
                </a:schemeClr>
              </a:solidFill>
              <a:latin typeface="Verdana" pitchFamily="34" charset="0"/>
              <a:ea typeface="Verdana" pitchFamily="34" charset="0"/>
              <a:cs typeface="Verdana" pitchFamily="34" charset="0"/>
            </a:endParaRPr>
          </a:p>
          <a:p>
            <a:pPr marL="184150" lvl="1" eaLnBrk="1" hangingPunct="1">
              <a:defRPr/>
            </a:pPr>
            <a:r>
              <a:rPr lang="en-GB" sz="2400" dirty="0">
                <a:solidFill>
                  <a:schemeClr val="accent4">
                    <a:lumMod val="10000"/>
                  </a:schemeClr>
                </a:solidFill>
                <a:latin typeface="Verdana" pitchFamily="34" charset="0"/>
                <a:ea typeface="Verdana" pitchFamily="34" charset="0"/>
                <a:cs typeface="Verdana" pitchFamily="34" charset="0"/>
              </a:rPr>
              <a:t>an awareness of the roles involved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6"/>
          <p:cNvSpPr>
            <a:spLocks noGrp="1" noChangeArrowheads="1"/>
          </p:cNvSpPr>
          <p:nvPr>
            <p:ph type="title"/>
          </p:nvPr>
        </p:nvSpPr>
        <p:spPr>
          <a:xfrm>
            <a:off x="533400" y="928041"/>
            <a:ext cx="7924800" cy="1066800"/>
          </a:xfrm>
          <a:noFill/>
        </p:spPr>
        <p:txBody>
          <a:bodyPr/>
          <a:lstStyle/>
          <a:p>
            <a:pPr algn="l" eaLnBrk="1" hangingPunct="1"/>
            <a:r>
              <a:rPr lang="en-US" altLang="en-US" sz="4800" b="0" dirty="0" smtClean="0">
                <a:solidFill>
                  <a:schemeClr val="tx1"/>
                </a:solidFill>
                <a:latin typeface="+mn-lt"/>
              </a:rPr>
              <a:t>Simulation</a:t>
            </a:r>
            <a:br>
              <a:rPr lang="en-US" altLang="en-US" sz="4800" b="0" dirty="0" smtClean="0">
                <a:solidFill>
                  <a:schemeClr val="tx1"/>
                </a:solidFill>
                <a:latin typeface="+mn-lt"/>
              </a:rPr>
            </a:br>
            <a:endParaRPr lang="en-US" altLang="en-US" sz="4800" b="0" dirty="0" smtClean="0">
              <a:solidFill>
                <a:schemeClr val="tx1"/>
              </a:solidFill>
              <a:latin typeface="+mn-lt"/>
            </a:endParaRPr>
          </a:p>
        </p:txBody>
      </p:sp>
      <p:sp>
        <p:nvSpPr>
          <p:cNvPr id="4099" name="TextBox 2"/>
          <p:cNvSpPr txBox="1">
            <a:spLocks noChangeArrowheads="1"/>
          </p:cNvSpPr>
          <p:nvPr/>
        </p:nvSpPr>
        <p:spPr bwMode="auto">
          <a:xfrm>
            <a:off x="611188" y="2276475"/>
            <a:ext cx="7345362" cy="461963"/>
          </a:xfrm>
          <a:prstGeom prst="rect">
            <a:avLst/>
          </a:prstGeom>
          <a:noFill/>
          <a:ln w="9525">
            <a:noFill/>
            <a:miter lim="800000"/>
            <a:headEnd/>
            <a:tailEnd/>
          </a:ln>
        </p:spPr>
        <p:txBody>
          <a:bodyPr>
            <a:spAutoFit/>
          </a:bodyPr>
          <a:lstStyle/>
          <a:p>
            <a:pPr eaLnBrk="1" hangingPunct="1">
              <a:buFontTx/>
              <a:buChar char="•"/>
            </a:pPr>
            <a:endParaRPr lang="en-US" altLang="en-US" dirty="0">
              <a:latin typeface="Verdana" pitchFamily="34" charset="0"/>
              <a:ea typeface="Verdana" pitchFamily="34" charset="0"/>
              <a:cs typeface="Verdana" pitchFamily="34" charset="0"/>
            </a:endParaRPr>
          </a:p>
        </p:txBody>
      </p:sp>
      <p:sp>
        <p:nvSpPr>
          <p:cNvPr id="3076" name="Rectangle 4"/>
          <p:cNvSpPr>
            <a:spLocks noChangeArrowheads="1"/>
          </p:cNvSpPr>
          <p:nvPr/>
        </p:nvSpPr>
        <p:spPr bwMode="auto">
          <a:xfrm>
            <a:off x="539750" y="2074863"/>
            <a:ext cx="8353425" cy="3947235"/>
          </a:xfrm>
          <a:prstGeom prst="rect">
            <a:avLst/>
          </a:prstGeom>
          <a:noFill/>
          <a:ln w="9525">
            <a:noFill/>
            <a:miter lim="800000"/>
            <a:headEnd/>
            <a:tailEnd/>
          </a:ln>
        </p:spPr>
        <p:txBody>
          <a:bodyPr>
            <a:spAutoFit/>
          </a:bodyPr>
          <a:lstStyle/>
          <a:p>
            <a:pPr eaLnBrk="1" hangingPunct="1">
              <a:lnSpc>
                <a:spcPct val="150000"/>
              </a:lnSpc>
              <a:defRPr/>
            </a:pPr>
            <a:r>
              <a:rPr lang="en-GB" i="1" dirty="0">
                <a:solidFill>
                  <a:schemeClr val="accent4">
                    <a:lumMod val="10000"/>
                  </a:schemeClr>
                </a:solidFill>
                <a:latin typeface="Verdana" pitchFamily="34" charset="0"/>
                <a:ea typeface="Verdana" pitchFamily="34" charset="0"/>
                <a:cs typeface="Verdana" pitchFamily="34" charset="0"/>
              </a:rPr>
              <a:t>Simulation has been developed to provide a highly valid replication of the clinical environment</a:t>
            </a:r>
          </a:p>
          <a:p>
            <a:pPr eaLnBrk="1" hangingPunct="1">
              <a:defRPr/>
            </a:pPr>
            <a:r>
              <a:rPr lang="en-GB" dirty="0">
                <a:solidFill>
                  <a:schemeClr val="accent4">
                    <a:lumMod val="10000"/>
                  </a:schemeClr>
                </a:solidFill>
                <a:latin typeface="Verdana" pitchFamily="34" charset="0"/>
                <a:ea typeface="Verdana" pitchFamily="34" charset="0"/>
                <a:cs typeface="Verdana" pitchFamily="34" charset="0"/>
              </a:rPr>
              <a:t>	</a:t>
            </a:r>
          </a:p>
          <a:p>
            <a:pPr eaLnBrk="1" hangingPunct="1">
              <a:defRPr/>
            </a:pPr>
            <a:r>
              <a:rPr lang="en-GB" dirty="0">
                <a:solidFill>
                  <a:schemeClr val="accent4">
                    <a:lumMod val="10000"/>
                  </a:schemeClr>
                </a:solidFill>
                <a:latin typeface="Verdana" pitchFamily="34" charset="0"/>
                <a:ea typeface="Verdana" pitchFamily="34" charset="0"/>
                <a:cs typeface="Verdana" pitchFamily="34" charset="0"/>
              </a:rPr>
              <a:t>(Bradley &amp; </a:t>
            </a:r>
            <a:r>
              <a:rPr lang="en-GB" dirty="0" err="1">
                <a:solidFill>
                  <a:schemeClr val="accent4">
                    <a:lumMod val="10000"/>
                  </a:schemeClr>
                </a:solidFill>
                <a:latin typeface="Verdana" pitchFamily="34" charset="0"/>
                <a:ea typeface="Verdana" pitchFamily="34" charset="0"/>
                <a:cs typeface="Verdana" pitchFamily="34" charset="0"/>
              </a:rPr>
              <a:t>Postlethwaite</a:t>
            </a:r>
            <a:r>
              <a:rPr lang="en-GB" dirty="0">
                <a:solidFill>
                  <a:schemeClr val="accent4">
                    <a:lumMod val="10000"/>
                  </a:schemeClr>
                </a:solidFill>
                <a:latin typeface="Verdana" pitchFamily="34" charset="0"/>
                <a:ea typeface="Verdana" pitchFamily="34" charset="0"/>
                <a:cs typeface="Verdana" pitchFamily="34" charset="0"/>
              </a:rPr>
              <a:t>, 2003</a:t>
            </a:r>
            <a:r>
              <a:rPr lang="en-GB" dirty="0" smtClean="0">
                <a:solidFill>
                  <a:schemeClr val="accent4">
                    <a:lumMod val="10000"/>
                  </a:schemeClr>
                </a:solidFill>
                <a:latin typeface="Verdana" pitchFamily="34" charset="0"/>
                <a:ea typeface="Verdana" pitchFamily="34" charset="0"/>
                <a:cs typeface="Verdana" pitchFamily="34" charset="0"/>
              </a:rPr>
              <a:t>)</a:t>
            </a:r>
          </a:p>
          <a:p>
            <a:pPr eaLnBrk="1" hangingPunct="1">
              <a:defRPr/>
            </a:pPr>
            <a:endParaRPr lang="en-GB" dirty="0">
              <a:solidFill>
                <a:schemeClr val="accent4">
                  <a:lumMod val="10000"/>
                </a:schemeClr>
              </a:solidFill>
              <a:latin typeface="Verdana" pitchFamily="34" charset="0"/>
              <a:ea typeface="Verdana" pitchFamily="34" charset="0"/>
              <a:cs typeface="Verdana" pitchFamily="34" charset="0"/>
            </a:endParaRPr>
          </a:p>
          <a:p>
            <a:pPr eaLnBrk="1" hangingPunct="1">
              <a:defRPr/>
            </a:pPr>
            <a:endParaRPr lang="en-GB" dirty="0" smtClean="0">
              <a:solidFill>
                <a:schemeClr val="accent4">
                  <a:lumMod val="10000"/>
                </a:schemeClr>
              </a:solidFill>
              <a:latin typeface="Verdana" pitchFamily="34" charset="0"/>
              <a:ea typeface="Verdana" pitchFamily="34" charset="0"/>
              <a:cs typeface="Verdana" pitchFamily="34" charset="0"/>
            </a:endParaRPr>
          </a:p>
          <a:p>
            <a:pPr eaLnBrk="1" hangingPunct="1">
              <a:defRPr/>
            </a:pPr>
            <a:endParaRPr lang="en-GB" dirty="0">
              <a:solidFill>
                <a:schemeClr val="accent4">
                  <a:lumMod val="10000"/>
                </a:schemeClr>
              </a:solidFill>
              <a:latin typeface="Verdana" pitchFamily="34" charset="0"/>
              <a:ea typeface="Verdana" pitchFamily="34" charset="0"/>
              <a:cs typeface="Verdana" pitchFamily="34" charset="0"/>
            </a:endParaRPr>
          </a:p>
          <a:p>
            <a:pPr eaLnBrk="1" hangingPunct="1">
              <a:lnSpc>
                <a:spcPct val="150000"/>
              </a:lnSpc>
              <a:defRPr/>
            </a:pPr>
            <a:r>
              <a:rPr lang="en-GB" i="1" dirty="0" smtClean="0">
                <a:solidFill>
                  <a:schemeClr val="accent4">
                    <a:lumMod val="10000"/>
                  </a:schemeClr>
                </a:solidFill>
                <a:latin typeface="Verdana" pitchFamily="34" charset="0"/>
                <a:ea typeface="Verdana" pitchFamily="34" charset="0"/>
                <a:cs typeface="Verdana" pitchFamily="34" charset="0"/>
              </a:rPr>
              <a:t>Structural fidelity is not as important as functional fidelity; as high fidelity equipment can be a distraction</a:t>
            </a:r>
          </a:p>
          <a:p>
            <a:pPr eaLnBrk="1" hangingPunct="1">
              <a:defRPr/>
            </a:pPr>
            <a:endParaRPr lang="en-GB" dirty="0" smtClean="0">
              <a:solidFill>
                <a:schemeClr val="accent4">
                  <a:lumMod val="10000"/>
                </a:schemeClr>
              </a:solidFill>
              <a:latin typeface="Verdana" pitchFamily="34" charset="0"/>
              <a:ea typeface="Verdana" pitchFamily="34" charset="0"/>
              <a:cs typeface="Verdana" pitchFamily="34" charset="0"/>
            </a:endParaRPr>
          </a:p>
          <a:p>
            <a:pPr eaLnBrk="1" hangingPunct="1">
              <a:lnSpc>
                <a:spcPct val="150000"/>
              </a:lnSpc>
              <a:defRPr/>
            </a:pPr>
            <a:r>
              <a:rPr lang="en-GB" dirty="0" smtClean="0">
                <a:solidFill>
                  <a:schemeClr val="accent4">
                    <a:lumMod val="10000"/>
                  </a:schemeClr>
                </a:solidFill>
                <a:latin typeface="Verdana" pitchFamily="34" charset="0"/>
                <a:ea typeface="Verdana" pitchFamily="34" charset="0"/>
                <a:cs typeface="Verdana" pitchFamily="34" charset="0"/>
              </a:rPr>
              <a:t>(Norman et al 2012)</a:t>
            </a:r>
            <a:endParaRPr lang="en-GB" dirty="0">
              <a:solidFill>
                <a:schemeClr val="accent4">
                  <a:lumMod val="10000"/>
                </a:schemeClr>
              </a:solidFill>
              <a:latin typeface="Verdana" pitchFamily="34" charset="0"/>
              <a:ea typeface="Verdana" pitchFamily="34" charset="0"/>
              <a:cs typeface="Verdana"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6-08-16 at 11.10.18 AM.png"/>
          <p:cNvPicPr>
            <a:picLocks noChangeAspect="1"/>
          </p:cNvPicPr>
          <p:nvPr/>
        </p:nvPicPr>
        <p:blipFill rotWithShape="1">
          <a:blip r:embed="rId3">
            <a:extLst>
              <a:ext uri="{28A0092B-C50C-407E-A947-70E740481C1C}">
                <a14:useLocalDpi xmlns:a14="http://schemas.microsoft.com/office/drawing/2010/main" val="0"/>
              </a:ext>
            </a:extLst>
          </a:blip>
          <a:srcRect l="28405" r="9020" b="9249"/>
          <a:stretch/>
        </p:blipFill>
        <p:spPr>
          <a:xfrm>
            <a:off x="885991" y="1714499"/>
            <a:ext cx="7312986" cy="4132149"/>
          </a:xfrm>
          <a:prstGeom prst="rect">
            <a:avLst/>
          </a:prstGeom>
        </p:spPr>
      </p:pic>
      <p:sp>
        <p:nvSpPr>
          <p:cNvPr id="6" name="Title 5"/>
          <p:cNvSpPr>
            <a:spLocks noGrp="1"/>
          </p:cNvSpPr>
          <p:nvPr>
            <p:ph type="title"/>
          </p:nvPr>
        </p:nvSpPr>
        <p:spPr/>
        <p:txBody>
          <a:bodyPr/>
          <a:lstStyle/>
          <a:p>
            <a:r>
              <a:rPr lang="en-US" smtClean="0"/>
              <a:t>Simulation</a:t>
            </a:r>
            <a:endParaRPr lang="en-US" dirty="0"/>
          </a:p>
        </p:txBody>
      </p:sp>
    </p:spTree>
    <p:extLst>
      <p:ext uri="{BB962C8B-B14F-4D97-AF65-F5344CB8AC3E}">
        <p14:creationId xmlns:p14="http://schemas.microsoft.com/office/powerpoint/2010/main" val="1145298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Psychological Safety</a:t>
            </a:r>
            <a:endParaRPr lang="en-US" dirty="0"/>
          </a:p>
        </p:txBody>
      </p:sp>
      <p:pic>
        <p:nvPicPr>
          <p:cNvPr id="4" name="Content Placeholder 3" descr="psychological safety.jpg"/>
          <p:cNvPicPr>
            <a:picLocks noGrp="1" noChangeAspect="1"/>
          </p:cNvPicPr>
          <p:nvPr>
            <p:ph idx="1"/>
          </p:nvPr>
        </p:nvPicPr>
        <p:blipFill>
          <a:blip r:embed="rId3">
            <a:extLst>
              <a:ext uri="{28A0092B-C50C-407E-A947-70E740481C1C}">
                <a14:useLocalDpi xmlns:a14="http://schemas.microsoft.com/office/drawing/2010/main" val="0"/>
              </a:ext>
            </a:extLst>
          </a:blip>
          <a:srcRect l="-8698" r="-8698"/>
          <a:stretch>
            <a:fillRect/>
          </a:stretch>
        </p:blipFill>
        <p:spPr>
          <a:xfrm>
            <a:off x="218050" y="1919288"/>
            <a:ext cx="7858125" cy="4206875"/>
          </a:xfrm>
        </p:spPr>
      </p:pic>
    </p:spTree>
    <p:extLst>
      <p:ext uri="{BB962C8B-B14F-4D97-AF65-F5344CB8AC3E}">
        <p14:creationId xmlns:p14="http://schemas.microsoft.com/office/powerpoint/2010/main" val="2771900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p:cNvSpPr>
            <a:spLocks noGrp="1" noChangeArrowheads="1"/>
          </p:cNvSpPr>
          <p:nvPr>
            <p:ph type="title"/>
          </p:nvPr>
        </p:nvSpPr>
        <p:spPr>
          <a:xfrm>
            <a:off x="533400" y="603488"/>
            <a:ext cx="7924800" cy="1066800"/>
          </a:xfrm>
          <a:noFill/>
        </p:spPr>
        <p:txBody>
          <a:bodyPr/>
          <a:lstStyle/>
          <a:p>
            <a:pPr algn="l" eaLnBrk="1" hangingPunct="1"/>
            <a:r>
              <a:rPr lang="en-US" altLang="en-US" sz="4800" b="0" dirty="0" smtClean="0">
                <a:solidFill>
                  <a:schemeClr val="tx1"/>
                </a:solidFill>
                <a:latin typeface="+mn-lt"/>
              </a:rPr>
              <a:t>Aims</a:t>
            </a:r>
          </a:p>
        </p:txBody>
      </p:sp>
      <p:sp>
        <p:nvSpPr>
          <p:cNvPr id="5123" name="TextBox 2"/>
          <p:cNvSpPr txBox="1">
            <a:spLocks noChangeArrowheads="1"/>
          </p:cNvSpPr>
          <p:nvPr/>
        </p:nvSpPr>
        <p:spPr bwMode="auto">
          <a:xfrm>
            <a:off x="611188" y="2276475"/>
            <a:ext cx="7345362" cy="461963"/>
          </a:xfrm>
          <a:prstGeom prst="rect">
            <a:avLst/>
          </a:prstGeom>
          <a:noFill/>
          <a:ln w="9525">
            <a:noFill/>
            <a:miter lim="800000"/>
            <a:headEnd/>
            <a:tailEnd/>
          </a:ln>
        </p:spPr>
        <p:txBody>
          <a:bodyPr>
            <a:spAutoFit/>
          </a:bodyPr>
          <a:lstStyle/>
          <a:p>
            <a:pPr eaLnBrk="1" hangingPunct="1">
              <a:buFontTx/>
              <a:buChar char="•"/>
            </a:pPr>
            <a:endParaRPr lang="en-US" altLang="en-US">
              <a:latin typeface="Verdana" pitchFamily="34" charset="0"/>
              <a:ea typeface="Verdana" pitchFamily="34" charset="0"/>
              <a:cs typeface="Verdana" pitchFamily="34" charset="0"/>
            </a:endParaRPr>
          </a:p>
        </p:txBody>
      </p:sp>
      <p:sp>
        <p:nvSpPr>
          <p:cNvPr id="3076" name="Rectangle 4"/>
          <p:cNvSpPr>
            <a:spLocks noChangeArrowheads="1"/>
          </p:cNvSpPr>
          <p:nvPr/>
        </p:nvSpPr>
        <p:spPr bwMode="auto">
          <a:xfrm>
            <a:off x="539750" y="2047875"/>
            <a:ext cx="8353425" cy="3108544"/>
          </a:xfrm>
          <a:prstGeom prst="rect">
            <a:avLst/>
          </a:prstGeom>
          <a:noFill/>
          <a:ln w="9525">
            <a:noFill/>
            <a:miter lim="800000"/>
            <a:headEnd/>
            <a:tailEnd/>
          </a:ln>
        </p:spPr>
        <p:txBody>
          <a:bodyPr>
            <a:spAutoFit/>
          </a:bodyPr>
          <a:lstStyle/>
          <a:p>
            <a:pPr eaLnBrk="1" hangingPunct="1">
              <a:defRPr/>
            </a:pPr>
            <a:r>
              <a:rPr lang="en-GB" dirty="0">
                <a:solidFill>
                  <a:schemeClr val="accent4">
                    <a:lumMod val="10000"/>
                  </a:schemeClr>
                </a:solidFill>
                <a:latin typeface="Verdana" pitchFamily="34" charset="0"/>
                <a:ea typeface="Verdana" pitchFamily="34" charset="0"/>
                <a:cs typeface="Verdana" pitchFamily="34" charset="0"/>
              </a:rPr>
              <a:t> </a:t>
            </a:r>
            <a:r>
              <a:rPr lang="en-GB" sz="2800" dirty="0">
                <a:solidFill>
                  <a:schemeClr val="accent4">
                    <a:lumMod val="10000"/>
                  </a:schemeClr>
                </a:solidFill>
                <a:latin typeface="+mn-lt"/>
                <a:ea typeface="Verdana" pitchFamily="34" charset="0"/>
                <a:cs typeface="Verdana" pitchFamily="34" charset="0"/>
              </a:rPr>
              <a:t>Allows safe repetitive practice</a:t>
            </a:r>
          </a:p>
          <a:p>
            <a:pPr eaLnBrk="1" hangingPunct="1">
              <a:defRPr/>
            </a:pPr>
            <a:endParaRPr lang="en-GB" sz="2800" dirty="0">
              <a:solidFill>
                <a:schemeClr val="accent4">
                  <a:lumMod val="10000"/>
                </a:schemeClr>
              </a:solidFill>
              <a:latin typeface="+mn-lt"/>
              <a:ea typeface="Verdana" pitchFamily="34" charset="0"/>
              <a:cs typeface="Verdana" pitchFamily="34" charset="0"/>
            </a:endParaRPr>
          </a:p>
          <a:p>
            <a:pPr eaLnBrk="1" hangingPunct="1">
              <a:defRPr/>
            </a:pPr>
            <a:r>
              <a:rPr lang="en-GB" sz="2800" dirty="0">
                <a:solidFill>
                  <a:schemeClr val="accent4">
                    <a:lumMod val="10000"/>
                  </a:schemeClr>
                </a:solidFill>
                <a:latin typeface="+mn-lt"/>
                <a:ea typeface="Verdana" pitchFamily="34" charset="0"/>
                <a:cs typeface="Verdana" pitchFamily="34" charset="0"/>
              </a:rPr>
              <a:t> Improves task performance</a:t>
            </a:r>
          </a:p>
          <a:p>
            <a:pPr eaLnBrk="1" hangingPunct="1">
              <a:defRPr/>
            </a:pPr>
            <a:endParaRPr lang="en-GB" sz="2800" dirty="0">
              <a:solidFill>
                <a:schemeClr val="accent4">
                  <a:lumMod val="10000"/>
                </a:schemeClr>
              </a:solidFill>
              <a:latin typeface="+mn-lt"/>
              <a:ea typeface="Verdana" pitchFamily="34" charset="0"/>
              <a:cs typeface="Verdana" pitchFamily="34" charset="0"/>
            </a:endParaRPr>
          </a:p>
          <a:p>
            <a:pPr eaLnBrk="1" hangingPunct="1">
              <a:defRPr/>
            </a:pPr>
            <a:r>
              <a:rPr lang="en-GB" sz="2800" dirty="0">
                <a:solidFill>
                  <a:schemeClr val="accent4">
                    <a:lumMod val="10000"/>
                  </a:schemeClr>
                </a:solidFill>
                <a:latin typeface="+mn-lt"/>
                <a:ea typeface="Verdana" pitchFamily="34" charset="0"/>
                <a:cs typeface="Verdana" pitchFamily="34" charset="0"/>
              </a:rPr>
              <a:t> Helps promote independent competence </a:t>
            </a:r>
          </a:p>
          <a:p>
            <a:pPr eaLnBrk="1" hangingPunct="1">
              <a:defRPr/>
            </a:pPr>
            <a:endParaRPr lang="en-GB" sz="2800" dirty="0">
              <a:solidFill>
                <a:schemeClr val="accent4">
                  <a:lumMod val="10000"/>
                </a:schemeClr>
              </a:solidFill>
              <a:latin typeface="+mn-lt"/>
              <a:ea typeface="Verdana" pitchFamily="34" charset="0"/>
              <a:cs typeface="Verdana" pitchFamily="34" charset="0"/>
            </a:endParaRPr>
          </a:p>
          <a:p>
            <a:pPr eaLnBrk="1" hangingPunct="1">
              <a:defRPr/>
            </a:pPr>
            <a:r>
              <a:rPr lang="en-GB" sz="2800" dirty="0">
                <a:solidFill>
                  <a:schemeClr val="accent4">
                    <a:lumMod val="10000"/>
                  </a:schemeClr>
                </a:solidFill>
                <a:latin typeface="+mn-lt"/>
                <a:ea typeface="Verdana" pitchFamily="34" charset="0"/>
                <a:cs typeface="Verdana" pitchFamily="34" charset="0"/>
              </a:rPr>
              <a:t> Increases personal confidence</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6"/>
          <p:cNvSpPr>
            <a:spLocks noGrp="1" noChangeArrowheads="1"/>
          </p:cNvSpPr>
          <p:nvPr>
            <p:ph type="title"/>
          </p:nvPr>
        </p:nvSpPr>
        <p:spPr>
          <a:xfrm>
            <a:off x="533400" y="636125"/>
            <a:ext cx="7924800" cy="1066800"/>
          </a:xfrm>
          <a:noFill/>
        </p:spPr>
        <p:txBody>
          <a:bodyPr/>
          <a:lstStyle/>
          <a:p>
            <a:pPr algn="l" eaLnBrk="1" hangingPunct="1"/>
            <a:r>
              <a:rPr lang="en-US" altLang="en-US" sz="4800" b="0" dirty="0" smtClean="0">
                <a:solidFill>
                  <a:schemeClr val="tx1"/>
                </a:solidFill>
                <a:latin typeface="+mn-lt"/>
              </a:rPr>
              <a:t>Aims of simulation</a:t>
            </a:r>
          </a:p>
        </p:txBody>
      </p:sp>
      <p:sp>
        <p:nvSpPr>
          <p:cNvPr id="6147" name="TextBox 2"/>
          <p:cNvSpPr txBox="1">
            <a:spLocks noChangeArrowheads="1"/>
          </p:cNvSpPr>
          <p:nvPr/>
        </p:nvSpPr>
        <p:spPr bwMode="auto">
          <a:xfrm>
            <a:off x="611188" y="2276475"/>
            <a:ext cx="7345362" cy="461963"/>
          </a:xfrm>
          <a:prstGeom prst="rect">
            <a:avLst/>
          </a:prstGeom>
          <a:noFill/>
          <a:ln w="9525">
            <a:noFill/>
            <a:miter lim="800000"/>
            <a:headEnd/>
            <a:tailEnd/>
          </a:ln>
        </p:spPr>
        <p:txBody>
          <a:bodyPr>
            <a:spAutoFit/>
          </a:bodyPr>
          <a:lstStyle/>
          <a:p>
            <a:pPr eaLnBrk="1" hangingPunct="1">
              <a:buFontTx/>
              <a:buChar char="•"/>
            </a:pPr>
            <a:endParaRPr lang="en-US" altLang="en-US">
              <a:latin typeface="Verdana" pitchFamily="34" charset="0"/>
              <a:ea typeface="Verdana" pitchFamily="34" charset="0"/>
              <a:cs typeface="Verdana" pitchFamily="34" charset="0"/>
            </a:endParaRPr>
          </a:p>
        </p:txBody>
      </p:sp>
      <p:sp>
        <p:nvSpPr>
          <p:cNvPr id="3076" name="Rectangle 4"/>
          <p:cNvSpPr>
            <a:spLocks noChangeArrowheads="1"/>
          </p:cNvSpPr>
          <p:nvPr/>
        </p:nvSpPr>
        <p:spPr bwMode="auto">
          <a:xfrm>
            <a:off x="539750" y="1864043"/>
            <a:ext cx="6845628" cy="1661993"/>
          </a:xfrm>
          <a:prstGeom prst="rect">
            <a:avLst/>
          </a:prstGeom>
          <a:noFill/>
          <a:ln w="9525">
            <a:noFill/>
            <a:miter lim="800000"/>
            <a:headEnd/>
            <a:tailEnd/>
          </a:ln>
        </p:spPr>
        <p:txBody>
          <a:bodyPr wrap="square">
            <a:spAutoFit/>
          </a:bodyPr>
          <a:lstStyle/>
          <a:p>
            <a:pPr eaLnBrk="1" hangingPunct="1">
              <a:defRPr/>
            </a:pPr>
            <a:r>
              <a:rPr lang="en-GB" sz="2800" dirty="0">
                <a:solidFill>
                  <a:schemeClr val="accent4">
                    <a:lumMod val="10000"/>
                  </a:schemeClr>
                </a:solidFill>
                <a:latin typeface="+mn-lt"/>
                <a:ea typeface="Verdana" pitchFamily="34" charset="0"/>
                <a:cs typeface="Verdana" pitchFamily="34" charset="0"/>
              </a:rPr>
              <a:t>If integrated into training at appropriate times it increases the relevance and motivation to learn</a:t>
            </a:r>
          </a:p>
          <a:p>
            <a:pPr eaLnBrk="1" hangingPunct="1">
              <a:defRPr/>
            </a:pPr>
            <a:endParaRPr lang="en-GB" dirty="0">
              <a:latin typeface="Verdana" pitchFamily="34" charset="0"/>
              <a:ea typeface="Verdana" pitchFamily="34" charset="0"/>
              <a:cs typeface="Verdana" pitchFamily="34" charset="0"/>
            </a:endParaRPr>
          </a:p>
        </p:txBody>
      </p:sp>
      <p:pic>
        <p:nvPicPr>
          <p:cNvPr id="7" name="Picture 6" descr="Sequence 03.Still001.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72000" y="3334143"/>
            <a:ext cx="6400000" cy="36000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6"/>
          <p:cNvSpPr>
            <a:spLocks noGrp="1" noChangeArrowheads="1"/>
          </p:cNvSpPr>
          <p:nvPr>
            <p:ph type="title"/>
          </p:nvPr>
        </p:nvSpPr>
        <p:spPr>
          <a:xfrm>
            <a:off x="533400" y="619413"/>
            <a:ext cx="7924800" cy="1066800"/>
          </a:xfrm>
          <a:noFill/>
        </p:spPr>
        <p:txBody>
          <a:bodyPr/>
          <a:lstStyle/>
          <a:p>
            <a:pPr algn="l" eaLnBrk="1" hangingPunct="1"/>
            <a:r>
              <a:rPr lang="en-US" altLang="en-US" sz="4800" b="0" dirty="0" smtClean="0">
                <a:solidFill>
                  <a:schemeClr val="tx1"/>
                </a:solidFill>
                <a:latin typeface="+mn-lt"/>
              </a:rPr>
              <a:t>Outcomes of simulation</a:t>
            </a:r>
          </a:p>
        </p:txBody>
      </p:sp>
      <p:sp>
        <p:nvSpPr>
          <p:cNvPr id="7171" name="TextBox 2"/>
          <p:cNvSpPr txBox="1">
            <a:spLocks noChangeArrowheads="1"/>
          </p:cNvSpPr>
          <p:nvPr/>
        </p:nvSpPr>
        <p:spPr bwMode="auto">
          <a:xfrm>
            <a:off x="611188" y="2276475"/>
            <a:ext cx="7345362" cy="461963"/>
          </a:xfrm>
          <a:prstGeom prst="rect">
            <a:avLst/>
          </a:prstGeom>
          <a:noFill/>
          <a:ln w="9525">
            <a:noFill/>
            <a:miter lim="800000"/>
            <a:headEnd/>
            <a:tailEnd/>
          </a:ln>
        </p:spPr>
        <p:txBody>
          <a:bodyPr>
            <a:spAutoFit/>
          </a:bodyPr>
          <a:lstStyle/>
          <a:p>
            <a:pPr eaLnBrk="1" hangingPunct="1">
              <a:buFontTx/>
              <a:buChar char="•"/>
            </a:pPr>
            <a:endParaRPr lang="en-US" altLang="en-US">
              <a:latin typeface="Verdana" pitchFamily="34" charset="0"/>
              <a:ea typeface="Verdana" pitchFamily="34" charset="0"/>
              <a:cs typeface="Verdana" pitchFamily="34" charset="0"/>
            </a:endParaRPr>
          </a:p>
        </p:txBody>
      </p:sp>
      <p:sp>
        <p:nvSpPr>
          <p:cNvPr id="3076" name="Rectangle 4"/>
          <p:cNvSpPr>
            <a:spLocks noChangeArrowheads="1"/>
          </p:cNvSpPr>
          <p:nvPr/>
        </p:nvSpPr>
        <p:spPr bwMode="auto">
          <a:xfrm>
            <a:off x="539749" y="1765705"/>
            <a:ext cx="3537247" cy="4154983"/>
          </a:xfrm>
          <a:prstGeom prst="rect">
            <a:avLst/>
          </a:prstGeom>
          <a:noFill/>
          <a:ln w="9525">
            <a:noFill/>
            <a:miter lim="800000"/>
            <a:headEnd/>
            <a:tailEnd/>
          </a:ln>
        </p:spPr>
        <p:txBody>
          <a:bodyPr wrap="square">
            <a:spAutoFit/>
          </a:bodyPr>
          <a:lstStyle/>
          <a:p>
            <a:pPr eaLnBrk="1" hangingPunct="1">
              <a:defRPr/>
            </a:pPr>
            <a:r>
              <a:rPr lang="en-GB" sz="2400" dirty="0">
                <a:solidFill>
                  <a:schemeClr val="accent4">
                    <a:lumMod val="10000"/>
                  </a:schemeClr>
                </a:solidFill>
                <a:latin typeface="+mn-lt"/>
                <a:ea typeface="Verdana" pitchFamily="34" charset="0"/>
                <a:cs typeface="Verdana" pitchFamily="34" charset="0"/>
              </a:rPr>
              <a:t>Improve teamwork</a:t>
            </a:r>
          </a:p>
          <a:p>
            <a:pPr eaLnBrk="1" hangingPunct="1">
              <a:defRPr/>
            </a:pPr>
            <a:endParaRPr lang="en-GB" sz="2400" dirty="0">
              <a:solidFill>
                <a:schemeClr val="accent4">
                  <a:lumMod val="10000"/>
                </a:schemeClr>
              </a:solidFill>
              <a:latin typeface="+mn-lt"/>
              <a:ea typeface="Verdana" pitchFamily="34" charset="0"/>
              <a:cs typeface="Verdana" pitchFamily="34" charset="0"/>
            </a:endParaRPr>
          </a:p>
          <a:p>
            <a:pPr eaLnBrk="1" hangingPunct="1">
              <a:defRPr/>
            </a:pPr>
            <a:r>
              <a:rPr lang="en-GB" sz="2400" dirty="0">
                <a:solidFill>
                  <a:schemeClr val="accent4">
                    <a:lumMod val="10000"/>
                  </a:schemeClr>
                </a:solidFill>
                <a:latin typeface="+mn-lt"/>
                <a:ea typeface="Verdana" pitchFamily="34" charset="0"/>
                <a:cs typeface="Verdana" pitchFamily="34" charset="0"/>
              </a:rPr>
              <a:t>Increase confidence by building on the complexity of simulations</a:t>
            </a:r>
          </a:p>
          <a:p>
            <a:pPr eaLnBrk="1" hangingPunct="1">
              <a:defRPr/>
            </a:pPr>
            <a:endParaRPr lang="en-GB" sz="2400" dirty="0">
              <a:solidFill>
                <a:schemeClr val="accent4">
                  <a:lumMod val="10000"/>
                </a:schemeClr>
              </a:solidFill>
              <a:latin typeface="+mn-lt"/>
              <a:ea typeface="Verdana" pitchFamily="34" charset="0"/>
              <a:cs typeface="Verdana" pitchFamily="34" charset="0"/>
            </a:endParaRPr>
          </a:p>
          <a:p>
            <a:pPr eaLnBrk="1" hangingPunct="1">
              <a:defRPr/>
            </a:pPr>
            <a:r>
              <a:rPr lang="en-GB" sz="2400" dirty="0">
                <a:solidFill>
                  <a:schemeClr val="accent4">
                    <a:lumMod val="10000"/>
                  </a:schemeClr>
                </a:solidFill>
                <a:latin typeface="+mn-lt"/>
                <a:ea typeface="Verdana" pitchFamily="34" charset="0"/>
                <a:cs typeface="Verdana" pitchFamily="34" charset="0"/>
              </a:rPr>
              <a:t>Encourage critical thinking</a:t>
            </a:r>
          </a:p>
          <a:p>
            <a:pPr eaLnBrk="1" hangingPunct="1">
              <a:defRPr/>
            </a:pPr>
            <a:endParaRPr lang="en-GB" sz="2400" dirty="0">
              <a:solidFill>
                <a:schemeClr val="accent4">
                  <a:lumMod val="10000"/>
                </a:schemeClr>
              </a:solidFill>
              <a:latin typeface="+mn-lt"/>
              <a:ea typeface="Verdana" pitchFamily="34" charset="0"/>
              <a:cs typeface="Verdana" pitchFamily="34" charset="0"/>
            </a:endParaRPr>
          </a:p>
          <a:p>
            <a:pPr eaLnBrk="1" hangingPunct="1">
              <a:defRPr/>
            </a:pPr>
            <a:r>
              <a:rPr lang="en-GB" sz="2400" dirty="0">
                <a:solidFill>
                  <a:schemeClr val="accent4">
                    <a:lumMod val="10000"/>
                  </a:schemeClr>
                </a:solidFill>
                <a:latin typeface="+mn-lt"/>
                <a:ea typeface="Verdana" pitchFamily="34" charset="0"/>
                <a:cs typeface="Verdana" pitchFamily="34" charset="0"/>
              </a:rPr>
              <a:t>Standardised experience ensures core knowledge / skills for everyone</a:t>
            </a:r>
          </a:p>
        </p:txBody>
      </p:sp>
      <p:pic>
        <p:nvPicPr>
          <p:cNvPr id="7" name="Picture 6" descr="Sc 4a pt 3.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3934106" y="1728534"/>
            <a:ext cx="5899150" cy="5141763"/>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noChangeArrowheads="1"/>
          </p:cNvSpPr>
          <p:nvPr>
            <p:ph type="title"/>
          </p:nvPr>
        </p:nvSpPr>
        <p:spPr>
          <a:xfrm>
            <a:off x="533400" y="410065"/>
            <a:ext cx="7924800" cy="1066800"/>
          </a:xfrm>
          <a:noFill/>
        </p:spPr>
        <p:txBody>
          <a:bodyPr/>
          <a:lstStyle/>
          <a:p>
            <a:pPr algn="l" eaLnBrk="1" hangingPunct="1"/>
            <a:r>
              <a:rPr lang="en-US" altLang="en-US" sz="4800" b="0" dirty="0" smtClean="0">
                <a:solidFill>
                  <a:schemeClr val="tx1"/>
                </a:solidFill>
                <a:latin typeface="+mn-lt"/>
              </a:rPr>
              <a:t/>
            </a:r>
            <a:br>
              <a:rPr lang="en-US" altLang="en-US" sz="4800" b="0" dirty="0" smtClean="0">
                <a:solidFill>
                  <a:schemeClr val="tx1"/>
                </a:solidFill>
                <a:latin typeface="+mn-lt"/>
              </a:rPr>
            </a:br>
            <a:r>
              <a:rPr lang="en-US" altLang="en-US" sz="4800" b="0" dirty="0" smtClean="0">
                <a:solidFill>
                  <a:schemeClr val="tx1"/>
                </a:solidFill>
                <a:latin typeface="+mn-lt"/>
              </a:rPr>
              <a:t>Situated learning</a:t>
            </a:r>
          </a:p>
        </p:txBody>
      </p:sp>
      <p:sp>
        <p:nvSpPr>
          <p:cNvPr id="8195" name="TextBox 2"/>
          <p:cNvSpPr txBox="1">
            <a:spLocks noChangeArrowheads="1"/>
          </p:cNvSpPr>
          <p:nvPr/>
        </p:nvSpPr>
        <p:spPr bwMode="auto">
          <a:xfrm>
            <a:off x="611188" y="2276475"/>
            <a:ext cx="7345362" cy="461963"/>
          </a:xfrm>
          <a:prstGeom prst="rect">
            <a:avLst/>
          </a:prstGeom>
          <a:noFill/>
          <a:ln w="9525">
            <a:noFill/>
            <a:miter lim="800000"/>
            <a:headEnd/>
            <a:tailEnd/>
          </a:ln>
        </p:spPr>
        <p:txBody>
          <a:bodyPr>
            <a:spAutoFit/>
          </a:bodyPr>
          <a:lstStyle/>
          <a:p>
            <a:pPr eaLnBrk="1" hangingPunct="1">
              <a:buFontTx/>
              <a:buChar char="•"/>
            </a:pPr>
            <a:endParaRPr lang="en-US" altLang="en-US">
              <a:latin typeface="Verdana" pitchFamily="34" charset="0"/>
              <a:ea typeface="Verdana" pitchFamily="34" charset="0"/>
              <a:cs typeface="Verdana" pitchFamily="34" charset="0"/>
            </a:endParaRPr>
          </a:p>
        </p:txBody>
      </p:sp>
      <p:sp>
        <p:nvSpPr>
          <p:cNvPr id="3076" name="Rectangle 4"/>
          <p:cNvSpPr>
            <a:spLocks noChangeArrowheads="1"/>
          </p:cNvSpPr>
          <p:nvPr/>
        </p:nvSpPr>
        <p:spPr bwMode="auto">
          <a:xfrm>
            <a:off x="539750" y="2047875"/>
            <a:ext cx="8353425" cy="4247316"/>
          </a:xfrm>
          <a:prstGeom prst="rect">
            <a:avLst/>
          </a:prstGeom>
          <a:noFill/>
          <a:ln w="9525">
            <a:noFill/>
            <a:miter lim="800000"/>
            <a:headEnd/>
            <a:tailEnd/>
          </a:ln>
        </p:spPr>
        <p:txBody>
          <a:bodyPr>
            <a:spAutoFit/>
          </a:bodyPr>
          <a:lstStyle/>
          <a:p>
            <a:pPr eaLnBrk="1" hangingPunct="1">
              <a:defRPr/>
            </a:pPr>
            <a:r>
              <a:rPr lang="en-GB" sz="2800" dirty="0">
                <a:solidFill>
                  <a:schemeClr val="accent4">
                    <a:lumMod val="10000"/>
                  </a:schemeClr>
                </a:solidFill>
                <a:latin typeface="+mn-lt"/>
                <a:ea typeface="Verdana" pitchFamily="34" charset="0"/>
                <a:cs typeface="Verdana" pitchFamily="34" charset="0"/>
              </a:rPr>
              <a:t>Simulations can be adjusted to allow for different professions and levels of experience</a:t>
            </a:r>
          </a:p>
          <a:p>
            <a:pPr eaLnBrk="1" hangingPunct="1">
              <a:defRPr/>
            </a:pPr>
            <a:endParaRPr lang="en-GB" sz="2800" dirty="0">
              <a:solidFill>
                <a:schemeClr val="accent4">
                  <a:lumMod val="10000"/>
                </a:schemeClr>
              </a:solidFill>
              <a:latin typeface="+mn-lt"/>
              <a:ea typeface="Verdana" pitchFamily="34" charset="0"/>
              <a:cs typeface="Verdana" pitchFamily="34" charset="0"/>
            </a:endParaRPr>
          </a:p>
          <a:p>
            <a:pPr lvl="1" eaLnBrk="1" hangingPunct="1">
              <a:lnSpc>
                <a:spcPct val="150000"/>
              </a:lnSpc>
              <a:defRPr/>
            </a:pPr>
            <a:r>
              <a:rPr lang="en-GB" sz="2800" dirty="0">
                <a:solidFill>
                  <a:schemeClr val="accent4">
                    <a:lumMod val="10000"/>
                  </a:schemeClr>
                </a:solidFill>
                <a:latin typeface="+mn-lt"/>
                <a:ea typeface="Verdana" pitchFamily="34" charset="0"/>
                <a:cs typeface="Verdana" pitchFamily="34" charset="0"/>
              </a:rPr>
              <a:t> High fidelity</a:t>
            </a:r>
          </a:p>
          <a:p>
            <a:pPr lvl="1" eaLnBrk="1" hangingPunct="1">
              <a:lnSpc>
                <a:spcPct val="150000"/>
              </a:lnSpc>
              <a:defRPr/>
            </a:pPr>
            <a:r>
              <a:rPr lang="en-GB" sz="2800" dirty="0">
                <a:solidFill>
                  <a:schemeClr val="accent4">
                    <a:lumMod val="10000"/>
                  </a:schemeClr>
                </a:solidFill>
                <a:latin typeface="+mn-lt"/>
                <a:ea typeface="Verdana" pitchFamily="34" charset="0"/>
                <a:cs typeface="Verdana" pitchFamily="34" charset="0"/>
              </a:rPr>
              <a:t> Increases </a:t>
            </a:r>
            <a:r>
              <a:rPr lang="en-GB" sz="2800" dirty="0" smtClean="0">
                <a:solidFill>
                  <a:schemeClr val="accent4">
                    <a:lumMod val="10000"/>
                  </a:schemeClr>
                </a:solidFill>
                <a:latin typeface="+mn-lt"/>
                <a:ea typeface="Verdana" pitchFamily="34" charset="0"/>
                <a:cs typeface="Verdana" pitchFamily="34" charset="0"/>
              </a:rPr>
              <a:t>relevance (realism)</a:t>
            </a:r>
            <a:endParaRPr lang="en-GB" sz="2800" dirty="0">
              <a:solidFill>
                <a:schemeClr val="accent4">
                  <a:lumMod val="10000"/>
                </a:schemeClr>
              </a:solidFill>
              <a:latin typeface="+mn-lt"/>
              <a:ea typeface="Verdana" pitchFamily="34" charset="0"/>
              <a:cs typeface="Verdana" pitchFamily="34" charset="0"/>
            </a:endParaRPr>
          </a:p>
          <a:p>
            <a:pPr lvl="1" eaLnBrk="1" hangingPunct="1">
              <a:lnSpc>
                <a:spcPct val="150000"/>
              </a:lnSpc>
              <a:defRPr/>
            </a:pPr>
            <a:r>
              <a:rPr lang="en-GB" sz="2800" dirty="0">
                <a:solidFill>
                  <a:schemeClr val="accent4">
                    <a:lumMod val="10000"/>
                  </a:schemeClr>
                </a:solidFill>
                <a:latin typeface="+mn-lt"/>
                <a:ea typeface="Verdana" pitchFamily="34" charset="0"/>
                <a:cs typeface="Verdana" pitchFamily="34" charset="0"/>
              </a:rPr>
              <a:t> Increases motivation</a:t>
            </a:r>
          </a:p>
          <a:p>
            <a:pPr lvl="1" eaLnBrk="1" hangingPunct="1">
              <a:lnSpc>
                <a:spcPct val="150000"/>
              </a:lnSpc>
              <a:defRPr/>
            </a:pPr>
            <a:r>
              <a:rPr lang="en-GB" sz="2800" dirty="0">
                <a:solidFill>
                  <a:schemeClr val="accent4">
                    <a:lumMod val="10000"/>
                  </a:schemeClr>
                </a:solidFill>
                <a:latin typeface="+mn-lt"/>
                <a:ea typeface="Verdana" pitchFamily="34" charset="0"/>
                <a:cs typeface="Verdana" pitchFamily="34" charset="0"/>
              </a:rPr>
              <a:t> Reduces stress</a:t>
            </a:r>
          </a:p>
          <a:p>
            <a:pPr eaLnBrk="1" hangingPunct="1">
              <a:defRPr/>
            </a:pPr>
            <a:endParaRPr lang="en-GB" dirty="0">
              <a:latin typeface="Verdana" pitchFamily="34" charset="0"/>
              <a:ea typeface="Verdana" pitchFamily="34" charset="0"/>
              <a:cs typeface="Verdana"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APLS f2f">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APLS f2f.pot</Template>
  <TotalTime>33591</TotalTime>
  <Words>1037</Words>
  <Application>Microsoft Macintosh PowerPoint</Application>
  <PresentationFormat>On-screen Show (4:3)</PresentationFormat>
  <Paragraphs>196</Paragraphs>
  <Slides>21</Slides>
  <Notes>21</Notes>
  <HiddenSlides>0</HiddenSlides>
  <MMClips>0</MMClips>
  <ScaleCrop>false</ScaleCrop>
  <HeadingPairs>
    <vt:vector size="4" baseType="variant">
      <vt:variant>
        <vt:lpstr>Theme</vt:lpstr>
      </vt:variant>
      <vt:variant>
        <vt:i4>4</vt:i4>
      </vt:variant>
      <vt:variant>
        <vt:lpstr>Slide Titles</vt:lpstr>
      </vt:variant>
      <vt:variant>
        <vt:i4>21</vt:i4>
      </vt:variant>
    </vt:vector>
  </HeadingPairs>
  <TitlesOfParts>
    <vt:vector size="25" baseType="lpstr">
      <vt:lpstr>APLS f2f</vt:lpstr>
      <vt:lpstr>Custom Design</vt:lpstr>
      <vt:lpstr>1_Custom Design</vt:lpstr>
      <vt:lpstr>2_Custom Design</vt:lpstr>
      <vt:lpstr>PowerPoint Presentation</vt:lpstr>
      <vt:lpstr>Simulation / Scenarios</vt:lpstr>
      <vt:lpstr>Simulation </vt:lpstr>
      <vt:lpstr>Simulation</vt:lpstr>
      <vt:lpstr>Psychological Safety</vt:lpstr>
      <vt:lpstr>Aims</vt:lpstr>
      <vt:lpstr>Aims of simulation</vt:lpstr>
      <vt:lpstr>Outcomes of simulation</vt:lpstr>
      <vt:lpstr> Situated learning</vt:lpstr>
      <vt:lpstr> Facilitating simulation</vt:lpstr>
      <vt:lpstr> Facilitating simulation</vt:lpstr>
      <vt:lpstr>Focused learning</vt:lpstr>
      <vt:lpstr>Structured Approach</vt:lpstr>
      <vt:lpstr>Environment &amp; Set</vt:lpstr>
      <vt:lpstr>Dialogue</vt:lpstr>
      <vt:lpstr>Optimising equipment</vt:lpstr>
      <vt:lpstr> Dialogue</vt:lpstr>
      <vt:lpstr> Feedback</vt:lpstr>
      <vt:lpstr> Closure</vt:lpstr>
      <vt:lpstr>PowerPoint Presentation</vt:lpstr>
      <vt:lpstr>Summary </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The Starrs</dc:creator>
  <cp:keywords/>
  <dc:description/>
  <cp:lastModifiedBy>The Starrs</cp:lastModifiedBy>
  <cp:revision>52</cp:revision>
  <dcterms:created xsi:type="dcterms:W3CDTF">2015-03-19T07:24:52Z</dcterms:created>
  <dcterms:modified xsi:type="dcterms:W3CDTF">2016-08-16T04:57:28Z</dcterms:modified>
  <cp:category/>
</cp:coreProperties>
</file>