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673" r:id="rId2"/>
    <p:sldMasterId id="2147483687" r:id="rId3"/>
    <p:sldMasterId id="2147483701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93" r:id="rId7"/>
    <p:sldId id="294" r:id="rId8"/>
    <p:sldId id="301" r:id="rId9"/>
    <p:sldId id="350" r:id="rId10"/>
    <p:sldId id="309" r:id="rId11"/>
    <p:sldId id="326" r:id="rId12"/>
    <p:sldId id="328" r:id="rId13"/>
    <p:sldId id="347" r:id="rId14"/>
    <p:sldId id="348" r:id="rId15"/>
    <p:sldId id="330" r:id="rId16"/>
    <p:sldId id="349" r:id="rId17"/>
    <p:sldId id="296" r:id="rId18"/>
    <p:sldId id="297" r:id="rId19"/>
    <p:sldId id="298" r:id="rId20"/>
    <p:sldId id="299" r:id="rId21"/>
    <p:sldId id="300" r:id="rId22"/>
    <p:sldId id="308" r:id="rId23"/>
    <p:sldId id="361" r:id="rId24"/>
    <p:sldId id="362" r:id="rId25"/>
    <p:sldId id="363" r:id="rId26"/>
    <p:sldId id="364" r:id="rId27"/>
    <p:sldId id="365" r:id="rId28"/>
    <p:sldId id="366" r:id="rId29"/>
    <p:sldId id="325" r:id="rId30"/>
    <p:sldId id="343" r:id="rId31"/>
    <p:sldId id="285" r:id="rId3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AB7"/>
    <a:srgbClr val="FFCFA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1" autoAdjust="0"/>
    <p:restoredTop sz="54927" autoAdjust="0"/>
  </p:normalViewPr>
  <p:slideViewPr>
    <p:cSldViewPr>
      <p:cViewPr varScale="1">
        <p:scale>
          <a:sx n="46" d="100"/>
          <a:sy n="46" d="100"/>
        </p:scale>
        <p:origin x="1642" y="53"/>
      </p:cViewPr>
      <p:guideLst>
        <p:guide orient="horz" pos="618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3"/>
    </p:cViewPr>
  </p:sorterViewPr>
  <p:notesViewPr>
    <p:cSldViewPr>
      <p:cViewPr varScale="1">
        <p:scale>
          <a:sx n="73" d="100"/>
          <a:sy n="73" d="100"/>
        </p:scale>
        <p:origin x="-219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BA8F8-90B8-441B-B4D0-ED457B6826F4}" type="datetime1">
              <a:rPr lang="en-AU" smtClean="0">
                <a:latin typeface="+mn-lt"/>
              </a:rPr>
              <a:t>5/12/2019</a:t>
            </a:fld>
            <a:endParaRPr lang="en-AU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>
                <a:latin typeface="+mn-lt"/>
              </a:rPr>
              <a:t>Group Dynamics Plenary  Jane Stanford_Mentoring Demo</a:t>
            </a:r>
            <a:endParaRPr lang="en-AU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8A8B3-25C2-4156-BB64-6475BF175E06}" type="slidenum">
              <a:rPr lang="en-AU" smtClean="0">
                <a:latin typeface="+mj-lt"/>
              </a:rPr>
              <a:pPr/>
              <a:t>‹#›</a:t>
            </a:fld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33622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B5E604-A4A8-480B-8688-F3FF21970D48}" type="datetime1">
              <a:rPr lang="en-AU" smtClean="0"/>
              <a:t>5/12/2019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3E24D2-D01B-45BA-A0C4-89D6941311F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07398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ward_Gibbo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quote.org/wiki/The_History_of_the_Decline_and_Fall_of_the_Roman_Empire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b="1" dirty="0"/>
              <a:t>10:30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78A41E-DB13-4E45-9C06-C261972765E5}" type="slidenum">
              <a:rPr lang="en-AU"/>
              <a:pPr/>
              <a:t>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8C0207-2AAA-47F7-82AF-D7EC24B79E27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Behaviour is language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6308E-B511-470A-92B2-11923F59C811}" type="slidenum">
              <a:rPr lang="en-AU"/>
              <a:pPr/>
              <a:t>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286BFA0-BBBB-4B0B-8FB6-79F562D9C4C5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6308E-B511-470A-92B2-11923F59C811}" type="slidenum">
              <a:rPr lang="en-AU"/>
              <a:pPr/>
              <a:t>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34A12A-09D3-4569-B409-41AB693F0D59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Avoiding work/dependency</a:t>
            </a:r>
          </a:p>
          <a:p>
            <a:pPr eaLnBrk="1" hangingPunct="1">
              <a:buFont typeface="Arial" pitchFamily="34" charset="0"/>
              <a:buNone/>
            </a:pP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Asking for confirmation about the nature of the task</a:t>
            </a:r>
          </a:p>
          <a:p>
            <a:pPr eaLnBrk="1" hangingPunct="1">
              <a:buFont typeface="Arial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Seeking clarification</a:t>
            </a:r>
          </a:p>
          <a:p>
            <a:pPr eaLnBrk="1" hangingPunct="1">
              <a:buFont typeface="Arial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Checking for affirmation (from you and other group members)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AACF5E-3336-4047-9D4A-80A1904F8AF7}" type="slidenum">
              <a:rPr lang="en-AU"/>
              <a:pPr/>
              <a:t>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374E16-D103-4762-B77B-C6E01084660B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Avoiding work - fight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7EE82E-B94D-49E8-9E13-9628B3E003C4}" type="slidenum">
              <a:rPr lang="en-AU"/>
              <a:pPr/>
              <a:t>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B7739DA-FA85-4130-A684-E5CFEF4B4BFE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D0560B-B340-4F60-BCBD-1162DE3F1A5B}" type="slidenum">
              <a:rPr lang="en-AU"/>
              <a:pPr/>
              <a:t>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D4E3347-C2F8-4346-A00E-A5103ADB6C9D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0" dirty="0">
                <a:solidFill>
                  <a:schemeClr val="bg1"/>
                </a:solidFill>
                <a:latin typeface="Verdana" pitchFamily="34" charset="0"/>
              </a:rPr>
              <a:t>Avoiding work: </a:t>
            </a:r>
            <a:r>
              <a:rPr lang="en-US" sz="1200" b="0" i="1" dirty="0" err="1">
                <a:solidFill>
                  <a:schemeClr val="bg1"/>
                </a:solidFill>
                <a:latin typeface="Verdana" pitchFamily="34" charset="0"/>
              </a:rPr>
              <a:t>ba</a:t>
            </a:r>
            <a:r>
              <a:rPr lang="en-US" sz="1200" b="0" dirty="0">
                <a:solidFill>
                  <a:schemeClr val="bg1"/>
                </a:solidFill>
                <a:latin typeface="Verdana" pitchFamily="34" charset="0"/>
              </a:rPr>
              <a:t> pairing</a:t>
            </a:r>
            <a:endParaRPr lang="en-AU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DD0D42-B6C0-442F-9010-E604C43E57F2}" type="slidenum">
              <a:rPr lang="en-AU"/>
              <a:pPr/>
              <a:t>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D6669DD-BC02-4132-A6D8-513A4888E9A6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What we are afraid of is silence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Anything else you are afraid of?</a:t>
            </a:r>
          </a:p>
          <a:p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58CF22-8215-4483-BE69-1BE9B0D981E3}" type="slidenum">
              <a:rPr lang="en-AU"/>
              <a:pPr/>
              <a:t>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AABCC3-B2C9-4FF4-8CA7-136DC7E14A19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b="1" dirty="0"/>
              <a:t>1025 – watch this </a:t>
            </a:r>
            <a:r>
              <a:rPr lang="en-AU" b="1"/>
              <a:t>demonstration – noticing E/S/D/C</a:t>
            </a:r>
            <a:endParaRPr lang="en-AU" b="1" dirty="0"/>
          </a:p>
          <a:p>
            <a:pPr eaLnBrk="1" hangingPunct="1">
              <a:spcBef>
                <a:spcPct val="0"/>
              </a:spcBef>
            </a:pPr>
            <a:endParaRPr lang="en-AU" b="1" dirty="0"/>
          </a:p>
          <a:p>
            <a:pPr eaLnBrk="1" hangingPunct="1">
              <a:spcBef>
                <a:spcPct val="0"/>
              </a:spcBef>
            </a:pPr>
            <a:r>
              <a:rPr lang="en-AU" dirty="0"/>
              <a:t>What cues were you taking from the group that let you know they were engaged?   </a:t>
            </a:r>
            <a:r>
              <a:rPr lang="en-AU" b="1" dirty="0"/>
              <a:t>Or</a:t>
            </a:r>
            <a:r>
              <a:rPr lang="en-AU" dirty="0"/>
              <a:t>    the group appeared very active in discussion, what was going on for you?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dirty="0"/>
              <a:t>How did that impact on your choice of questions?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b="1" dirty="0"/>
              <a:t>2 questions from the group – describe a behaviour you witnessed</a:t>
            </a:r>
          </a:p>
          <a:p>
            <a:pPr eaLnBrk="1" hangingPunct="1">
              <a:spcBef>
                <a:spcPct val="0"/>
              </a:spcBef>
            </a:pPr>
            <a:endParaRPr lang="en-AU" b="1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383575-FB7E-40C4-BFF2-4962689603E4}" type="slidenum">
              <a:rPr lang="en-AU"/>
              <a:pPr/>
              <a:t>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ECFA04-5DDA-40A9-8A69-729017902C8C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b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x-none" b="0" dirty="0">
                <a:ea typeface="ＭＳ Ｐゴシック" charset="-128"/>
              </a:rPr>
              <a:t>My name is </a:t>
            </a:r>
            <a:r>
              <a:rPr lang="en-GB" altLang="x-none" b="0" dirty="0" err="1">
                <a:ea typeface="ＭＳ Ｐゴシック" charset="-128"/>
              </a:rPr>
              <a:t>xxxx</a:t>
            </a:r>
            <a:r>
              <a:rPr lang="en-GB" altLang="x-none" b="0" dirty="0">
                <a:ea typeface="ＭＳ Ｐゴシック" charset="-128"/>
              </a:rPr>
              <a:t> and welcome to our group discussion this morning on Mentoring.</a:t>
            </a:r>
          </a:p>
          <a:p>
            <a:pPr eaLnBrk="1" hangingPunct="1">
              <a:spcBef>
                <a:spcPct val="0"/>
              </a:spcBef>
            </a:pPr>
            <a:r>
              <a:rPr lang="en-GB" altLang="x-none" b="0" dirty="0">
                <a:ea typeface="ＭＳ Ｐゴシック" charset="-128"/>
              </a:rPr>
              <a:t>over the next 5-6  minutes – discuss how the mentor can support learners on APLS courses</a:t>
            </a:r>
          </a:p>
          <a:p>
            <a:pPr eaLnBrk="1" hangingPunct="1">
              <a:spcBef>
                <a:spcPct val="0"/>
              </a:spcBef>
            </a:pPr>
            <a:endParaRPr lang="en-GB" altLang="x-none" b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x-none" b="0" dirty="0">
                <a:ea typeface="ＭＳ Ｐゴシック" charset="-128"/>
              </a:rPr>
              <a:t>Can I just get you to quickly tell me your name again and your experience with mentoring?</a:t>
            </a:r>
          </a:p>
          <a:p>
            <a:pPr eaLnBrk="1" hangingPunct="1">
              <a:spcBef>
                <a:spcPct val="0"/>
              </a:spcBef>
            </a:pPr>
            <a:endParaRPr lang="en-GB" altLang="x-none" b="1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GB" altLang="x-none" b="1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GB" altLang="x-none" b="1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GB" altLang="x-none" b="1" dirty="0">
              <a:ea typeface="ＭＳ Ｐゴシック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C23545F-DD57-0F4A-99A4-95A62FE45CE2}" type="slidenum">
              <a:rPr lang="en-AU" altLang="x-none" sz="1200">
                <a:solidFill>
                  <a:prstClr val="black"/>
                </a:solidFill>
              </a:rPr>
              <a:pPr/>
              <a:t>20</a:t>
            </a:fld>
            <a:endParaRPr lang="en-AU" altLang="x-non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27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GB" altLang="x-none">
              <a:ea typeface="ＭＳ Ｐゴシック" charset="-128"/>
            </a:endParaRPr>
          </a:p>
          <a:p>
            <a:pPr marL="228600" indent="-228600"/>
            <a:endParaRPr lang="en-GB" altLang="x-none">
              <a:ea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5DB99C0-D60B-5941-A3D8-5257CF8FDCF1}" type="slidenum">
              <a:rPr lang="en-AU" altLang="x-none" sz="1200">
                <a:solidFill>
                  <a:prstClr val="black"/>
                </a:solidFill>
              </a:rPr>
              <a:pPr/>
              <a:t>21</a:t>
            </a:fld>
            <a:endParaRPr lang="en-AU" altLang="x-non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7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Have INTRO written on white</a:t>
            </a:r>
            <a:r>
              <a:rPr lang="en-AU" baseline="0" dirty="0"/>
              <a:t> board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baseline="0" dirty="0"/>
              <a:t>Use for this session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b="1" baseline="0" dirty="0"/>
              <a:t>Interest:  </a:t>
            </a:r>
            <a:r>
              <a:rPr lang="en-AU" baseline="0" dirty="0"/>
              <a:t>challenge to facilitate larger groups and let go of control. Primary AIM is for candidate synthesis/application of knowledge.  Facilitator just need to organise the activities, monitor the time, promote discussion and fill in the gaps when the group can’t answer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b="1" baseline="0" dirty="0"/>
              <a:t>Name: </a:t>
            </a:r>
            <a:r>
              <a:rPr lang="en-AU" b="0" baseline="0" dirty="0"/>
              <a:t>they already know you – but you can add something to give credibility to why you are facilitating this session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b="1" baseline="0" dirty="0"/>
              <a:t>Timing</a:t>
            </a:r>
            <a:r>
              <a:rPr lang="en-AU" b="0" baseline="0" dirty="0"/>
              <a:t>: good habit to let them know structure and how long things will take (~ 20 mins of group work, 7 min demonstration of small group discussion, followed by debrief.  Let them know how you will stop their discussions (clap/sing/ raise your hand etc)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b="1" baseline="0" dirty="0"/>
              <a:t>Range/Roles</a:t>
            </a:r>
            <a:r>
              <a:rPr lang="en-AU" b="0" baseline="0" dirty="0"/>
              <a:t>:   extension of above.  </a:t>
            </a:r>
            <a:r>
              <a:rPr lang="en-AU" b="0" baseline="0" dirty="0" err="1"/>
              <a:t>Ie</a:t>
            </a:r>
            <a:r>
              <a:rPr lang="en-AU" b="0" baseline="0" dirty="0"/>
              <a:t>: 6 groups of 4 and one spokesperson.  Activity designed for you to draw on your own experiences/knowledge from reading and share strategies.  Then you will facilitate of the group will share ideas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AU" b="1" baseline="0" dirty="0"/>
              <a:t>Outputs/Objective</a:t>
            </a:r>
            <a:r>
              <a:rPr lang="en-AU" b="0" baseline="0" dirty="0"/>
              <a:t>s – paraphrase what is on the slide in view of what you’ve said in your INTRO  - point out that it is on the AV so that there are visual prompts – for visual learners!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AU" b="0" baseline="0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dirty="0"/>
              <a:t>Environment – ask</a:t>
            </a:r>
            <a:r>
              <a:rPr lang="en-AU" baseline="0" dirty="0"/>
              <a:t> group to</a:t>
            </a:r>
            <a:r>
              <a:rPr lang="en-AU" dirty="0"/>
              <a:t> reflect on how</a:t>
            </a:r>
            <a:r>
              <a:rPr lang="en-AU" baseline="0" dirty="0"/>
              <a:t> you’ve set up the room and what that does to the dynamics</a:t>
            </a: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AU" b="1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401CEA-F9EB-443D-817C-768F5D567E10}" type="slidenum">
              <a:rPr lang="en-AU"/>
              <a:pPr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BCE27E-C953-40A0-8DF2-CBAC22C04371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>
                <a:ea typeface="ＭＳ Ｐゴシック" charset="-128"/>
              </a:rPr>
              <a:t>Discussion points: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x-none" dirty="0">
                <a:ea typeface="ＭＳ Ｐゴシック" charset="-128"/>
              </a:rPr>
              <a:t>How do you quickly build a mentor/mentee relationship - Meet early to clarify roles/purpose of mentor on course &amp;  find out why they came on course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x-none" dirty="0">
                <a:ea typeface="ＭＳ Ｐゴシック" charset="-128"/>
              </a:rPr>
              <a:t>How would you have that follow-up conversation?  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9E5B968-175E-6A4A-A7EF-2A52925CC8E9}" type="slidenum">
              <a:rPr lang="en-AU" altLang="x-none" sz="1200">
                <a:solidFill>
                  <a:srgbClr val="000000"/>
                </a:solidFill>
              </a:rPr>
              <a:pPr/>
              <a:t>22</a:t>
            </a:fld>
            <a:endParaRPr lang="en-AU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48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This is an optional slide for graphic or points if you want to include - suggested opening lines/tips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“ I heard that testing didn’t go as planned”…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“PAUSE” – give them time to respond…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“what works best for you when you need to remember something in other settings”</a:t>
            </a:r>
            <a:endParaRPr lang="en-AU" altLang="x-none" dirty="0">
              <a:ea typeface="ＭＳ Ｐゴシック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C73B347-B5A3-164C-BCD4-FF201A5411B1}" type="slidenum">
              <a:rPr lang="en-AU" altLang="x-none" sz="1200">
                <a:solidFill>
                  <a:prstClr val="black"/>
                </a:solidFill>
              </a:rPr>
              <a:pPr/>
              <a:t>23</a:t>
            </a:fld>
            <a:endParaRPr lang="en-AU" altLang="x-non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88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x-none">
              <a:ea typeface="ＭＳ Ｐゴシック" charset="-128"/>
            </a:endParaRPr>
          </a:p>
          <a:p>
            <a:pPr eaLnBrk="1" hangingPunct="1"/>
            <a:endParaRPr lang="en-GB" altLang="x-none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AU" altLang="x-none">
              <a:ea typeface="ＭＳ Ｐゴシック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62AB807-63F6-C844-9DAB-3665F9D4B999}" type="slidenum">
              <a:rPr lang="en-AU" altLang="x-none" sz="1200">
                <a:solidFill>
                  <a:prstClr val="black"/>
                </a:solidFill>
              </a:rPr>
              <a:pPr/>
              <a:t>24</a:t>
            </a:fld>
            <a:endParaRPr lang="en-AU" altLang="x-non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03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x-none" dirty="0">
                <a:ea typeface="ＭＳ Ｐゴシック" charset="-128"/>
              </a:rPr>
              <a:t>In Summary</a:t>
            </a:r>
            <a:r>
              <a:rPr lang="mr-IN" altLang="x-none" dirty="0">
                <a:ea typeface="ＭＳ Ｐゴシック" charset="-128"/>
              </a:rPr>
              <a:t>………</a:t>
            </a:r>
            <a:r>
              <a:rPr lang="en-US" altLang="x-none" dirty="0">
                <a:ea typeface="ＭＳ Ｐゴシック" charset="-128"/>
              </a:rPr>
              <a:t>we have shared strategies for mentoring and its importance in the APLS setting 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x-none" dirty="0">
                <a:ea typeface="ＭＳ Ｐゴシック" charset="-128"/>
              </a:rPr>
              <a:t>Thank you for your contributions.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x-none" dirty="0">
                <a:ea typeface="ＭＳ Ｐゴシック" charset="-128"/>
              </a:rPr>
              <a:t>We will close the workshop here and you will break into your own groups again to practice facilitating your own workshops.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AU" altLang="x-none" dirty="0">
              <a:ea typeface="ＭＳ Ｐゴシック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B167831-58F0-C44E-B3E6-A43D342FF236}" type="slidenum">
              <a:rPr lang="en-AU" altLang="x-none" sz="1200">
                <a:solidFill>
                  <a:prstClr val="black"/>
                </a:solidFill>
              </a:rPr>
              <a:pPr/>
              <a:t>25</a:t>
            </a:fld>
            <a:endParaRPr lang="en-AU" altLang="x-non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15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What we are afraid of is silence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 - recall</a:t>
            </a:r>
            <a:r>
              <a:rPr lang="en-US" baseline="0" dirty="0">
                <a:latin typeface="Times New Roman" pitchFamily="18" charset="0"/>
              </a:rPr>
              <a:t> change in sound of room when group activity required thinking beyond recall of facts/feelings/thoughts.</a:t>
            </a:r>
          </a:p>
          <a:p>
            <a:endParaRPr lang="en-US" baseline="0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3"/>
              </a:rPr>
              <a:t>Edward Gibbon (1737-05-08 [or 1737-04-27, O.S.] - 1794-01-16) was arguably the most important historian since the time of the ancient Roman Tacitus. Gibbon's 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3"/>
              </a:rPr>
              <a:t>magnum opus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3"/>
              </a:rPr>
              <a:t>, 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4"/>
              </a:rPr>
              <a:t>The History of the Decline and Fall of the Roman Empire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  <a:hlinkClick r:id="rId4"/>
              </a:rPr>
              <a:t>, published between 1776 and 1788, is a groundbreaking work of early modern erudition, the broad influence of which endures to this day</a:t>
            </a:r>
            <a:endParaRPr lang="en-US" sz="1200" b="1" i="0" kern="120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latin typeface="+mn-lt"/>
              <a:ea typeface="MS PGothic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</a:rPr>
              <a:t>Anything else you are afraid of?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58CF22-8215-4483-BE69-1BE9B0D981E3}" type="slidenum">
              <a:rPr lang="en-AU"/>
              <a:pPr/>
              <a:t>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9E9046-0D83-4AB1-AC3D-2F56E2136B48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092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More challenges/opportunities</a:t>
            </a:r>
            <a:r>
              <a:rPr lang="en-AU" baseline="0" dirty="0"/>
              <a:t> to explore strategies will be presented during their own practice sessions.</a:t>
            </a:r>
            <a:endParaRPr lang="en-AU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F2AD64-2DFB-4A80-8F06-A15ED9077617}" type="slidenum">
              <a:rPr lang="en-AU"/>
              <a:pPr/>
              <a:t>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82273D-C23D-47DE-89F6-3296CADF150C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Share is pairs</a:t>
            </a:r>
            <a:endParaRPr lang="en-AU" b="1" dirty="0"/>
          </a:p>
          <a:p>
            <a:pPr eaLnBrk="1" hangingPunct="1">
              <a:spcBef>
                <a:spcPct val="0"/>
              </a:spcBef>
            </a:pPr>
            <a:r>
              <a:rPr lang="en-AU" b="1" dirty="0"/>
              <a:t>2 mins for this activity: Describe how being part of a group impacted on your learning?</a:t>
            </a:r>
          </a:p>
          <a:p>
            <a:pPr eaLnBrk="1" hangingPunct="1">
              <a:spcBef>
                <a:spcPct val="0"/>
              </a:spcBef>
            </a:pPr>
            <a:endParaRPr lang="en-AU" b="1" dirty="0"/>
          </a:p>
          <a:p>
            <a:pPr eaLnBrk="1" hangingPunct="1">
              <a:spcBef>
                <a:spcPct val="0"/>
              </a:spcBef>
            </a:pPr>
            <a:r>
              <a:rPr lang="en-AU" b="1" dirty="0"/>
              <a:t>2 mins to share</a:t>
            </a:r>
          </a:p>
          <a:p>
            <a:pPr eaLnBrk="1" hangingPunct="1">
              <a:spcBef>
                <a:spcPct val="0"/>
              </a:spcBef>
            </a:pPr>
            <a:endParaRPr lang="en-AU" b="1" dirty="0"/>
          </a:p>
          <a:p>
            <a:pPr eaLnBrk="1" hangingPunct="1">
              <a:spcBef>
                <a:spcPct val="0"/>
              </a:spcBef>
            </a:pPr>
            <a:r>
              <a:rPr lang="en-AU" b="1" dirty="0"/>
              <a:t>10:35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A5AD4E-6DAA-42C4-BDC5-8BFAC010533E}" type="slidenum">
              <a:rPr lang="en-AU"/>
              <a:pPr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F15E2D-11CF-403E-A285-47F3EA937F9A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E446F8-9BAA-4810-B80A-10F85C534BB1}" type="slidenum">
              <a:rPr lang="en-AU"/>
              <a:pPr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4370522-2184-4F28-B47B-AEB3EBA0AA5A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About their</a:t>
            </a:r>
            <a:r>
              <a:rPr lang="en-US" baseline="0" dirty="0">
                <a:latin typeface="Times New Roman" pitchFamily="18" charset="0"/>
              </a:rPr>
              <a:t> recall and synthesis of knowledge – you are only there to fill the gaps!</a:t>
            </a:r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What</a:t>
            </a:r>
            <a:r>
              <a:rPr lang="en-US" baseline="0" dirty="0">
                <a:latin typeface="Times New Roman" pitchFamily="18" charset="0"/>
              </a:rPr>
              <a:t> is the normal </a:t>
            </a:r>
            <a:r>
              <a:rPr lang="en-US" baseline="0" dirty="0" err="1">
                <a:latin typeface="Times New Roman" pitchFamily="18" charset="0"/>
              </a:rPr>
              <a:t>ph</a:t>
            </a:r>
            <a:r>
              <a:rPr lang="en-US" baseline="0" dirty="0">
                <a:latin typeface="Times New Roman" pitchFamily="18" charset="0"/>
              </a:rPr>
              <a:t> range?  - </a:t>
            </a:r>
            <a:r>
              <a:rPr lang="en-US" dirty="0">
                <a:latin typeface="Times New Roman" pitchFamily="18" charset="0"/>
              </a:rPr>
              <a:t>is after </a:t>
            </a:r>
            <a:r>
              <a:rPr lang="ja-JP" altLang="en-US" dirty="0">
                <a:latin typeface="Times New Roman" pitchFamily="18" charset="0"/>
              </a:rPr>
              <a:t>“</a:t>
            </a:r>
            <a:r>
              <a:rPr lang="en-US" altLang="ja-JP" dirty="0">
                <a:latin typeface="Times New Roman" pitchFamily="18" charset="0"/>
              </a:rPr>
              <a:t>knowledge</a:t>
            </a:r>
            <a:r>
              <a:rPr lang="ja-JP" altLang="en-US" dirty="0">
                <a:latin typeface="Times New Roman" pitchFamily="18" charset="0"/>
              </a:rPr>
              <a:t>”</a:t>
            </a:r>
            <a:r>
              <a:rPr lang="en-US" altLang="ja-JP" dirty="0">
                <a:latin typeface="Times New Roman" pitchFamily="18" charset="0"/>
              </a:rPr>
              <a:t> – level 1 of the cognitive hierarchy</a:t>
            </a:r>
          </a:p>
          <a:p>
            <a:r>
              <a:rPr lang="en-US" dirty="0">
                <a:latin typeface="Times New Roman" pitchFamily="18" charset="0"/>
              </a:rPr>
              <a:t>What does a </a:t>
            </a:r>
            <a:r>
              <a:rPr lang="en-US" dirty="0" err="1">
                <a:latin typeface="Times New Roman" pitchFamily="18" charset="0"/>
              </a:rPr>
              <a:t>ph</a:t>
            </a:r>
            <a:r>
              <a:rPr lang="en-US" dirty="0">
                <a:latin typeface="Times New Roman" pitchFamily="18" charset="0"/>
              </a:rPr>
              <a:t> of 7.3 tell you?   is looking for </a:t>
            </a:r>
            <a:r>
              <a:rPr lang="ja-JP" altLang="en-US" dirty="0">
                <a:latin typeface="Times New Roman" pitchFamily="18" charset="0"/>
              </a:rPr>
              <a:t>“</a:t>
            </a:r>
            <a:r>
              <a:rPr lang="en-US" altLang="ja-JP" dirty="0">
                <a:latin typeface="Times New Roman" pitchFamily="18" charset="0"/>
              </a:rPr>
              <a:t>application</a:t>
            </a:r>
            <a:r>
              <a:rPr lang="ja-JP" altLang="en-US" dirty="0">
                <a:latin typeface="Times New Roman" pitchFamily="18" charset="0"/>
              </a:rPr>
              <a:t>”</a:t>
            </a:r>
            <a:r>
              <a:rPr lang="en-US" altLang="ja-JP" dirty="0">
                <a:latin typeface="Times New Roman" pitchFamily="18" charset="0"/>
              </a:rPr>
              <a:t> – a level 3 question. </a:t>
            </a:r>
          </a:p>
          <a:p>
            <a:endParaRPr lang="en-US" altLang="ja-JP" dirty="0">
              <a:latin typeface="Times New Roman" pitchFamily="18" charset="0"/>
            </a:endParaRPr>
          </a:p>
          <a:p>
            <a:endParaRPr lang="en-US" altLang="ja-JP" dirty="0">
              <a:latin typeface="Times New Roman" pitchFamily="18" charset="0"/>
            </a:endParaRPr>
          </a:p>
          <a:p>
            <a:r>
              <a:rPr lang="en-US" altLang="ja-JP" dirty="0">
                <a:latin typeface="Times New Roman" pitchFamily="18" charset="0"/>
              </a:rPr>
              <a:t>When</a:t>
            </a:r>
            <a:r>
              <a:rPr lang="en-US" altLang="ja-JP" baseline="0" dirty="0">
                <a:latin typeface="Times New Roman" pitchFamily="18" charset="0"/>
              </a:rPr>
              <a:t> are breaths given in </a:t>
            </a:r>
            <a:r>
              <a:rPr lang="en-US" altLang="ja-JP" baseline="0" dirty="0" err="1">
                <a:latin typeface="Times New Roman" pitchFamily="18" charset="0"/>
              </a:rPr>
              <a:t>Paediatric</a:t>
            </a:r>
            <a:r>
              <a:rPr lang="en-US" altLang="ja-JP" baseline="0" dirty="0">
                <a:latin typeface="Times New Roman" pitchFamily="18" charset="0"/>
              </a:rPr>
              <a:t> </a:t>
            </a:r>
            <a:r>
              <a:rPr lang="en-US" altLang="ja-JP" baseline="0" dirty="0" err="1">
                <a:latin typeface="Times New Roman" pitchFamily="18" charset="0"/>
              </a:rPr>
              <a:t>BLS</a:t>
            </a:r>
            <a:r>
              <a:rPr lang="en-US" altLang="ja-JP" baseline="0" dirty="0">
                <a:latin typeface="Times New Roman" pitchFamily="18" charset="0"/>
              </a:rPr>
              <a:t>?</a:t>
            </a:r>
          </a:p>
          <a:p>
            <a:endParaRPr lang="en-US" altLang="ja-JP" baseline="0" dirty="0">
              <a:latin typeface="Times New Roman" pitchFamily="18" charset="0"/>
            </a:endParaRPr>
          </a:p>
          <a:p>
            <a:r>
              <a:rPr lang="en-US" altLang="ja-JP" baseline="0" dirty="0">
                <a:latin typeface="Times New Roman" pitchFamily="18" charset="0"/>
              </a:rPr>
              <a:t>Given there are no </a:t>
            </a:r>
            <a:r>
              <a:rPr lang="en-US" altLang="ja-JP" baseline="0" dirty="0" err="1">
                <a:latin typeface="Times New Roman" pitchFamily="18" charset="0"/>
              </a:rPr>
              <a:t>RCTs</a:t>
            </a:r>
            <a:r>
              <a:rPr lang="en-US" altLang="ja-JP" baseline="0" dirty="0">
                <a:latin typeface="Times New Roman" pitchFamily="18" charset="0"/>
              </a:rPr>
              <a:t> to support this – why is it done?</a:t>
            </a:r>
            <a:endParaRPr lang="en-US" altLang="ja-JP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7A6FE9-B22F-4D99-99EE-9D9B5C7F07D1}" type="slidenum">
              <a:rPr lang="en-AU"/>
              <a:pPr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83C5211-2B6A-4D1B-9273-7E97929CFCE3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b="1" dirty="0"/>
              <a:t>10:40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dirty="0"/>
              <a:t>Visual</a:t>
            </a:r>
            <a:r>
              <a:rPr lang="en-AU" baseline="0" dirty="0"/>
              <a:t> prompts to help keep them all on track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Facilitator  - Note:  level of noise of groups ‘at work’ – activity questions require more than recall of facts/feelings  &amp; body language of groups ‘engaged’.</a:t>
            </a:r>
            <a:endParaRPr lang="en-AU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6308E-B511-470A-92B2-11923F59C811}" type="slidenum">
              <a:rPr lang="en-AU"/>
              <a:pPr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3E54FB6-6632-4642-9BC6-18FEC37D2FCF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Thomas</a:t>
            </a:r>
            <a:r>
              <a:rPr lang="en-AU" baseline="0" dirty="0"/>
              <a:t> A Harris 1969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From the ideas of Eric Berne MD, creator of Transactional Analysis and author of Games People Play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(slide hidden as not enough time for both activities)</a:t>
            </a:r>
            <a:endParaRPr lang="en-AU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6308E-B511-470A-92B2-11923F59C811}" type="slidenum">
              <a:rPr lang="en-AU"/>
              <a:pPr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18DF2A-BE1D-4204-B5B7-7F1A34ADBD2A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b="1" dirty="0"/>
              <a:t>1045</a:t>
            </a:r>
          </a:p>
          <a:p>
            <a:pPr eaLnBrk="1" hangingPunct="1">
              <a:spcBef>
                <a:spcPct val="0"/>
              </a:spcBef>
            </a:pPr>
            <a:r>
              <a:rPr lang="en-AU" dirty="0"/>
              <a:t>Animated slide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  <a:p>
            <a:pPr eaLnBrk="1" hangingPunct="1">
              <a:spcBef>
                <a:spcPct val="0"/>
              </a:spcBef>
            </a:pPr>
            <a:r>
              <a:rPr lang="en-AU" dirty="0"/>
              <a:t>Use</a:t>
            </a:r>
            <a:r>
              <a:rPr lang="en-AU" baseline="0" dirty="0"/>
              <a:t> of visuals to promote engagement.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Use of micro summaries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Shy – fear of social judgement.</a:t>
            </a:r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Being corrected – for some is ridicule because their response is shame (internal self-judgment)</a:t>
            </a:r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Brain freeze </a:t>
            </a:r>
            <a:endParaRPr lang="en-AU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6308E-B511-470A-92B2-11923F59C811}" type="slidenum">
              <a:rPr lang="en-AU"/>
              <a:pPr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243AACF-ADEE-4E58-98F9-A0ADBA1CFDA2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Those</a:t>
            </a:r>
            <a:r>
              <a:rPr lang="en-US" baseline="0" dirty="0">
                <a:latin typeface="Times New Roman" pitchFamily="18" charset="0"/>
              </a:rPr>
              <a:t> whose learning preference is for thoughtful contemplation.</a:t>
            </a:r>
          </a:p>
          <a:p>
            <a:endParaRPr lang="en-US" baseline="0" dirty="0">
              <a:latin typeface="Times New Roman" pitchFamily="18" charset="0"/>
            </a:endParaRPr>
          </a:p>
          <a:p>
            <a:r>
              <a:rPr lang="en-US" baseline="0" dirty="0">
                <a:latin typeface="Times New Roman" pitchFamily="18" charset="0"/>
              </a:rPr>
              <a:t>- Options: discuss in pairs</a:t>
            </a:r>
          </a:p>
          <a:p>
            <a:endParaRPr lang="en-US" baseline="0" dirty="0">
              <a:latin typeface="Times New Roman" pitchFamily="18" charset="0"/>
            </a:endParaRPr>
          </a:p>
          <a:p>
            <a:r>
              <a:rPr lang="en-US" baseline="0" dirty="0">
                <a:latin typeface="Times New Roman" pitchFamily="18" charset="0"/>
              </a:rPr>
              <a:t>- Give ‘air’/ give them space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F06B94-70DE-473D-91BA-25817834942E}" type="slidenum">
              <a:rPr lang="en-AU"/>
              <a:pPr/>
              <a:t>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Group Dynamics Plenary  Jane Stanford_Mentoring Demo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E2A936-885C-4AEA-84C2-75F7ABD8A7D3}" type="datetime1">
              <a:rPr lang="en-AU" smtClean="0"/>
              <a:t>5/12/2019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tr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1932803"/>
            <a:ext cx="3064358" cy="2305822"/>
          </a:xfrm>
        </p:spPr>
        <p:txBody>
          <a:bodyPr rtlCol="0">
            <a:normAutofit/>
          </a:bodyPr>
          <a:lstStyle/>
          <a:p>
            <a:pPr lvl="0"/>
            <a:r>
              <a:rPr lang="en-AU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292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C80EF-072E-E24B-943D-4C2B85EDE951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C9E52-E2B9-CD4B-8FBE-2F053D7E0DD1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20347-E645-4D44-932B-51D1C533A902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63A00-3562-5941-A5D8-FC8C4ACA49DA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69403-7D04-6F46-B3C4-702F28690372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9CA80-6D59-9B48-B5DB-CD39191591C7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BAF51-63D9-0C4E-9486-DD6FE795C62F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FE0FC-A6AE-2B47-9AF3-EA874A080006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45240-AB7F-374C-BF86-B49A5797ACB4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31284-E99F-2748-AD06-55F4A9306E23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64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8A7DC-F109-8E43-B6AC-294236C80FC0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CD0AC-53B2-8B43-B027-6A55C506CD1C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B4B2-2327-1044-9403-BB621E8FCEFD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C80EF-072E-E24B-943D-4C2B85EDE951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C9E52-E2B9-CD4B-8FBE-2F053D7E0DD1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20347-E645-4D44-932B-51D1C533A902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63A00-3562-5941-A5D8-FC8C4ACA49DA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69403-7D04-6F46-B3C4-702F28690372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9CA80-6D59-9B48-B5DB-CD39191591C7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BAF51-63D9-0C4E-9486-DD6FE795C62F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 eaLnBrk="1" hangingPunct="1">
              <a:defRPr/>
            </a:pPr>
            <a:fld id="{8C1EA422-C8DA-A54A-AF87-E59517FAFA36}" type="datetimeFigureOut">
              <a:rPr lang="en-US" sz="1800">
                <a:solidFill>
                  <a:prstClr val="black"/>
                </a:solidFill>
                <a:latin typeface="Calibri"/>
              </a:rPr>
              <a:pPr defTabSz="457200" eaLnBrk="1" hangingPunct="1">
                <a:defRPr/>
              </a:pPr>
              <a:t>12/5/2019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 eaLnBrk="1" hangingPunct="1">
              <a:defRPr/>
            </a:pPr>
            <a:fld id="{D35ABC8A-39CB-AD43-81F7-DCDDDA7A6780}" type="slidenum">
              <a:rPr lang="en-US" sz="1800">
                <a:solidFill>
                  <a:prstClr val="black"/>
                </a:solidFill>
                <a:latin typeface="Calibri"/>
              </a:rPr>
              <a:pPr defTabSz="457200" eaLnBrk="1" hangingPunct="1">
                <a:defRPr/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FE0FC-A6AE-2B47-9AF3-EA874A080006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45240-AB7F-374C-BF86-B49A5797ACB4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31284-E99F-2748-AD06-55F4A9306E23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8A7DC-F109-8E43-B6AC-294236C80FC0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CD0AC-53B2-8B43-B027-6A55C506CD1C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B4B2-2327-1044-9403-BB621E8FCEFD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7E768-D2B0-0949-85E5-84DE370B7503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A2226-39D5-C749-9645-23C2C3EC3435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727F7-1518-BC47-8EFB-F587C8FB796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7E6B6-75FD-654D-86D3-C144D2EF1E2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33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52625-135F-7841-A7DA-4FB7DDD1FD6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5A91C-6428-024F-963B-8F7E2D0E829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32E58-D598-2649-9B40-CAFE03C90C33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17B35-1367-894C-8283-A70F59CD97B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03CF7-AAB0-B743-93C6-34A5D1796A3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1A815-2AA5-524A-AD66-4ABBF2DAC33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060B7-BF33-324A-AF37-A464CE7D2428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76445-3713-2A40-A75A-4710F1BBBDB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A8DFF-79A4-0742-BB6C-4FC260C3164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24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3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sic%20with%20green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28675" y="439738"/>
            <a:ext cx="67087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8675" y="1919288"/>
            <a:ext cx="78581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/>
          </a:p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4644008" y="6543675"/>
            <a:ext cx="4392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sz="1800" dirty="0">
                <a:solidFill>
                  <a:prstClr val="white"/>
                </a:solidFill>
              </a:rPr>
              <a:t>Facilitating Discussions &amp; Group Dynamics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443948-AFBC-9B4E-807D-9BB3FFE05A11}" type="slidenum">
              <a:rPr lang="en-US" altLang="x-none" smtClean="0">
                <a:solidFill>
                  <a:srgbClr val="000000"/>
                </a:solidFill>
                <a:ea typeface="ＭＳ Ｐゴシック" charset="-128"/>
              </a:rPr>
              <a:pPr/>
              <a:t>‹#›</a:t>
            </a:fld>
            <a:endParaRPr lang="en-US" altLang="x-none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6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443948-AFBC-9B4E-807D-9BB3FFE05A11}" type="slidenum">
              <a:rPr lang="en-US" altLang="x-none" smtClean="0">
                <a:solidFill>
                  <a:srgbClr val="000000"/>
                </a:solidFill>
                <a:ea typeface="ＭＳ Ｐゴシック" charset="-128"/>
              </a:rPr>
              <a:pPr/>
              <a:t>‹#›</a:t>
            </a:fld>
            <a:endParaRPr lang="en-US" altLang="x-none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75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4134F50-A7CE-8248-B4AD-E21B43634EA7}" type="slidenum">
              <a:rPr lang="en-US" altLang="x-none" smtClean="0">
                <a:ea typeface="ＭＳ Ｐゴシック" charset="-128"/>
              </a:rPr>
              <a:pPr/>
              <a:t>‹#›</a:t>
            </a:fld>
            <a:endParaRPr lang="en-US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32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Facilitating Discussions &amp; Group Dynamics</a:t>
            </a:r>
            <a:endParaRPr lang="en-AU" dirty="0"/>
          </a:p>
        </p:txBody>
      </p:sp>
      <p:pic>
        <p:nvPicPr>
          <p:cNvPr id="5" name="Picture Placeholder 4" descr="IMG_567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5598" r="5598"/>
          <a:stretch>
            <a:fillRect/>
          </a:stretch>
        </p:blipFill>
        <p:spPr/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098" y="1196752"/>
            <a:ext cx="5267752" cy="489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14400" y="4267200"/>
            <a:ext cx="7474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196752"/>
            <a:ext cx="5544616" cy="40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080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675" y="439738"/>
            <a:ext cx="6983685" cy="1325562"/>
          </a:xfrm>
        </p:spPr>
        <p:txBody>
          <a:bodyPr/>
          <a:lstStyle/>
          <a:p>
            <a:r>
              <a:rPr lang="en-US" dirty="0"/>
              <a:t>Strategies for large groups</a:t>
            </a:r>
            <a:endParaRPr lang="en-AU" dirty="0"/>
          </a:p>
        </p:txBody>
      </p:sp>
      <p:pic>
        <p:nvPicPr>
          <p:cNvPr id="7" name="Content Placeholder 4" descr="ari_is_facilitating_shira_golding_cc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6" y="2009654"/>
            <a:ext cx="4386306" cy="3291554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97896" y="187632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INTRO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Group selection &amp; size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Audio visuals</a:t>
            </a:r>
          </a:p>
          <a:p>
            <a:pPr>
              <a:buNone/>
            </a:pPr>
            <a:endParaRPr lang="en-US" dirty="0"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Feedback control</a:t>
            </a:r>
          </a:p>
          <a:p>
            <a:endParaRPr lang="en-AU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14400" y="4267200"/>
            <a:ext cx="7474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8744080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br>
              <a:rPr lang="en-US" sz="3600" b="0" dirty="0">
                <a:solidFill>
                  <a:schemeClr val="tx1"/>
                </a:solidFill>
                <a:latin typeface="+mj-lt"/>
              </a:rPr>
            </a:br>
            <a:endParaRPr lang="en-US" sz="36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5060" name="Picture 3" descr="for0272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6632"/>
            <a:ext cx="5184576" cy="63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5724128" y="2132856"/>
            <a:ext cx="316835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 Talking off task</a:t>
            </a:r>
          </a:p>
          <a:p>
            <a:pPr eaLnBrk="1" hangingPunct="1"/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 Telling jokes</a:t>
            </a:r>
          </a:p>
          <a:p>
            <a:pPr eaLnBrk="1" hangingPunct="1"/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Describing work status/practices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GB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7108" name="Picture 5" descr="200682243_866f30f3e7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42" y="764704"/>
            <a:ext cx="549578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39750" y="1841500"/>
            <a:ext cx="41036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solidFill>
                  <a:srgbClr val="000000"/>
                </a:solidFill>
                <a:latin typeface="Verdana" pitchFamily="34" charset="0"/>
              </a:rPr>
              <a:t>Complaining about:</a:t>
            </a:r>
          </a:p>
          <a:p>
            <a:pPr eaLnBrk="1" hangingPunct="1"/>
            <a:endParaRPr lang="en-GB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Verdana" pitchFamily="34" charset="0"/>
              </a:rPr>
              <a:t> the task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Verdana" pitchFamily="34" charset="0"/>
              </a:rPr>
              <a:t> the environment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Verdana" pitchFamily="34" charset="0"/>
              </a:rPr>
              <a:t> the programme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Verdana" pitchFamily="34" charset="0"/>
              </a:rPr>
              <a:t> the facilitator</a:t>
            </a:r>
            <a:endParaRPr lang="en-US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endParaRPr lang="en-GB">
              <a:latin typeface="Verdana" pitchFamily="34" charset="0"/>
            </a:endParaRPr>
          </a:p>
        </p:txBody>
      </p:sp>
      <p:pic>
        <p:nvPicPr>
          <p:cNvPr id="49156" name="Picture 5" descr="ranting cartoons, ranting cartoon, ranting picture, ranting pictures, ranting image, ranting images, ranting illustration, ranting illustrations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899" y="1772816"/>
            <a:ext cx="438175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83766" y="1556792"/>
            <a:ext cx="36722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Giving way to dominant members</a:t>
            </a:r>
          </a:p>
          <a:p>
            <a:pPr eaLnBrk="1" hangingPunct="1"/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Off task fascination</a:t>
            </a:r>
          </a:p>
          <a:p>
            <a:pPr eaLnBrk="1" hangingPunct="1"/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Argumentative behaviour</a:t>
            </a:r>
          </a:p>
          <a:p>
            <a:pPr eaLnBrk="1" hangingPunct="1"/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Personal attacks on another group member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endParaRPr lang="en-US" dirty="0">
              <a:latin typeface="Verdana" pitchFamily="34" charset="0"/>
            </a:endParaRPr>
          </a:p>
        </p:txBody>
      </p:sp>
      <p:pic>
        <p:nvPicPr>
          <p:cNvPr id="51204" name="Picture 5" descr="mee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9534" y="260648"/>
            <a:ext cx="362163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4860032" y="198884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Verdana" pitchFamily="34" charset="0"/>
              </a:rPr>
              <a:t>“</a:t>
            </a: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If you only spoke when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you were spoken to, and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the other person always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waited for you to begin,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you see nobody would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ever say anything,</a:t>
            </a:r>
            <a:r>
              <a:rPr lang="en-GB" altLang="en-US" dirty="0">
                <a:solidFill>
                  <a:srgbClr val="000000"/>
                </a:solidFill>
                <a:latin typeface="Verdana" pitchFamily="34" charset="0"/>
              </a:rPr>
              <a:t>”</a:t>
            </a: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 said</a:t>
            </a:r>
          </a:p>
          <a:p>
            <a:pPr eaLnBrk="1" hangingPunct="1"/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Alice.</a:t>
            </a:r>
          </a:p>
          <a:p>
            <a:pPr eaLnBrk="1" hangingPunct="1"/>
            <a:endParaRPr lang="en-US" dirty="0">
              <a:latin typeface="Verdana" pitchFamily="34" charset="0"/>
            </a:endParaRPr>
          </a:p>
        </p:txBody>
      </p:sp>
      <p:pic>
        <p:nvPicPr>
          <p:cNvPr id="53252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1829"/>
            <a:ext cx="4329582" cy="346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afraid of?</a:t>
            </a:r>
            <a:endParaRPr lang="en-AU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Environment</a:t>
            </a:r>
          </a:p>
          <a:p>
            <a:endParaRPr lang="en-US" dirty="0"/>
          </a:p>
          <a:p>
            <a:r>
              <a:rPr lang="en-US" b="1" dirty="0"/>
              <a:t>Set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Strategic</a:t>
            </a:r>
          </a:p>
          <a:p>
            <a:endParaRPr lang="en-US" dirty="0"/>
          </a:p>
          <a:p>
            <a:r>
              <a:rPr lang="en-US" b="1" dirty="0"/>
              <a:t>Dialogue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preplanning questions/activities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focus on learner recall and application of knowledge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b="1" dirty="0"/>
              <a:t>Closure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Incorporate the groups’ input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0" dirty="0">
                <a:solidFill>
                  <a:schemeClr val="tx1"/>
                </a:solidFill>
                <a:latin typeface="+mj-lt"/>
              </a:rPr>
              <a:t>Facilitating a Discussion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GB" dirty="0">
                <a:solidFill>
                  <a:srgbClr val="000000"/>
                </a:solidFill>
                <a:cs typeface="Verdana" charset="0"/>
              </a:rPr>
              <a:t>Strategies for optimising learning in discussions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GB" dirty="0">
              <a:solidFill>
                <a:srgbClr val="000000"/>
              </a:solidFill>
              <a:cs typeface="Verdana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dirty="0">
                <a:solidFill>
                  <a:srgbClr val="000000"/>
                </a:solidFill>
                <a:cs typeface="Verdana" charset="0"/>
              </a:rPr>
              <a:t>Apply environment, set, dialogue, closure to large and small group discussions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GB" dirty="0">
              <a:solidFill>
                <a:srgbClr val="000000"/>
              </a:solidFill>
              <a:cs typeface="Verdana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dirty="0">
                <a:solidFill>
                  <a:srgbClr val="000000"/>
                </a:solidFill>
                <a:cs typeface="Verdana" charset="0"/>
              </a:rPr>
              <a:t>Strategies for managing group interactions</a:t>
            </a:r>
          </a:p>
          <a:p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AU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733800"/>
            <a:ext cx="7772400" cy="1828800"/>
          </a:xfrm>
        </p:spPr>
        <p:txBody>
          <a:bodyPr/>
          <a:lstStyle/>
          <a:p>
            <a:pPr algn="r" eaLnBrk="1" hangingPunct="1"/>
            <a:r>
              <a:rPr lang="en-US" altLang="x-none" sz="3800" dirty="0">
                <a:latin typeface="Verdana" charset="0"/>
                <a:ea typeface="ＭＳ Ｐゴシック" charset="-128"/>
              </a:rPr>
              <a:t>Mentoring on APLS courses</a:t>
            </a:r>
            <a:endParaRPr lang="en-US" altLang="x-none" sz="5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35906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924800" cy="1066800"/>
          </a:xfrm>
          <a:noFill/>
        </p:spPr>
        <p:txBody>
          <a:bodyPr/>
          <a:lstStyle/>
          <a:p>
            <a:pPr algn="l" eaLnBrk="1" hangingPunct="1"/>
            <a:r>
              <a:rPr lang="en-US" altLang="x-none" sz="4000" b="1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Mentoring </a:t>
            </a:r>
            <a:br>
              <a:rPr lang="en-US" altLang="x-none" sz="4000" b="1">
                <a:solidFill>
                  <a:schemeClr val="bg1"/>
                </a:solidFill>
                <a:latin typeface="Verdana" charset="0"/>
                <a:ea typeface="ＭＳ Ｐゴシック" charset="-128"/>
              </a:rPr>
            </a:br>
            <a:r>
              <a:rPr lang="en-US" altLang="x-none" sz="3000" b="1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Key teaching objectives</a:t>
            </a:r>
            <a:endParaRPr lang="en-US" altLang="x-none" sz="3000">
              <a:ea typeface="ＭＳ Ｐゴシック" charset="-128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489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•"/>
            </a:pPr>
            <a:endParaRPr lang="x-none" altLang="x-none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751" y="2047875"/>
            <a:ext cx="74166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completion of this workshop candidates should be able: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identify </a:t>
            </a:r>
            <a:r>
              <a:rPr lang="en-GB" alt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key mentoring strategies </a:t>
            </a:r>
            <a:r>
              <a:rPr lang="en-GB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support learners on APLS courses</a:t>
            </a:r>
          </a:p>
        </p:txBody>
      </p:sp>
    </p:spTree>
    <p:extLst>
      <p:ext uri="{BB962C8B-B14F-4D97-AF65-F5344CB8AC3E}">
        <p14:creationId xmlns:p14="http://schemas.microsoft.com/office/powerpoint/2010/main" val="46257581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924800" cy="1066800"/>
          </a:xfrm>
          <a:noFill/>
        </p:spPr>
        <p:txBody>
          <a:bodyPr/>
          <a:lstStyle/>
          <a:p>
            <a:pPr algn="l" eaLnBrk="1" hangingPunct="1"/>
            <a:r>
              <a:rPr lang="en-US" altLang="x-none" sz="3600" b="1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Mentoring</a:t>
            </a:r>
            <a:endParaRPr lang="en-US" altLang="x-none" sz="3000">
              <a:ea typeface="ＭＳ Ｐゴシック" charset="-128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BBB7E5-78E5-4A0C-9906-B6ACCF20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54" y="1720840"/>
            <a:ext cx="8239709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mentee is a specialist clinician, who has 8 years more experience than you.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Day 1 they failed the Defibrillation test twice for not saying stand clear (1</a:t>
            </a:r>
            <a:r>
              <a:rPr lang="en-GB" altLang="en-US" sz="20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GB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visual look to see bed was clear (2</a:t>
            </a:r>
            <a:r>
              <a:rPr lang="en-GB" altLang="en-US" sz="20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GB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faculty meeting, the other faculty reported that they appeared cross.  When reason for failing was explained they quipped that …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altLang="en-US" sz="219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the staff’s responsibility to watch what is going on and move away from the bed</a:t>
            </a:r>
            <a:r>
              <a:rPr lang="en-GB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455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924800" cy="1066800"/>
          </a:xfrm>
          <a:noFill/>
        </p:spPr>
        <p:txBody>
          <a:bodyPr/>
          <a:lstStyle/>
          <a:p>
            <a:pPr algn="l" eaLnBrk="1" hangingPunct="1"/>
            <a:r>
              <a:rPr lang="en-US" altLang="x-none" sz="3600" b="1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Mentoring</a:t>
            </a:r>
            <a:endParaRPr lang="en-US" altLang="x-none" sz="30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86446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733800"/>
            <a:ext cx="7772400" cy="1828800"/>
          </a:xfrm>
        </p:spPr>
        <p:txBody>
          <a:bodyPr/>
          <a:lstStyle/>
          <a:p>
            <a:pPr algn="r" eaLnBrk="1" hangingPunct="1"/>
            <a:br>
              <a:rPr lang="en-US" altLang="x-none" sz="3800">
                <a:latin typeface="Verdana" charset="0"/>
                <a:ea typeface="ＭＳ Ｐゴシック" charset="-128"/>
              </a:rPr>
            </a:br>
            <a:r>
              <a:rPr lang="en-US" altLang="x-none" sz="4800">
                <a:latin typeface="Verdana" charset="0"/>
                <a:ea typeface="ＭＳ Ｐゴシック" charset="-128"/>
              </a:rPr>
              <a:t> Mentoring Workshop</a:t>
            </a:r>
            <a:endParaRPr lang="en-US" altLang="x-none" sz="5400">
              <a:ea typeface="ＭＳ Ｐゴシック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372225" y="2392363"/>
            <a:ext cx="2443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br>
              <a:rPr lang="en-US" sz="3800" kern="0">
                <a:solidFill>
                  <a:srgbClr val="000000"/>
                </a:solidFill>
                <a:latin typeface="Verdana" charset="0"/>
                <a:ea typeface=""/>
              </a:rPr>
            </a:br>
            <a:r>
              <a:rPr lang="en-US" sz="8800" kern="0">
                <a:solidFill>
                  <a:srgbClr val="000000"/>
                </a:solidFill>
                <a:latin typeface="Verdana" charset="0"/>
                <a:ea typeface=""/>
              </a:rPr>
              <a:t>Q</a:t>
            </a:r>
            <a:r>
              <a:rPr lang="en-US" sz="3800" kern="0">
                <a:solidFill>
                  <a:srgbClr val="000000"/>
                </a:solidFill>
                <a:latin typeface="Verdana" charset="0"/>
                <a:ea typeface=""/>
              </a:rPr>
              <a:t>&amp;</a:t>
            </a:r>
            <a:r>
              <a:rPr lang="en-US" sz="8800" kern="0">
                <a:solidFill>
                  <a:srgbClr val="000000"/>
                </a:solidFill>
                <a:latin typeface="Verdana" charset="0"/>
                <a:ea typeface=""/>
              </a:rPr>
              <a:t>A</a:t>
            </a:r>
            <a:endParaRPr lang="en-US" sz="8800" kern="0">
              <a:solidFill>
                <a:srgbClr val="000000"/>
              </a:solidFill>
              <a:latin typeface="Times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77927445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924800" cy="1066800"/>
          </a:xfrm>
          <a:noFill/>
        </p:spPr>
        <p:txBody>
          <a:bodyPr/>
          <a:lstStyle/>
          <a:p>
            <a:pPr algn="l" eaLnBrk="1" hangingPunct="1"/>
            <a:r>
              <a:rPr lang="en-US" altLang="x-none" sz="3200" b="1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Mentoring Workshop</a:t>
            </a:r>
            <a:br>
              <a:rPr lang="en-US" altLang="x-none" sz="3000" b="1">
                <a:solidFill>
                  <a:schemeClr val="bg1"/>
                </a:solidFill>
                <a:latin typeface="Verdana" charset="0"/>
                <a:ea typeface="ＭＳ Ｐゴシック" charset="-128"/>
              </a:rPr>
            </a:br>
            <a:r>
              <a:rPr lang="en-US" altLang="x-none" sz="2800" b="1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Summary</a:t>
            </a:r>
            <a:r>
              <a:rPr lang="en-US" altLang="x-none" sz="3200" b="1">
                <a:solidFill>
                  <a:schemeClr val="bg1"/>
                </a:solidFill>
                <a:latin typeface="Verdana" charset="0"/>
                <a:ea typeface="ＭＳ Ｐゴシック" charset="-128"/>
              </a:rPr>
              <a:t>	</a:t>
            </a:r>
            <a:endParaRPr lang="en-US" altLang="x-none" sz="2500">
              <a:ea typeface="ＭＳ Ｐゴシック" charset="-12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2E732E-241D-4631-8B92-A7A6B9391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2047875"/>
            <a:ext cx="741662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relationship early in course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 your role and follow up with regular ‘check-in’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 to their perspective and how they want support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1578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afraid of?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8675" y="1919288"/>
            <a:ext cx="5039469" cy="4206875"/>
          </a:xfrm>
        </p:spPr>
        <p:txBody>
          <a:bodyPr/>
          <a:lstStyle/>
          <a:p>
            <a:pPr lvl="0" defTabSz="914400">
              <a:spcBef>
                <a:spcPct val="0"/>
              </a:spcBef>
            </a:pPr>
            <a:r>
              <a:rPr lang="en-GB" altLang="en-US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Conversation enhances the understanding but solitude is the school of genius.</a:t>
            </a:r>
          </a:p>
          <a:p>
            <a:pPr lvl="0" defTabSz="914400">
              <a:spcBef>
                <a:spcPct val="0"/>
              </a:spcBef>
            </a:pPr>
            <a:endParaRPr lang="en-GB" sz="2400" dirty="0">
              <a:solidFill>
                <a:srgbClr val="000000"/>
              </a:solidFill>
              <a:latin typeface="Verdana" pitchFamily="34" charset="0"/>
              <a:ea typeface="MS PGothic" pitchFamily="34" charset="-128"/>
              <a:cs typeface="+mn-cs"/>
            </a:endParaRPr>
          </a:p>
          <a:p>
            <a:pPr lvl="0" defTabSz="914400">
              <a:spcBef>
                <a:spcPct val="0"/>
              </a:spcBef>
            </a:pPr>
            <a:r>
              <a:rPr lang="en-GB" sz="2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  <a:cs typeface="+mn-cs"/>
              </a:rPr>
              <a:t>Edward Gibbon</a:t>
            </a:r>
          </a:p>
          <a:p>
            <a:endParaRPr lang="en-AU" dirty="0"/>
          </a:p>
        </p:txBody>
      </p:sp>
      <p:pic>
        <p:nvPicPr>
          <p:cNvPr id="2" name="Picture 1" descr="Edward_Gibbon_by_Henry_Walton_clean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02" y="1700808"/>
            <a:ext cx="3264878" cy="41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8242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070" y="-496934"/>
            <a:ext cx="3558210" cy="77867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 defTabSz="457200" eaLnBrk="1" hangingPunct="1"/>
            <a:r>
              <a:rPr lang="en-AU" sz="50000" b="1" dirty="0">
                <a:ln w="1905"/>
                <a:solidFill>
                  <a:srgbClr val="F26522"/>
                </a:solidFill>
                <a:latin typeface="Calibri"/>
                <a:ea typeface="ＭＳ Ｐゴシック" charset="0"/>
                <a:cs typeface="ＭＳ Ｐゴシック" charset="0"/>
              </a:rPr>
              <a:t>?</a:t>
            </a:r>
            <a:endParaRPr lang="en-AU" sz="50000" b="1" dirty="0">
              <a:ln w="1905"/>
              <a:solidFill>
                <a:srgbClr val="F26522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26907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313" lvl="1">
              <a:lnSpc>
                <a:spcPct val="90000"/>
              </a:lnSpc>
            </a:pPr>
            <a:r>
              <a:rPr lang="en-GB" dirty="0">
                <a:solidFill>
                  <a:srgbClr val="000000"/>
                </a:solidFill>
              </a:rPr>
              <a:t>Environment - S/D/C applied to large and small discussions</a:t>
            </a:r>
          </a:p>
          <a:p>
            <a:pPr marL="87313" lvl="1">
              <a:lnSpc>
                <a:spcPct val="90000"/>
              </a:lnSpc>
            </a:pPr>
            <a:endParaRPr lang="en-GB" dirty="0">
              <a:solidFill>
                <a:srgbClr val="000000"/>
              </a:solidFill>
            </a:endParaRPr>
          </a:p>
          <a:p>
            <a:pPr marL="87313" lvl="1">
              <a:lnSpc>
                <a:spcPct val="90000"/>
              </a:lnSpc>
            </a:pPr>
            <a:r>
              <a:rPr lang="en-GB" dirty="0">
                <a:solidFill>
                  <a:srgbClr val="000000"/>
                </a:solidFill>
              </a:rPr>
              <a:t>Strategies for optimising synthesis &amp; application to </a:t>
            </a:r>
            <a:r>
              <a:rPr lang="en-GB">
                <a:solidFill>
                  <a:srgbClr val="000000"/>
                </a:solidFill>
              </a:rPr>
              <a:t>clinical setting</a:t>
            </a:r>
            <a:endParaRPr lang="en-GB" dirty="0">
              <a:solidFill>
                <a:srgbClr val="000000"/>
              </a:solidFill>
            </a:endParaRPr>
          </a:p>
          <a:p>
            <a:pPr marL="87313" lvl="1">
              <a:lnSpc>
                <a:spcPct val="90000"/>
              </a:lnSpc>
            </a:pPr>
            <a:endParaRPr lang="en-GB" dirty="0">
              <a:solidFill>
                <a:srgbClr val="000000"/>
              </a:solidFill>
            </a:endParaRPr>
          </a:p>
          <a:p>
            <a:pPr marL="87313" lvl="1">
              <a:lnSpc>
                <a:spcPct val="90000"/>
              </a:lnSpc>
            </a:pPr>
            <a:r>
              <a:rPr lang="en-GB" dirty="0">
                <a:solidFill>
                  <a:srgbClr val="000000"/>
                </a:solidFill>
              </a:rPr>
              <a:t>Group dynamics </a:t>
            </a:r>
          </a:p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Facilitating Discussion</a:t>
            </a:r>
            <a:endParaRPr lang="en-A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 bwMode="auto">
          <a:xfrm>
            <a:off x="980692" y="578904"/>
            <a:ext cx="6709166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 dirty="0"/>
              <a:t>Challenges for you?</a:t>
            </a:r>
            <a:endParaRPr lang="en-AU" dirty="0"/>
          </a:p>
        </p:txBody>
      </p:sp>
      <p:pic>
        <p:nvPicPr>
          <p:cNvPr id="11" name="Picture 10" descr="IMG_5671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1495" y="3573016"/>
            <a:ext cx="4364646" cy="2916000"/>
          </a:xfrm>
          <a:prstGeom prst="rect">
            <a:avLst/>
          </a:prstGeom>
        </p:spPr>
      </p:pic>
      <p:pic>
        <p:nvPicPr>
          <p:cNvPr id="12" name="Picture 11" descr="IMG_58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008" y="1773128"/>
            <a:ext cx="4212000" cy="280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Provide guidance for sessions</a:t>
            </a:r>
          </a:p>
          <a:p>
            <a:endParaRPr lang="en-AU" dirty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90800"/>
            <a:ext cx="29098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A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facilitator</a:t>
            </a:r>
            <a:endParaRPr lang="en-AU" dirty="0"/>
          </a:p>
        </p:txBody>
      </p:sp>
      <p:pic>
        <p:nvPicPr>
          <p:cNvPr id="4" name="Content Placeholder 4" descr="question mark.jpg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12160" y="1784057"/>
            <a:ext cx="2880320" cy="431539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55576" y="1916832"/>
            <a:ext cx="5256584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000000"/>
                </a:solidFill>
              </a:rPr>
              <a:t>Anticipating learning needs </a:t>
            </a:r>
          </a:p>
          <a:p>
            <a:pPr>
              <a:lnSpc>
                <a:spcPct val="90000"/>
              </a:lnSpc>
            </a:pPr>
            <a:endParaRPr lang="en-GB" sz="3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000000"/>
                </a:solidFill>
              </a:rPr>
              <a:t>Maintaining control through well-phrased questions</a:t>
            </a:r>
          </a:p>
          <a:p>
            <a:pPr>
              <a:lnSpc>
                <a:spcPct val="90000"/>
              </a:lnSpc>
            </a:pPr>
            <a:endParaRPr lang="en-GB" sz="3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000000"/>
                </a:solidFill>
              </a:rPr>
              <a:t>Anticipate discussion</a:t>
            </a:r>
          </a:p>
          <a:p>
            <a:pPr>
              <a:lnSpc>
                <a:spcPct val="90000"/>
              </a:lnSpc>
            </a:pPr>
            <a:endParaRPr lang="en-GB" sz="3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000000"/>
                </a:solidFill>
              </a:rPr>
              <a:t>Timing</a:t>
            </a:r>
          </a:p>
          <a:p>
            <a:endParaRPr lang="en-A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/>
          <a:stretch/>
        </p:blipFill>
        <p:spPr>
          <a:xfrm>
            <a:off x="395536" y="1700808"/>
            <a:ext cx="8568952" cy="3727425"/>
          </a:xfrm>
        </p:spPr>
      </p:pic>
    </p:spTree>
    <p:extLst>
      <p:ext uri="{BB962C8B-B14F-4D97-AF65-F5344CB8AC3E}">
        <p14:creationId xmlns:p14="http://schemas.microsoft.com/office/powerpoint/2010/main" val="3036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</a:t>
            </a:r>
            <a:r>
              <a:rPr lang="en-US" dirty="0" err="1"/>
              <a:t>Behaviours</a:t>
            </a:r>
            <a:r>
              <a:rPr lang="en-US" dirty="0"/>
              <a:t> Activity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60000"/>
              </a:lnSpc>
            </a:pPr>
            <a:endParaRPr lang="en-US" dirty="0"/>
          </a:p>
          <a:p>
            <a:pPr marL="342900" indent="-342900">
              <a:lnSpc>
                <a:spcPct val="60000"/>
              </a:lnSpc>
            </a:pPr>
            <a:r>
              <a:rPr lang="en-US" dirty="0"/>
              <a:t>Groups of 5-6</a:t>
            </a:r>
          </a:p>
          <a:p>
            <a:pPr marL="342900" indent="-342900">
              <a:lnSpc>
                <a:spcPct val="60000"/>
              </a:lnSpc>
            </a:pPr>
            <a:endParaRPr lang="en-US" dirty="0"/>
          </a:p>
          <a:p>
            <a:pPr marL="342900" indent="-342900">
              <a:lnSpc>
                <a:spcPct val="60000"/>
              </a:lnSpc>
            </a:pPr>
            <a:r>
              <a:rPr lang="en-US" dirty="0"/>
              <a:t>5 </a:t>
            </a:r>
            <a:r>
              <a:rPr lang="en-US" dirty="0" err="1"/>
              <a:t>mins</a:t>
            </a:r>
            <a:r>
              <a:rPr lang="en-US" dirty="0"/>
              <a:t> discussion</a:t>
            </a:r>
          </a:p>
          <a:p>
            <a:pPr marL="342900" indent="-342900">
              <a:lnSpc>
                <a:spcPct val="60000"/>
              </a:lnSpc>
            </a:pPr>
            <a:endParaRPr lang="en-US" dirty="0"/>
          </a:p>
          <a:p>
            <a:r>
              <a:rPr lang="en-US" dirty="0"/>
              <a:t>Nominate a spokesperson to share answers with the whole group</a:t>
            </a:r>
          </a:p>
          <a:p>
            <a:endParaRPr lang="en-AU" dirty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14400" y="4267200"/>
            <a:ext cx="7474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				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3600" b="0" dirty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3600" b="0" dirty="0" err="1">
                <a:solidFill>
                  <a:schemeClr val="tx1"/>
                </a:solidFill>
                <a:latin typeface="+mj-lt"/>
              </a:rPr>
              <a:t>Behaviours</a:t>
            </a:r>
            <a:r>
              <a:rPr lang="en-US" sz="3600" b="0" dirty="0">
                <a:solidFill>
                  <a:schemeClr val="tx1"/>
                </a:solidFill>
                <a:latin typeface="+mj-lt"/>
              </a:rPr>
              <a:t>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14400" y="4267200"/>
            <a:ext cx="7474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				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1560" y="1700808"/>
            <a:ext cx="8352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latin typeface="Verdana" pitchFamily="34" charset="0"/>
              </a:rPr>
              <a:t>Activity 1</a:t>
            </a:r>
          </a:p>
          <a:p>
            <a:pPr eaLnBrk="1" hangingPunct="1"/>
            <a:endParaRPr lang="en-US" dirty="0">
              <a:latin typeface="Verdana" pitchFamily="34" charset="0"/>
            </a:endParaRPr>
          </a:p>
          <a:p>
            <a:pPr eaLnBrk="1" hangingPunct="1"/>
            <a:r>
              <a:rPr lang="en-US" b="1" dirty="0">
                <a:latin typeface="Verdana" pitchFamily="34" charset="0"/>
              </a:rPr>
              <a:t>Aggressive</a:t>
            </a:r>
            <a:r>
              <a:rPr lang="en-US" dirty="0">
                <a:latin typeface="Verdana" pitchFamily="34" charset="0"/>
              </a:rPr>
              <a:t>:               </a:t>
            </a:r>
            <a:r>
              <a:rPr lang="en-US" dirty="0">
                <a:solidFill>
                  <a:srgbClr val="3366FF"/>
                </a:solidFill>
                <a:latin typeface="Verdana" pitchFamily="34" charset="0"/>
              </a:rPr>
              <a:t>I’m OK         </a:t>
            </a:r>
            <a:r>
              <a:rPr lang="en-US" dirty="0">
                <a:latin typeface="Verdana" pitchFamily="34" charset="0"/>
              </a:rPr>
              <a:t>You’re NOT OK</a:t>
            </a:r>
          </a:p>
          <a:p>
            <a:pPr eaLnBrk="1" hangingPunct="1"/>
            <a:endParaRPr lang="en-US" dirty="0">
              <a:latin typeface="Verdana" pitchFamily="34" charset="0"/>
            </a:endParaRPr>
          </a:p>
          <a:p>
            <a:pPr eaLnBrk="1" hangingPunct="1"/>
            <a:r>
              <a:rPr lang="en-US" b="1" dirty="0">
                <a:latin typeface="Verdana" pitchFamily="34" charset="0"/>
              </a:rPr>
              <a:t>Passive</a:t>
            </a:r>
            <a:r>
              <a:rPr lang="en-US" dirty="0">
                <a:latin typeface="Verdana" pitchFamily="34" charset="0"/>
              </a:rPr>
              <a:t>:                     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I’m NOT Ok  </a:t>
            </a:r>
            <a:r>
              <a:rPr lang="en-US" dirty="0">
                <a:solidFill>
                  <a:srgbClr val="3366FF"/>
                </a:solidFill>
                <a:latin typeface="Verdana" pitchFamily="34" charset="0"/>
              </a:rPr>
              <a:t>You’re OK</a:t>
            </a:r>
          </a:p>
          <a:p>
            <a:pPr eaLnBrk="1" hangingPunct="1"/>
            <a:endParaRPr lang="en-US" dirty="0">
              <a:latin typeface="Verdana" pitchFamily="34" charset="0"/>
            </a:endParaRPr>
          </a:p>
          <a:p>
            <a:pPr eaLnBrk="1" hangingPunct="1"/>
            <a:r>
              <a:rPr lang="en-US" b="1" dirty="0">
                <a:latin typeface="Verdana" pitchFamily="34" charset="0"/>
              </a:rPr>
              <a:t>Passive Aggressive</a:t>
            </a:r>
            <a:r>
              <a:rPr lang="en-US" dirty="0">
                <a:latin typeface="Verdana" pitchFamily="34" charset="0"/>
              </a:rPr>
              <a:t>:  I’m NOT OK  You’re NOT OK</a:t>
            </a:r>
          </a:p>
          <a:p>
            <a:pPr eaLnBrk="1" hangingPunct="1"/>
            <a:endParaRPr lang="en-US" dirty="0">
              <a:latin typeface="Verdana" pitchFamily="34" charset="0"/>
            </a:endParaRPr>
          </a:p>
          <a:p>
            <a:pPr eaLnBrk="1" hangingPunct="1"/>
            <a:endParaRPr lang="en-US" dirty="0">
              <a:latin typeface="Verdana" pitchFamily="34" charset="0"/>
            </a:endParaRP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Assertive:                   </a:t>
            </a:r>
            <a:r>
              <a:rPr lang="en-US" b="1" dirty="0">
                <a:solidFill>
                  <a:srgbClr val="3366FF"/>
                </a:solidFill>
                <a:latin typeface="Verdana" pitchFamily="34" charset="0"/>
              </a:rPr>
              <a:t>I’m OK        You’re OK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/>
            <a:endParaRPr lang="en-US" dirty="0">
              <a:latin typeface="Verdana" pitchFamily="34" charset="0"/>
            </a:endParaRPr>
          </a:p>
          <a:p>
            <a:pPr eaLnBrk="1" hangingPunct="1"/>
            <a:endParaRPr lang="en-US" dirty="0">
              <a:latin typeface="Verdana" pitchFamily="34" charset="0"/>
            </a:endParaRPr>
          </a:p>
          <a:p>
            <a:pPr eaLnBrk="1" hangingPunct="1"/>
            <a:endParaRPr lang="en-US" dirty="0">
              <a:latin typeface="Verdana" pitchFamily="34" charset="0"/>
            </a:endParaRPr>
          </a:p>
          <a:p>
            <a:pPr eaLnBrk="1" hangingPunct="1"/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01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14400" y="4267200"/>
            <a:ext cx="7474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532" y="1043735"/>
            <a:ext cx="4140460" cy="310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140968"/>
            <a:ext cx="4527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08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4727</TotalTime>
  <Words>1567</Words>
  <Application>Microsoft Office PowerPoint</Application>
  <PresentationFormat>On-screen Show (4:3)</PresentationFormat>
  <Paragraphs>298</Paragraphs>
  <Slides>28</Slides>
  <Notes>26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Times</vt:lpstr>
      <vt:lpstr>Times New Roman</vt:lpstr>
      <vt:lpstr>Verdana</vt:lpstr>
      <vt:lpstr>APLS f2f</vt:lpstr>
      <vt:lpstr>Blank Presentation</vt:lpstr>
      <vt:lpstr>1_Blank Presentation</vt:lpstr>
      <vt:lpstr>2_Blank Presentation</vt:lpstr>
      <vt:lpstr>PowerPoint Presentation</vt:lpstr>
      <vt:lpstr>Learning outcomes</vt:lpstr>
      <vt:lpstr>Challenges for you?</vt:lpstr>
      <vt:lpstr>Learning outcomes</vt:lpstr>
      <vt:lpstr>The role of the facilitator</vt:lpstr>
      <vt:lpstr>PowerPoint Presentation</vt:lpstr>
      <vt:lpstr>Group Behaviours Activity</vt:lpstr>
      <vt:lpstr>Group Behaviours Activity</vt:lpstr>
      <vt:lpstr>PowerPoint Presentation</vt:lpstr>
      <vt:lpstr>PowerPoint Presentation</vt:lpstr>
      <vt:lpstr>PowerPoint Presentation</vt:lpstr>
      <vt:lpstr>Strategies for large groups</vt:lpstr>
      <vt:lpstr>PowerPoint Presentation</vt:lpstr>
      <vt:lpstr> </vt:lpstr>
      <vt:lpstr>PowerPoint Presentation</vt:lpstr>
      <vt:lpstr>PowerPoint Presentation</vt:lpstr>
      <vt:lpstr>PowerPoint Presentation</vt:lpstr>
      <vt:lpstr>What are we afraid of?</vt:lpstr>
      <vt:lpstr>Facilitating a Discussion</vt:lpstr>
      <vt:lpstr>Mentoring on APLS courses</vt:lpstr>
      <vt:lpstr>Mentoring  Key teaching objectives</vt:lpstr>
      <vt:lpstr>Mentoring</vt:lpstr>
      <vt:lpstr>Mentoring</vt:lpstr>
      <vt:lpstr>  Mentoring Workshop</vt:lpstr>
      <vt:lpstr>Mentoring Workshop Summary </vt:lpstr>
      <vt:lpstr>What are we afraid of?</vt:lpstr>
      <vt:lpstr>PowerPoint Presentation</vt:lpstr>
      <vt:lpstr>Facilitating Discussion</vt:lpstr>
    </vt:vector>
  </TitlesOfParts>
  <Company>VGD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this space for   the presentation title</dc:title>
  <dc:creator>John Smith</dc:creator>
  <cp:lastModifiedBy>Jane Stanford</cp:lastModifiedBy>
  <cp:revision>333</cp:revision>
  <cp:lastPrinted>2019-12-01T07:46:25Z</cp:lastPrinted>
  <dcterms:created xsi:type="dcterms:W3CDTF">2013-05-17T13:00:19Z</dcterms:created>
  <dcterms:modified xsi:type="dcterms:W3CDTF">2019-12-05T11:46:59Z</dcterms:modified>
</cp:coreProperties>
</file>