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8" r:id="rId2"/>
    <p:sldMasterId id="2147483670" r:id="rId3"/>
    <p:sldMasterId id="2147483672" r:id="rId4"/>
  </p:sldMasterIdLst>
  <p:notesMasterIdLst>
    <p:notesMasterId r:id="rId18"/>
  </p:notesMasterIdLst>
  <p:sldIdLst>
    <p:sldId id="256" r:id="rId5"/>
    <p:sldId id="257" r:id="rId6"/>
    <p:sldId id="261" r:id="rId7"/>
    <p:sldId id="262" r:id="rId8"/>
    <p:sldId id="263" r:id="rId9"/>
    <p:sldId id="265" r:id="rId10"/>
    <p:sldId id="266" r:id="rId11"/>
    <p:sldId id="264" r:id="rId12"/>
    <p:sldId id="268" r:id="rId13"/>
    <p:sldId id="270" r:id="rId14"/>
    <p:sldId id="269" r:id="rId15"/>
    <p:sldId id="259" r:id="rId16"/>
    <p:sldId id="260" r:id="rId17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75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0057" autoAdjust="0"/>
  </p:normalViewPr>
  <p:slideViewPr>
    <p:cSldViewPr snapToGrid="0" snapToObjects="1" showGuides="1">
      <p:cViewPr varScale="1">
        <p:scale>
          <a:sx n="52" d="100"/>
          <a:sy n="52" d="100"/>
        </p:scale>
        <p:origin x="2826" y="78"/>
      </p:cViewPr>
      <p:guideLst>
        <p:guide orient="horz" pos="27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1CAB1C1-A1B1-874C-A7E7-3A83C6926CC2}" type="datetimeFigureOut">
              <a:rPr lang="en-US"/>
              <a:pPr>
                <a:defRPr/>
              </a:pPr>
              <a:t>3/4/2024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179900F-4D26-204C-8CE4-FC1D51C1DB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932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 typeface="Arial" pitchFamily="34" charset="0"/>
              <a:buChar char="•"/>
              <a:defRPr/>
            </a:pPr>
            <a:r>
              <a:rPr lang="en-GB" dirty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 understanding of the underlying principles of assessment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Through</a:t>
            </a:r>
            <a:r>
              <a:rPr lang="en-US" baseline="0" dirty="0"/>
              <a:t> this session - keep in mind the aim of </a:t>
            </a:r>
            <a:r>
              <a:rPr lang="en-US" dirty="0"/>
              <a:t>assessment in facilitating learning and it’s role in predicting</a:t>
            </a:r>
            <a:r>
              <a:rPr lang="en-US" baseline="0" dirty="0"/>
              <a:t> </a:t>
            </a:r>
            <a:r>
              <a:rPr lang="en-US" dirty="0"/>
              <a:t>candidate performance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endParaRPr lang="en-GB" dirty="0">
              <a:solidFill>
                <a:schemeClr val="accent4">
                  <a:lumMod val="1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eaLnBrk="1" hangingPunct="1">
              <a:buFont typeface="Arial" pitchFamily="34" charset="0"/>
              <a:buChar char="•"/>
              <a:defRPr/>
            </a:pPr>
            <a:endParaRPr lang="en-GB" dirty="0">
              <a:solidFill>
                <a:schemeClr val="accent4">
                  <a:lumMod val="1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GB" dirty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an awareness of common methods of assessment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GB" dirty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the ability to prepare an assessment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GB" dirty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the ability to perform an assessment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79900F-4D26-204C-8CE4-FC1D51C1DBF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78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- behind picture – the statements</a:t>
            </a:r>
            <a:r>
              <a:rPr lang="en-US" baseline="0" dirty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appear when you click</a:t>
            </a:r>
            <a:endParaRPr lang="en-US" dirty="0">
              <a:solidFill>
                <a:schemeClr val="accent4">
                  <a:lumMod val="1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dirty="0">
              <a:solidFill>
                <a:schemeClr val="accent4">
                  <a:lumMod val="1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 protect patient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To predict future </a:t>
            </a:r>
            <a:r>
              <a:rPr lang="en-US" dirty="0" err="1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behaviour</a:t>
            </a:r>
            <a:endParaRPr lang="en-US" dirty="0">
              <a:solidFill>
                <a:schemeClr val="accent4">
                  <a:lumMod val="1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To judge level of student achievement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To monitor student progress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To motivate student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To measure effectiveness of teaching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 assess competence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79900F-4D26-204C-8CE4-FC1D51C1DBF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75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Skills Teaching -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9900F-4D26-204C-8CE4-FC1D51C1DBF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04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4E6E59A-0413-B247-99A6-12BC08389CCA}" type="slidenum">
              <a:rPr lang="en-AU" smtClean="0"/>
              <a:pPr>
                <a:defRPr/>
              </a:pPr>
              <a:t>12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Domains of learning – knowledge, skills and attitudes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79900F-4D26-204C-8CE4-FC1D51C1DBF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9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ntr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216534" y="4528282"/>
            <a:ext cx="5729029" cy="2208918"/>
          </a:xfrm>
        </p:spPr>
        <p:txBody>
          <a:bodyPr/>
          <a:lstStyle>
            <a:lvl1pPr marL="0" indent="0">
              <a:buNone/>
              <a:defRPr sz="6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0" y="1932803"/>
            <a:ext cx="3064358" cy="2305822"/>
          </a:xfrm>
        </p:spPr>
        <p:txBody>
          <a:bodyPr rtlCol="0">
            <a:normAutofit/>
          </a:bodyPr>
          <a:lstStyle/>
          <a:p>
            <a:pPr lvl="0"/>
            <a:r>
              <a:rPr lang="en-AU" noProof="0"/>
              <a:t>Drag picture to placeholder or click icon to add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79996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D387F8B-C2C2-4842-BE89-A754586839D2}" type="datetimeFigureOut">
              <a:rPr lang="en-US"/>
              <a:pPr>
                <a:defRPr/>
              </a:pPr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982ED9C-BD6A-8647-8151-8C93323C9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21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EE5DBE2-CCE4-6444-9788-30230E404359}" type="datetimeFigureOut">
              <a:rPr lang="en-US"/>
              <a:pPr>
                <a:defRPr/>
              </a:pPr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58AFCE8-6E00-8341-A0F4-F81485D1D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31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DF9F545-4F6F-8643-99A3-BFF980140CB9}" type="datetimeFigureOut">
              <a:rPr lang="en-US"/>
              <a:pPr>
                <a:defRPr/>
              </a:pPr>
              <a:t>3/4/2024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BBF585E-EEA4-0E40-950C-8551E79EA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17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52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D44173-679D-D44F-9228-9E0389313FC1}" type="datetimeFigureOut">
              <a:rPr lang="en-US"/>
              <a:pPr>
                <a:defRPr/>
              </a:pPr>
              <a:t>3/4/2024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7333932-80C8-A148-BEE3-27E00626D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371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70128"/>
            <a:ext cx="5111750" cy="527379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51088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6099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0E607F3-81FE-464B-8B14-F3DEAD476115}" type="datetimeFigureOut">
              <a:rPr lang="en-US"/>
              <a:pPr>
                <a:defRPr/>
              </a:pPr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4C6AF32-4DA6-8646-9D1A-89FF502B73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77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2245" y="2130425"/>
            <a:ext cx="6989707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700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A7FB1-4EAD-3544-AFD9-4CFD9939DB47}" type="datetimeFigureOut">
              <a:rPr lang="en-US"/>
              <a:pPr>
                <a:defRPr/>
              </a:pPr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23A77-49BE-074D-BA34-B320F5636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468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292" y="426504"/>
            <a:ext cx="6709166" cy="1325562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825907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910B482-DD9F-1841-98D4-339EAB3F3FBC}" type="datetimeFigureOut">
              <a:rPr lang="en-US"/>
              <a:pPr>
                <a:defRPr/>
              </a:pPr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57DB20C-1660-FF46-993D-6DD889B8F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2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6251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632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7348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66457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028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 marL="914400" indent="0">
              <a:buNone/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9406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02861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748520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09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7380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7953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7246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Basic%20with%20green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28675" y="439738"/>
            <a:ext cx="6708775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8675" y="1919288"/>
            <a:ext cx="7858125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AU" dirty="0"/>
          </a:p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4882092" y="6520681"/>
            <a:ext cx="3804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Generic Instructor Course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81" r:id="rId2"/>
    <p:sldLayoutId id="2147483693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</p:sldLayoutIdLst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36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4572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144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371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Basic%20just%20logo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0119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88" r:id="rId4"/>
    <p:sldLayoutId id="2147483697" r:id="rId5"/>
    <p:sldLayoutId id="2147483689" r:id="rId6"/>
    <p:sldLayoutId id="2147483698" r:id="rId7"/>
  </p:sldLayoutIdLst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" descr="Basic%20with%20gree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65150"/>
            <a:ext cx="69834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589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7F20CB3-DF55-4F40-945B-9FB197B3DD4A}" type="datetimeFigureOut">
              <a:rPr lang="en-US"/>
              <a:pPr>
                <a:defRPr/>
              </a:pPr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8B932FC-5D0B-364C-B161-A535FE912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Assessment</a:t>
            </a:r>
          </a:p>
          <a:p>
            <a:pPr algn="r"/>
            <a:endParaRPr lang="en-US" sz="2800" dirty="0"/>
          </a:p>
          <a:p>
            <a:pPr algn="r"/>
            <a:r>
              <a:rPr lang="en-US" sz="3200" dirty="0"/>
              <a:t>Generic Instructor Course</a:t>
            </a:r>
          </a:p>
        </p:txBody>
      </p:sp>
      <p:pic>
        <p:nvPicPr>
          <p:cNvPr id="5" name="Picture 2" descr="http://blog.transtutors.com/wp-content/uploads/2013/12/mc.jpg"/>
          <p:cNvPicPr>
            <a:picLocks noGrp="1" noChangeAspect="1" noChangeArrowheads="1"/>
          </p:cNvPicPr>
          <p:nvPr>
            <p:ph type="pic" sz="quarter" idx="1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6F3FF59-B13E-E2D6-1CB4-4F36B93DA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675" y="439738"/>
            <a:ext cx="6708775" cy="1325562"/>
          </a:xfrm>
        </p:spPr>
        <p:txBody>
          <a:bodyPr wrap="square" anchor="ctr">
            <a:normAutofit/>
          </a:bodyPr>
          <a:lstStyle/>
          <a:p>
            <a:r>
              <a:rPr lang="en-US" sz="4400"/>
              <a:t>Programmatic Assessment</a:t>
            </a:r>
            <a:endParaRPr lang="en-AU" sz="4400"/>
          </a:p>
        </p:txBody>
      </p:sp>
      <p:sp>
        <p:nvSpPr>
          <p:cNvPr id="1031" name="Content Placeholder 2">
            <a:extLst>
              <a:ext uri="{FF2B5EF4-FFF2-40B4-BE49-F238E27FC236}">
                <a16:creationId xmlns:a16="http://schemas.microsoft.com/office/drawing/2014/main" id="{65476AE0-CD1D-0039-28F0-7607B6BBD1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2979" y="1862514"/>
            <a:ext cx="4351867" cy="4525963"/>
          </a:xfrm>
        </p:spPr>
        <p:txBody>
          <a:bodyPr/>
          <a:lstStyle/>
          <a:p>
            <a:r>
              <a:rPr lang="en-US" dirty="0"/>
              <a:t>Data collected multiple times by different assessors</a:t>
            </a:r>
          </a:p>
          <a:p>
            <a:endParaRPr lang="en-US" dirty="0"/>
          </a:p>
          <a:p>
            <a:r>
              <a:rPr lang="en-US" dirty="0"/>
              <a:t>Feedback </a:t>
            </a:r>
            <a:r>
              <a:rPr lang="en-US" i="1" dirty="0"/>
              <a:t>for </a:t>
            </a:r>
            <a:r>
              <a:rPr lang="en-US" dirty="0"/>
              <a:t>learning</a:t>
            </a:r>
          </a:p>
          <a:p>
            <a:r>
              <a:rPr lang="en-US" dirty="0"/>
              <a:t>Low stakes</a:t>
            </a:r>
          </a:p>
          <a:p>
            <a:endParaRPr lang="en-US" dirty="0"/>
          </a:p>
          <a:p>
            <a:r>
              <a:rPr lang="en-US" dirty="0"/>
              <a:t>Assessment with plan for next performance</a:t>
            </a:r>
          </a:p>
          <a:p>
            <a:endParaRPr lang="en-US" dirty="0"/>
          </a:p>
        </p:txBody>
      </p:sp>
      <p:pic>
        <p:nvPicPr>
          <p:cNvPr id="1028" name="Picture 4" descr="Adhesive poster Mona Lisa Gioconda Pixel | MuralDecal.com">
            <a:extLst>
              <a:ext uri="{FF2B5EF4-FFF2-40B4-BE49-F238E27FC236}">
                <a16:creationId xmlns:a16="http://schemas.microsoft.com/office/drawing/2014/main" id="{33694277-FB00-F759-9424-6375FFF9A9C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395" y="1630624"/>
            <a:ext cx="3725588" cy="4941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545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Assessment vs. Teaching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28675" y="1919288"/>
            <a:ext cx="7858125" cy="4521426"/>
          </a:xfrm>
        </p:spPr>
        <p:txBody>
          <a:bodyPr>
            <a:normAutofit lnSpcReduction="10000"/>
          </a:bodyPr>
          <a:lstStyle/>
          <a:p>
            <a:pPr>
              <a:spcAft>
                <a:spcPts val="1800"/>
              </a:spcAft>
              <a:defRPr/>
            </a:pPr>
            <a:r>
              <a:rPr lang="en-US" sz="3200" dirty="0">
                <a:solidFill>
                  <a:schemeClr val="accent4">
                    <a:lumMod val="10000"/>
                  </a:schemeClr>
                </a:solidFill>
                <a:ea typeface="Verdana" pitchFamily="34" charset="0"/>
                <a:cs typeface="Verdana" pitchFamily="34" charset="0"/>
              </a:rPr>
              <a:t>No leading or prompting</a:t>
            </a:r>
          </a:p>
          <a:p>
            <a:pPr>
              <a:spcAft>
                <a:spcPts val="1800"/>
              </a:spcAft>
              <a:defRPr/>
            </a:pPr>
            <a:r>
              <a:rPr lang="en-US" sz="3200" dirty="0">
                <a:solidFill>
                  <a:schemeClr val="accent4">
                    <a:lumMod val="10000"/>
                  </a:schemeClr>
                </a:solidFill>
                <a:ea typeface="Verdana" pitchFamily="34" charset="0"/>
                <a:cs typeface="Verdana" pitchFamily="34" charset="0"/>
              </a:rPr>
              <a:t>No critique</a:t>
            </a:r>
          </a:p>
          <a:p>
            <a:pPr>
              <a:spcAft>
                <a:spcPts val="1800"/>
              </a:spcAft>
              <a:defRPr/>
            </a:pPr>
            <a:r>
              <a:rPr lang="en-US" sz="3200" dirty="0">
                <a:solidFill>
                  <a:schemeClr val="accent4">
                    <a:lumMod val="10000"/>
                  </a:schemeClr>
                </a:solidFill>
                <a:ea typeface="Verdana" pitchFamily="34" charset="0"/>
                <a:cs typeface="Verdana" pitchFamily="34" charset="0"/>
              </a:rPr>
              <a:t>Feedback given on missed key treatment points</a:t>
            </a:r>
          </a:p>
          <a:p>
            <a:pPr>
              <a:spcAft>
                <a:spcPts val="1800"/>
              </a:spcAft>
              <a:defRPr/>
            </a:pPr>
            <a:r>
              <a:rPr lang="en-US" sz="3200" dirty="0">
                <a:solidFill>
                  <a:schemeClr val="accent4">
                    <a:lumMod val="10000"/>
                  </a:schemeClr>
                </a:solidFill>
                <a:ea typeface="Verdana" pitchFamily="34" charset="0"/>
                <a:cs typeface="Verdana" pitchFamily="34" charset="0"/>
              </a:rPr>
              <a:t>Pass / </a:t>
            </a:r>
            <a:r>
              <a:rPr lang="en-US" sz="3200" dirty="0" err="1">
                <a:solidFill>
                  <a:schemeClr val="accent4">
                    <a:lumMod val="10000"/>
                  </a:schemeClr>
                </a:solidFill>
                <a:ea typeface="Verdana" pitchFamily="34" charset="0"/>
                <a:cs typeface="Verdana" pitchFamily="34" charset="0"/>
              </a:rPr>
              <a:t>resit</a:t>
            </a:r>
            <a:r>
              <a:rPr lang="en-US" sz="3200" dirty="0">
                <a:solidFill>
                  <a:schemeClr val="accent4">
                    <a:lumMod val="10000"/>
                  </a:schemeClr>
                </a:solidFill>
                <a:ea typeface="Verdana" pitchFamily="34" charset="0"/>
                <a:cs typeface="Verdana" pitchFamily="34" charset="0"/>
              </a:rPr>
              <a:t> / fail options</a:t>
            </a:r>
          </a:p>
          <a:p>
            <a:pPr>
              <a:spcAft>
                <a:spcPts val="1800"/>
              </a:spcAft>
              <a:defRPr/>
            </a:pPr>
            <a:r>
              <a:rPr lang="en-US" sz="3200" dirty="0">
                <a:solidFill>
                  <a:schemeClr val="accent4">
                    <a:lumMod val="10000"/>
                  </a:schemeClr>
                </a:solidFill>
                <a:ea typeface="Verdana" pitchFamily="34" charset="0"/>
                <a:cs typeface="Verdana" pitchFamily="34" charset="0"/>
              </a:rPr>
              <a:t>Language is neutral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148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763838" y="-496888"/>
            <a:ext cx="3557587" cy="7786688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AU" sz="50000" b="1" dirty="0">
                <a:ln w="1905"/>
                <a:solidFill>
                  <a:srgbClr val="F26522"/>
                </a:solidFill>
                <a:latin typeface="+mj-lt"/>
              </a:rPr>
              <a:t>?</a:t>
            </a:r>
            <a:endParaRPr lang="en-AU" sz="50000" b="1" dirty="0">
              <a:ln w="1905"/>
              <a:solidFill>
                <a:srgbClr val="F265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57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ea typeface="Verdana" pitchFamily="34" charset="0"/>
                <a:cs typeface="Verdana" pitchFamily="34" charset="0"/>
              </a:rPr>
              <a:t>Assessments techniques are different for each domain and purpose of assessment</a:t>
            </a:r>
          </a:p>
          <a:p>
            <a:pPr>
              <a:defRPr/>
            </a:pPr>
            <a:endParaRPr lang="en-US" dirty="0">
              <a:solidFill>
                <a:schemeClr val="accent4">
                  <a:lumMod val="1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ea typeface="Verdana" pitchFamily="34" charset="0"/>
                <a:cs typeface="Verdana" pitchFamily="34" charset="0"/>
              </a:rPr>
              <a:t>A variety of techniques will help to balance reliability and validity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521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dirty="0"/>
              <a:t>Principles of assessment</a:t>
            </a:r>
          </a:p>
          <a:p>
            <a:pPr>
              <a:lnSpc>
                <a:spcPct val="110000"/>
              </a:lnSpc>
            </a:pPr>
            <a:r>
              <a:rPr lang="en-US" dirty="0"/>
              <a:t>Methods of assessment</a:t>
            </a:r>
          </a:p>
          <a:p>
            <a:pPr>
              <a:lnSpc>
                <a:spcPct val="110000"/>
              </a:lnSpc>
            </a:pPr>
            <a:r>
              <a:rPr lang="en-US" dirty="0"/>
              <a:t>Preparing for an assessment</a:t>
            </a:r>
          </a:p>
          <a:p>
            <a:pPr>
              <a:lnSpc>
                <a:spcPct val="110000"/>
              </a:lnSpc>
            </a:pPr>
            <a:r>
              <a:rPr lang="en-US" dirty="0"/>
              <a:t>Performing an assessment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824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28675" y="1919288"/>
            <a:ext cx="7858125" cy="4206875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solidFill>
                  <a:schemeClr val="accent4">
                    <a:lumMod val="10000"/>
                  </a:schemeClr>
                </a:solidFill>
                <a:ea typeface="Verdana" pitchFamily="34" charset="0"/>
                <a:cs typeface="Verdana" pitchFamily="34" charset="0"/>
              </a:rPr>
              <a:t> To protect patient</a:t>
            </a:r>
          </a:p>
          <a:p>
            <a:pPr>
              <a:defRPr/>
            </a:pPr>
            <a:r>
              <a:rPr lang="en-US" sz="3200" dirty="0">
                <a:solidFill>
                  <a:schemeClr val="accent4">
                    <a:lumMod val="10000"/>
                  </a:schemeClr>
                </a:solidFill>
                <a:ea typeface="Verdana" pitchFamily="34" charset="0"/>
                <a:cs typeface="Verdana" pitchFamily="34" charset="0"/>
              </a:rPr>
              <a:t> To predict future </a:t>
            </a:r>
            <a:r>
              <a:rPr lang="en-US" sz="3200" dirty="0" err="1">
                <a:solidFill>
                  <a:schemeClr val="accent4">
                    <a:lumMod val="10000"/>
                  </a:schemeClr>
                </a:solidFill>
                <a:ea typeface="Verdana" pitchFamily="34" charset="0"/>
                <a:cs typeface="Verdana" pitchFamily="34" charset="0"/>
              </a:rPr>
              <a:t>behaviour</a:t>
            </a:r>
            <a:endParaRPr lang="en-US" sz="3200" dirty="0">
              <a:solidFill>
                <a:schemeClr val="accent4">
                  <a:lumMod val="1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r>
              <a:rPr lang="en-US" sz="3200" dirty="0">
                <a:solidFill>
                  <a:schemeClr val="accent4">
                    <a:lumMod val="10000"/>
                  </a:schemeClr>
                </a:solidFill>
                <a:ea typeface="Verdana" pitchFamily="34" charset="0"/>
                <a:cs typeface="Verdana" pitchFamily="34" charset="0"/>
              </a:rPr>
              <a:t> To judge level of student achievement</a:t>
            </a:r>
          </a:p>
          <a:p>
            <a:pPr>
              <a:defRPr/>
            </a:pPr>
            <a:r>
              <a:rPr lang="en-US" sz="3200" dirty="0">
                <a:solidFill>
                  <a:schemeClr val="accent4">
                    <a:lumMod val="10000"/>
                  </a:schemeClr>
                </a:solidFill>
                <a:ea typeface="Verdana" pitchFamily="34" charset="0"/>
                <a:cs typeface="Verdana" pitchFamily="34" charset="0"/>
              </a:rPr>
              <a:t> To monitor student progress</a:t>
            </a:r>
          </a:p>
          <a:p>
            <a:pPr>
              <a:defRPr/>
            </a:pPr>
            <a:r>
              <a:rPr lang="en-US" sz="3200" dirty="0">
                <a:solidFill>
                  <a:schemeClr val="accent4">
                    <a:lumMod val="10000"/>
                  </a:schemeClr>
                </a:solidFill>
                <a:ea typeface="Verdana" pitchFamily="34" charset="0"/>
                <a:cs typeface="Verdana" pitchFamily="34" charset="0"/>
              </a:rPr>
              <a:t> To motivate student</a:t>
            </a:r>
          </a:p>
          <a:p>
            <a:pPr>
              <a:defRPr/>
            </a:pPr>
            <a:r>
              <a:rPr lang="en-US" sz="3200" dirty="0">
                <a:solidFill>
                  <a:schemeClr val="accent4">
                    <a:lumMod val="10000"/>
                  </a:schemeClr>
                </a:solidFill>
                <a:ea typeface="Verdana" pitchFamily="34" charset="0"/>
                <a:cs typeface="Verdana" pitchFamily="34" charset="0"/>
              </a:rPr>
              <a:t> To measure effectiveness of teaching</a:t>
            </a:r>
          </a:p>
          <a:p>
            <a:pPr>
              <a:defRPr/>
            </a:pPr>
            <a:r>
              <a:rPr lang="en-US" sz="3200" dirty="0">
                <a:solidFill>
                  <a:schemeClr val="accent4">
                    <a:lumMod val="10000"/>
                  </a:schemeClr>
                </a:solidFill>
                <a:ea typeface="Verdana" pitchFamily="34" charset="0"/>
                <a:cs typeface="Verdana" pitchFamily="34" charset="0"/>
              </a:rPr>
              <a:t> To assess competence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assess?</a:t>
            </a:r>
          </a:p>
        </p:txBody>
      </p:sp>
      <p:pic>
        <p:nvPicPr>
          <p:cNvPr id="3" name="Picture 2" descr="IMG_3419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9795" y="1599042"/>
            <a:ext cx="7415285" cy="4944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10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of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 Unicode MS"/>
                <a:cs typeface="Arial Unicode MS"/>
              </a:rPr>
              <a:t>Valid</a:t>
            </a:r>
          </a:p>
          <a:p>
            <a:r>
              <a:rPr lang="en-US" dirty="0">
                <a:latin typeface="Arial Unicode MS"/>
                <a:cs typeface="Arial Unicode MS"/>
              </a:rPr>
              <a:t>Reliable</a:t>
            </a:r>
          </a:p>
          <a:p>
            <a:r>
              <a:rPr lang="en-US" dirty="0">
                <a:latin typeface="Arial Unicode MS"/>
                <a:cs typeface="Arial Unicode MS"/>
              </a:rPr>
              <a:t>Feasible</a:t>
            </a:r>
          </a:p>
          <a:p>
            <a:endParaRPr lang="en-US" dirty="0">
              <a:latin typeface="Arial Unicode MS"/>
              <a:cs typeface="Arial Unicode MS"/>
            </a:endParaRPr>
          </a:p>
        </p:txBody>
      </p:sp>
      <p:pic>
        <p:nvPicPr>
          <p:cNvPr id="4" name="Picture 3" descr="exam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1606" y="2288225"/>
            <a:ext cx="6475356" cy="4319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619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GB" sz="3800" b="1" dirty="0">
                <a:solidFill>
                  <a:schemeClr val="accent4">
                    <a:lumMod val="10000"/>
                  </a:schemeClr>
                </a:solidFill>
                <a:ea typeface="Verdana" pitchFamily="34" charset="0"/>
                <a:cs typeface="Verdana" pitchFamily="34" charset="0"/>
              </a:rPr>
              <a:t>Validity</a:t>
            </a:r>
            <a:r>
              <a:rPr lang="en-GB" sz="3800" dirty="0">
                <a:solidFill>
                  <a:schemeClr val="accent4">
                    <a:lumMod val="10000"/>
                  </a:schemeClr>
                </a:solidFill>
                <a:ea typeface="Verdana" pitchFamily="34" charset="0"/>
                <a:cs typeface="Verdana" pitchFamily="34" charset="0"/>
              </a:rPr>
              <a:t> is concerned with the </a:t>
            </a:r>
            <a:r>
              <a:rPr lang="en-GB" sz="3800" i="1" dirty="0">
                <a:solidFill>
                  <a:schemeClr val="accent4">
                    <a:lumMod val="10000"/>
                  </a:schemeClr>
                </a:solidFill>
                <a:ea typeface="Verdana" pitchFamily="34" charset="0"/>
                <a:cs typeface="Verdana" pitchFamily="34" charset="0"/>
              </a:rPr>
              <a:t>content</a:t>
            </a:r>
            <a:r>
              <a:rPr lang="en-GB" sz="3800" dirty="0">
                <a:solidFill>
                  <a:schemeClr val="accent4">
                    <a:lumMod val="10000"/>
                  </a:schemeClr>
                </a:solidFill>
                <a:ea typeface="Verdana" pitchFamily="34" charset="0"/>
                <a:cs typeface="Verdana" pitchFamily="34" charset="0"/>
              </a:rPr>
              <a:t> of the assessment</a:t>
            </a:r>
          </a:p>
          <a:p>
            <a:pPr>
              <a:defRPr/>
            </a:pPr>
            <a:endParaRPr lang="en-GB" sz="3800" dirty="0">
              <a:solidFill>
                <a:schemeClr val="accent4">
                  <a:lumMod val="1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r>
              <a:rPr lang="en-GB" sz="3800" dirty="0">
                <a:solidFill>
                  <a:schemeClr val="accent4">
                    <a:lumMod val="10000"/>
                  </a:schemeClr>
                </a:solidFill>
                <a:ea typeface="Verdana" pitchFamily="34" charset="0"/>
                <a:cs typeface="Verdana" pitchFamily="34" charset="0"/>
              </a:rPr>
              <a:t> Are the </a:t>
            </a:r>
            <a:r>
              <a:rPr lang="en-GB" sz="3800" i="1" dirty="0">
                <a:solidFill>
                  <a:schemeClr val="accent4">
                    <a:lumMod val="10000"/>
                  </a:schemeClr>
                </a:solidFill>
                <a:ea typeface="Verdana" pitchFamily="34" charset="0"/>
                <a:cs typeface="Verdana" pitchFamily="34" charset="0"/>
              </a:rPr>
              <a:t>right things </a:t>
            </a:r>
            <a:r>
              <a:rPr lang="en-GB" sz="3800" dirty="0">
                <a:solidFill>
                  <a:schemeClr val="accent4">
                    <a:lumMod val="10000"/>
                  </a:schemeClr>
                </a:solidFill>
                <a:ea typeface="Verdana" pitchFamily="34" charset="0"/>
                <a:cs typeface="Verdana" pitchFamily="34" charset="0"/>
              </a:rPr>
              <a:t>being assessed?</a:t>
            </a:r>
          </a:p>
          <a:p>
            <a:pPr>
              <a:defRPr/>
            </a:pPr>
            <a:endParaRPr lang="en-GB" sz="3800" dirty="0">
              <a:solidFill>
                <a:schemeClr val="accent4">
                  <a:lumMod val="1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r>
              <a:rPr lang="en-GB" sz="3800" dirty="0">
                <a:solidFill>
                  <a:schemeClr val="accent4">
                    <a:lumMod val="10000"/>
                  </a:schemeClr>
                </a:solidFill>
                <a:ea typeface="Verdana" pitchFamily="34" charset="0"/>
                <a:cs typeface="Verdana" pitchFamily="34" charset="0"/>
              </a:rPr>
              <a:t> Is the assessment a </a:t>
            </a:r>
            <a:r>
              <a:rPr lang="en-GB" sz="3800" i="1" dirty="0">
                <a:solidFill>
                  <a:schemeClr val="accent4">
                    <a:lumMod val="10000"/>
                  </a:schemeClr>
                </a:solidFill>
                <a:ea typeface="Verdana" pitchFamily="34" charset="0"/>
                <a:cs typeface="Verdana" pitchFamily="34" charset="0"/>
              </a:rPr>
              <a:t>fair test</a:t>
            </a:r>
            <a:r>
              <a:rPr lang="en-GB" sz="3800" dirty="0">
                <a:solidFill>
                  <a:schemeClr val="accent4">
                    <a:lumMod val="10000"/>
                  </a:schemeClr>
                </a:solidFill>
                <a:ea typeface="Verdana" pitchFamily="34" charset="0"/>
                <a:cs typeface="Verdana" pitchFamily="34" charset="0"/>
              </a:rPr>
              <a:t>?</a:t>
            </a:r>
          </a:p>
          <a:p>
            <a:pPr>
              <a:defRPr/>
            </a:pPr>
            <a:endParaRPr lang="en-GB" sz="3800" dirty="0">
              <a:solidFill>
                <a:schemeClr val="accent4">
                  <a:lumMod val="1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r>
              <a:rPr lang="en-GB" sz="3800" dirty="0">
                <a:solidFill>
                  <a:schemeClr val="accent4">
                    <a:lumMod val="10000"/>
                  </a:schemeClr>
                </a:solidFill>
                <a:ea typeface="Verdana" pitchFamily="34" charset="0"/>
                <a:cs typeface="Verdana" pitchFamily="34" charset="0"/>
              </a:rPr>
              <a:t>Does success in the assessment </a:t>
            </a:r>
            <a:r>
              <a:rPr lang="en-GB" sz="3800" i="1" dirty="0">
                <a:solidFill>
                  <a:schemeClr val="accent4">
                    <a:lumMod val="10000"/>
                  </a:schemeClr>
                </a:solidFill>
                <a:ea typeface="Verdana" pitchFamily="34" charset="0"/>
                <a:cs typeface="Verdana" pitchFamily="34" charset="0"/>
              </a:rPr>
              <a:t>predict</a:t>
            </a:r>
            <a:r>
              <a:rPr lang="en-GB" sz="3800" dirty="0">
                <a:solidFill>
                  <a:schemeClr val="accent4">
                    <a:lumMod val="10000"/>
                  </a:schemeClr>
                </a:solidFill>
                <a:ea typeface="Verdana" pitchFamily="34" charset="0"/>
                <a:cs typeface="Verdana" pitchFamily="34" charset="0"/>
              </a:rPr>
              <a:t> good future performance?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531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675" y="1752066"/>
            <a:ext cx="7858125" cy="4704598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GB" b="1" dirty="0">
                <a:solidFill>
                  <a:schemeClr val="accent4">
                    <a:lumMod val="10000"/>
                  </a:schemeClr>
                </a:solidFill>
                <a:ea typeface="Verdana" pitchFamily="34" charset="0"/>
                <a:cs typeface="Verdana" pitchFamily="34" charset="0"/>
              </a:rPr>
              <a:t>Reliability</a:t>
            </a:r>
            <a:r>
              <a:rPr lang="en-GB" dirty="0">
                <a:solidFill>
                  <a:schemeClr val="accent4">
                    <a:lumMod val="10000"/>
                  </a:schemeClr>
                </a:solidFill>
                <a:ea typeface="Verdana" pitchFamily="34" charset="0"/>
                <a:cs typeface="Verdana" pitchFamily="34" charset="0"/>
              </a:rPr>
              <a:t> is concerned with the </a:t>
            </a:r>
            <a:r>
              <a:rPr lang="en-GB" i="1" dirty="0">
                <a:solidFill>
                  <a:schemeClr val="accent4">
                    <a:lumMod val="10000"/>
                  </a:schemeClr>
                </a:solidFill>
                <a:ea typeface="Verdana" pitchFamily="34" charset="0"/>
                <a:cs typeface="Verdana" pitchFamily="34" charset="0"/>
              </a:rPr>
              <a:t>accuracy </a:t>
            </a:r>
            <a:r>
              <a:rPr lang="en-GB" dirty="0">
                <a:solidFill>
                  <a:schemeClr val="accent4">
                    <a:lumMod val="10000"/>
                  </a:schemeClr>
                </a:solidFill>
                <a:ea typeface="Verdana" pitchFamily="34" charset="0"/>
                <a:cs typeface="Verdana" pitchFamily="34" charset="0"/>
              </a:rPr>
              <a:t>of the assessment</a:t>
            </a:r>
          </a:p>
          <a:p>
            <a:pPr>
              <a:defRPr/>
            </a:pPr>
            <a:endParaRPr lang="en-GB" dirty="0">
              <a:solidFill>
                <a:schemeClr val="accent4">
                  <a:lumMod val="1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r>
              <a:rPr lang="en-GB" dirty="0">
                <a:solidFill>
                  <a:schemeClr val="accent4">
                    <a:lumMod val="10000"/>
                  </a:schemeClr>
                </a:solidFill>
                <a:ea typeface="Verdana" pitchFamily="34" charset="0"/>
                <a:cs typeface="Verdana" pitchFamily="34" charset="0"/>
              </a:rPr>
              <a:t>Is the assessment passing and failing the right candidates?</a:t>
            </a:r>
          </a:p>
          <a:p>
            <a:pPr>
              <a:defRPr/>
            </a:pPr>
            <a:endParaRPr lang="en-GB" dirty="0">
              <a:solidFill>
                <a:schemeClr val="accent4">
                  <a:lumMod val="1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r>
              <a:rPr lang="en-GB" dirty="0">
                <a:solidFill>
                  <a:schemeClr val="accent4">
                    <a:lumMod val="10000"/>
                  </a:schemeClr>
                </a:solidFill>
                <a:ea typeface="Verdana" pitchFamily="34" charset="0"/>
                <a:cs typeface="Verdana" pitchFamily="34" charset="0"/>
              </a:rPr>
              <a:t>Do different assessors agree with each other?</a:t>
            </a:r>
          </a:p>
          <a:p>
            <a:pPr>
              <a:defRPr/>
            </a:pPr>
            <a:endParaRPr lang="en-GB" dirty="0">
              <a:solidFill>
                <a:schemeClr val="accent4">
                  <a:lumMod val="1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r>
              <a:rPr lang="en-GB" dirty="0">
                <a:solidFill>
                  <a:schemeClr val="accent4">
                    <a:lumMod val="10000"/>
                  </a:schemeClr>
                </a:solidFill>
                <a:ea typeface="Verdana" pitchFamily="34" charset="0"/>
                <a:cs typeface="Verdana" pitchFamily="34" charset="0"/>
              </a:rPr>
              <a:t>Would the candidate obtain a similar result if re-tested without additional learning?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954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sz="3200" dirty="0">
                <a:solidFill>
                  <a:schemeClr val="accent4">
                    <a:lumMod val="10000"/>
                  </a:schemeClr>
                </a:solidFill>
                <a:ea typeface="Verdana" pitchFamily="34" charset="0"/>
                <a:cs typeface="Verdana" pitchFamily="34" charset="0"/>
              </a:rPr>
              <a:t>Decisions about reliability and validity must be balanced against the time and resources available to make the assessment as realistic as possible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9791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Assessments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000000"/>
                </a:solidFill>
                <a:cs typeface="Verdana" charset="0"/>
              </a:rPr>
              <a:t>Formal</a:t>
            </a:r>
            <a:r>
              <a:rPr lang="en-US" dirty="0">
                <a:solidFill>
                  <a:srgbClr val="000000"/>
                </a:solidFill>
                <a:cs typeface="Verdana" charset="0"/>
              </a:rPr>
              <a:t> – tests the domains of learning</a:t>
            </a:r>
          </a:p>
          <a:p>
            <a:endParaRPr lang="en-US" dirty="0">
              <a:solidFill>
                <a:srgbClr val="000000"/>
              </a:solidFill>
              <a:cs typeface="Verdana" charset="0"/>
            </a:endParaRPr>
          </a:p>
          <a:p>
            <a:r>
              <a:rPr lang="en-US" b="1" dirty="0">
                <a:solidFill>
                  <a:srgbClr val="000000"/>
                </a:solidFill>
                <a:cs typeface="Verdana" charset="0"/>
              </a:rPr>
              <a:t>Informal</a:t>
            </a:r>
            <a:r>
              <a:rPr lang="en-US" dirty="0">
                <a:solidFill>
                  <a:srgbClr val="000000"/>
                </a:solidFill>
                <a:cs typeface="Verdana" charset="0"/>
              </a:rPr>
              <a:t> – identifies strengths and weaknesses</a:t>
            </a:r>
          </a:p>
          <a:p>
            <a:endParaRPr lang="en-US" dirty="0">
              <a:solidFill>
                <a:srgbClr val="000000"/>
              </a:solidFill>
              <a:cs typeface="Verdana" charset="0"/>
            </a:endParaRPr>
          </a:p>
          <a:p>
            <a:r>
              <a:rPr lang="en-US" dirty="0">
                <a:solidFill>
                  <a:srgbClr val="000000"/>
                </a:solidFill>
                <a:cs typeface="Verdana" charset="0"/>
              </a:rPr>
              <a:t>Criterion referenced based on pre-determined standards</a:t>
            </a:r>
          </a:p>
          <a:p>
            <a:endParaRPr lang="en-US" dirty="0">
              <a:solidFill>
                <a:srgbClr val="000000"/>
              </a:solidFill>
              <a:cs typeface="Verdana" charset="0"/>
            </a:endParaRPr>
          </a:p>
          <a:p>
            <a:r>
              <a:rPr lang="en-US" dirty="0">
                <a:solidFill>
                  <a:srgbClr val="000000"/>
                </a:solidFill>
                <a:cs typeface="Verdana" charset="0"/>
              </a:rPr>
              <a:t>Norm referenced determined by application of pass mark to normal distribution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57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Assessments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280" y="1862514"/>
            <a:ext cx="40386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b="1" dirty="0">
                <a:solidFill>
                  <a:schemeClr val="accent4">
                    <a:lumMod val="10000"/>
                  </a:schemeClr>
                </a:solidFill>
                <a:ea typeface="Verdana" pitchFamily="34" charset="0"/>
                <a:cs typeface="Verdana" pitchFamily="34" charset="0"/>
              </a:rPr>
              <a:t>Formative	</a:t>
            </a:r>
          </a:p>
          <a:p>
            <a:pPr>
              <a:lnSpc>
                <a:spcPct val="130000"/>
              </a:lnSpc>
              <a:spcAft>
                <a:spcPts val="2400"/>
              </a:spcAft>
              <a:defRPr/>
            </a:pPr>
            <a:r>
              <a:rPr lang="en-GB" dirty="0">
                <a:solidFill>
                  <a:schemeClr val="accent4">
                    <a:lumMod val="10000"/>
                  </a:schemeClr>
                </a:solidFill>
                <a:ea typeface="Verdana" pitchFamily="34" charset="0"/>
                <a:cs typeface="Verdana" pitchFamily="34" charset="0"/>
              </a:rPr>
              <a:t>To check on progress</a:t>
            </a:r>
          </a:p>
          <a:p>
            <a:pPr>
              <a:lnSpc>
                <a:spcPct val="80000"/>
              </a:lnSpc>
              <a:spcAft>
                <a:spcPts val="1800"/>
              </a:spcAft>
              <a:defRPr/>
            </a:pPr>
            <a:r>
              <a:rPr lang="en-GB" dirty="0">
                <a:solidFill>
                  <a:schemeClr val="accent4">
                    <a:lumMod val="10000"/>
                  </a:schemeClr>
                </a:solidFill>
                <a:ea typeface="Verdana" pitchFamily="34" charset="0"/>
                <a:cs typeface="Verdana" pitchFamily="34" charset="0"/>
              </a:rPr>
              <a:t>Has an educational agenda</a:t>
            </a:r>
          </a:p>
          <a:p>
            <a:pPr>
              <a:lnSpc>
                <a:spcPct val="130000"/>
              </a:lnSpc>
              <a:spcAft>
                <a:spcPts val="1800"/>
              </a:spcAft>
              <a:defRPr/>
            </a:pPr>
            <a:r>
              <a:rPr lang="en-GB" dirty="0">
                <a:solidFill>
                  <a:schemeClr val="accent4">
                    <a:lumMod val="10000"/>
                  </a:schemeClr>
                </a:solidFill>
                <a:ea typeface="Verdana" pitchFamily="34" charset="0"/>
                <a:cs typeface="Verdana" pitchFamily="34" charset="0"/>
              </a:rPr>
              <a:t> Often </a:t>
            </a:r>
            <a:r>
              <a:rPr lang="en-GB" dirty="0" err="1">
                <a:solidFill>
                  <a:schemeClr val="accent4">
                    <a:lumMod val="10000"/>
                  </a:schemeClr>
                </a:solidFill>
                <a:ea typeface="Verdana" pitchFamily="34" charset="0"/>
                <a:cs typeface="Verdana" pitchFamily="34" charset="0"/>
              </a:rPr>
              <a:t>ongoing</a:t>
            </a:r>
            <a:endParaRPr lang="en-GB" dirty="0">
              <a:solidFill>
                <a:schemeClr val="accent4">
                  <a:lumMod val="1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841038"/>
            <a:ext cx="4038600" cy="4525963"/>
          </a:xfrm>
        </p:spPr>
        <p:txBody>
          <a:bodyPr/>
          <a:lstStyle/>
          <a:p>
            <a:pPr>
              <a:defRPr/>
            </a:pPr>
            <a:r>
              <a:rPr lang="en-GB" b="1" dirty="0">
                <a:solidFill>
                  <a:schemeClr val="accent4">
                    <a:lumMod val="10000"/>
                  </a:schemeClr>
                </a:solidFill>
                <a:ea typeface="Verdana" pitchFamily="34" charset="0"/>
                <a:cs typeface="Verdana" pitchFamily="34" charset="0"/>
              </a:rPr>
              <a:t>Summative</a:t>
            </a:r>
            <a:endParaRPr lang="en-GB" dirty="0">
              <a:solidFill>
                <a:schemeClr val="accent4">
                  <a:lumMod val="1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>
              <a:lnSpc>
                <a:spcPct val="140000"/>
              </a:lnSpc>
              <a:spcAft>
                <a:spcPts val="1200"/>
              </a:spcAft>
              <a:defRPr/>
            </a:pPr>
            <a:r>
              <a:rPr lang="en-GB" dirty="0">
                <a:solidFill>
                  <a:schemeClr val="accent4">
                    <a:lumMod val="10000"/>
                  </a:schemeClr>
                </a:solidFill>
                <a:ea typeface="Verdana" pitchFamily="34" charset="0"/>
                <a:cs typeface="Verdana" pitchFamily="34" charset="0"/>
              </a:rPr>
              <a:t>To check on attainment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n-GB" dirty="0">
                <a:solidFill>
                  <a:schemeClr val="accent4">
                    <a:lumMod val="10000"/>
                  </a:schemeClr>
                </a:solidFill>
                <a:ea typeface="Verdana" pitchFamily="34" charset="0"/>
                <a:cs typeface="Verdana" pitchFamily="34" charset="0"/>
              </a:rPr>
              <a:t>Used to make pass/fail decisions</a:t>
            </a:r>
          </a:p>
          <a:p>
            <a:pPr>
              <a:lnSpc>
                <a:spcPct val="90000"/>
              </a:lnSpc>
              <a:spcAft>
                <a:spcPts val="3000"/>
              </a:spcAft>
              <a:defRPr/>
            </a:pPr>
            <a:r>
              <a:rPr lang="en-GB" dirty="0">
                <a:solidFill>
                  <a:schemeClr val="accent4">
                    <a:lumMod val="10000"/>
                  </a:schemeClr>
                </a:solidFill>
                <a:ea typeface="Verdana" pitchFamily="34" charset="0"/>
                <a:cs typeface="Verdana" pitchFamily="34" charset="0"/>
              </a:rPr>
              <a:t>Usually happens at the end</a:t>
            </a:r>
          </a:p>
          <a:p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643438" y="1992313"/>
            <a:ext cx="41767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GB" sz="2800" dirty="0">
              <a:solidFill>
                <a:schemeClr val="accent4">
                  <a:lumMod val="10000"/>
                </a:schemeClr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632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theme/theme1.xml><?xml version="1.0" encoding="utf-8"?>
<a:theme xmlns:a="http://schemas.openxmlformats.org/drawingml/2006/main" name="APLS f2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APLS f2f.pot</Template>
  <TotalTime>16634</TotalTime>
  <Words>411</Words>
  <Application>Microsoft Office PowerPoint</Application>
  <PresentationFormat>On-screen Show (4:3)</PresentationFormat>
  <Paragraphs>96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Arial Unicode MS</vt:lpstr>
      <vt:lpstr>Calibri</vt:lpstr>
      <vt:lpstr>Verdana</vt:lpstr>
      <vt:lpstr>APLS f2f</vt:lpstr>
      <vt:lpstr>Custom Design</vt:lpstr>
      <vt:lpstr>1_Custom Design</vt:lpstr>
      <vt:lpstr>2_Custom Design</vt:lpstr>
      <vt:lpstr>PowerPoint Presentation</vt:lpstr>
      <vt:lpstr>Assessment</vt:lpstr>
      <vt:lpstr>Why assess?</vt:lpstr>
      <vt:lpstr>Elements of Assessment</vt:lpstr>
      <vt:lpstr>Validity</vt:lpstr>
      <vt:lpstr>Reliability</vt:lpstr>
      <vt:lpstr>Feasibility</vt:lpstr>
      <vt:lpstr>Types of Assessments</vt:lpstr>
      <vt:lpstr>Types of Assessments</vt:lpstr>
      <vt:lpstr>Programmatic Assessment</vt:lpstr>
      <vt:lpstr>Formal Assessment vs. Teaching</vt:lpstr>
      <vt:lpstr>PowerPoint Presentation</vt:lpstr>
      <vt:lpstr>Assessment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Starrs</dc:creator>
  <cp:lastModifiedBy>Jane Stanford</cp:lastModifiedBy>
  <cp:revision>32</cp:revision>
  <cp:lastPrinted>2024-03-04T10:12:49Z</cp:lastPrinted>
  <dcterms:created xsi:type="dcterms:W3CDTF">2015-03-19T07:24:52Z</dcterms:created>
  <dcterms:modified xsi:type="dcterms:W3CDTF">2024-03-04T10:13:45Z</dcterms:modified>
</cp:coreProperties>
</file>