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  <p:sldMasterId id="2147483670" r:id="rId3"/>
    <p:sldMasterId id="2147483672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2" r:id="rId15"/>
    <p:sldId id="267" r:id="rId16"/>
    <p:sldId id="268" r:id="rId17"/>
    <p:sldId id="271" r:id="rId18"/>
    <p:sldId id="270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8">
          <p15:clr>
            <a:srgbClr val="A4A3A4"/>
          </p15:clr>
        </p15:guide>
        <p15:guide id="2" pos="5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38969" autoAdjust="0"/>
  </p:normalViewPr>
  <p:slideViewPr>
    <p:cSldViewPr snapToGrid="0" snapToObjects="1" showGuides="1">
      <p:cViewPr varScale="1">
        <p:scale>
          <a:sx n="44" d="100"/>
          <a:sy n="44" d="100"/>
        </p:scale>
        <p:origin x="2616" y="30"/>
      </p:cViewPr>
      <p:guideLst>
        <p:guide orient="horz" pos="2118"/>
        <p:guide pos="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409C1-AADB-4499-B75A-6F7A97D45C37}" type="datetimeFigureOut">
              <a:rPr lang="en-AU" smtClean="0"/>
              <a:pPr/>
              <a:t>9/11/2022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4EE44-FB39-4F6D-80DA-9D7250000EA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BD2786E-49B5-B347-BE5C-4C233F693D5C}" type="datetimeFigureOut">
              <a:rPr lang="en-US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 dirty="0"/>
              <a:t>Click to edit Master text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8433CD-91E4-D743-AA5B-0A88A1915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40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b="1" dirty="0">
                <a:latin typeface="Calibri" charset="0"/>
              </a:rPr>
              <a:t>Don’t forget to read the notes under the slides.</a:t>
            </a: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AU" dirty="0">
                <a:latin typeface="Calibri" charset="0"/>
              </a:rPr>
              <a:t>Updated for use with </a:t>
            </a:r>
            <a:r>
              <a:rPr lang="en-AU" dirty="0" err="1">
                <a:latin typeface="Calibri" charset="0"/>
              </a:rPr>
              <a:t>APLS</a:t>
            </a:r>
            <a:r>
              <a:rPr lang="en-AU" dirty="0">
                <a:latin typeface="Calibri" charset="0"/>
              </a:rPr>
              <a:t> </a:t>
            </a:r>
            <a:r>
              <a:rPr lang="en-AU" dirty="0" err="1">
                <a:latin typeface="Calibri" charset="0"/>
              </a:rPr>
              <a:t>ANZ</a:t>
            </a:r>
            <a:r>
              <a:rPr lang="en-AU" dirty="0">
                <a:latin typeface="Calibri" charset="0"/>
              </a:rPr>
              <a:t> 5e manual, March 2013</a:t>
            </a:r>
            <a:r>
              <a:rPr lang="en-AU" baseline="0" dirty="0">
                <a:latin typeface="Calibri" charset="0"/>
              </a:rPr>
              <a:t> &amp; pre-course online learning modules</a:t>
            </a:r>
            <a:endParaRPr lang="en-GB" b="1" dirty="0">
              <a:latin typeface="Calibri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53E11B8-CECE-D949-A6BB-28A8C34FD00B}" type="slidenum">
              <a:rPr lang="en-AU" sz="1200"/>
              <a:pPr/>
              <a:t>1</a:t>
            </a:fld>
            <a:endParaRPr lang="en-AU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latin typeface="Calibri" charset="0"/>
              </a:rPr>
              <a:t>Instructor’s Notes</a:t>
            </a:r>
          </a:p>
          <a:p>
            <a:r>
              <a:rPr lang="en-US" dirty="0">
                <a:latin typeface="Calibri" charset="0"/>
              </a:rPr>
              <a:t>Weight is the only objective measure of acute fluid losses from the body.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All these clinical signs are individually unreliable. Generally accepted that the presence of increasing number of signs = increasing degrees of dehydration. As an a very approximate </a:t>
            </a:r>
            <a:r>
              <a:rPr lang="en-US" b="1" dirty="0">
                <a:latin typeface="Calibri" charset="0"/>
              </a:rPr>
              <a:t>estimate</a:t>
            </a:r>
            <a:r>
              <a:rPr lang="en-US" dirty="0">
                <a:latin typeface="Calibri" charset="0"/>
              </a:rPr>
              <a:t>:</a:t>
            </a:r>
          </a:p>
          <a:p>
            <a:r>
              <a:rPr lang="en-US" dirty="0">
                <a:latin typeface="Calibri" charset="0"/>
              </a:rPr>
              <a:t> - mild dehydration – few clinical signs</a:t>
            </a:r>
          </a:p>
          <a:p>
            <a:r>
              <a:rPr lang="en-US" dirty="0">
                <a:latin typeface="Calibri" charset="0"/>
              </a:rPr>
              <a:t> - moderate – a few more – at least three</a:t>
            </a:r>
          </a:p>
          <a:p>
            <a:r>
              <a:rPr lang="en-US" dirty="0">
                <a:latin typeface="Calibri" charset="0"/>
              </a:rPr>
              <a:t> - severe – likely to resemble shock</a:t>
            </a:r>
            <a:endParaRPr lang="en-AU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F47482A-91F6-1F4F-B75D-E014AD7F1054}" type="slidenum">
              <a:rPr lang="en-AU" sz="1200"/>
              <a:pPr/>
              <a:t>10</a:t>
            </a:fld>
            <a:endParaRPr lang="en-AU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charset="0"/>
              </a:rPr>
              <a:t>Instructor’s Notes</a:t>
            </a:r>
          </a:p>
          <a:p>
            <a:r>
              <a:rPr lang="en-US" dirty="0">
                <a:latin typeface="Calibri" charset="0"/>
              </a:rPr>
              <a:t>Weight is the only objective measure of acute fluid losses from the body.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All these clinical signs are individually unreliable. Generally accepted that the presence of increasing number of signs = increasing degrees of dehydration. As an a very approximate </a:t>
            </a:r>
            <a:r>
              <a:rPr lang="en-US" b="1" dirty="0">
                <a:latin typeface="Calibri" charset="0"/>
              </a:rPr>
              <a:t>estimate</a:t>
            </a:r>
            <a:r>
              <a:rPr lang="en-US" dirty="0">
                <a:latin typeface="Calibri" charset="0"/>
              </a:rPr>
              <a:t>:</a:t>
            </a:r>
          </a:p>
          <a:p>
            <a:r>
              <a:rPr lang="en-US" dirty="0">
                <a:latin typeface="Calibri" charset="0"/>
              </a:rPr>
              <a:t> - mild dehydration – few clinical signs</a:t>
            </a:r>
          </a:p>
          <a:p>
            <a:r>
              <a:rPr lang="en-US" dirty="0">
                <a:latin typeface="Calibri" charset="0"/>
              </a:rPr>
              <a:t> - moderate – a few more – at least three</a:t>
            </a:r>
          </a:p>
          <a:p>
            <a:r>
              <a:rPr lang="en-US" dirty="0">
                <a:latin typeface="Calibri" charset="0"/>
              </a:rPr>
              <a:t> - severe – likely to resemble shock</a:t>
            </a:r>
            <a:endParaRPr lang="en-AU" dirty="0">
              <a:latin typeface="Calibri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8433CD-91E4-D743-AA5B-0A88A19150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EB17063-FAF2-5C4A-A3AE-644F1F033779}" type="slidenum">
              <a:rPr lang="en-AU" sz="1200"/>
              <a:pPr/>
              <a:t>12</a:t>
            </a:fld>
            <a:endParaRPr lang="en-AU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latin typeface="Calibri" charset="0"/>
              </a:rPr>
              <a:t>Instructor Notes:</a:t>
            </a:r>
          </a:p>
          <a:p>
            <a:r>
              <a:rPr lang="en-US" dirty="0">
                <a:latin typeface="Calibri" charset="0"/>
              </a:rPr>
              <a:t>The key to management is appropriate re-evaluation.  </a:t>
            </a:r>
          </a:p>
          <a:p>
            <a:r>
              <a:rPr lang="en-US" dirty="0">
                <a:latin typeface="Calibri" charset="0"/>
              </a:rPr>
              <a:t>In </a:t>
            </a:r>
            <a:r>
              <a:rPr lang="en-US" dirty="0" err="1">
                <a:latin typeface="Calibri" charset="0"/>
              </a:rPr>
              <a:t>hypernatraemic</a:t>
            </a:r>
            <a:r>
              <a:rPr lang="en-US" dirty="0">
                <a:latin typeface="Calibri" charset="0"/>
              </a:rPr>
              <a:t> dehydration:</a:t>
            </a:r>
          </a:p>
          <a:p>
            <a:r>
              <a:rPr lang="en-US" dirty="0">
                <a:latin typeface="Calibri" charset="0"/>
              </a:rPr>
              <a:t>If the weight of a dehydrated child is increasing appropriately (i.e. will be rehydrated over 24 hours) and the sodium is not decreasing at a rate of 1-2mmol/l/hr, then decrease the Na content of the fluids</a:t>
            </a:r>
          </a:p>
          <a:p>
            <a:r>
              <a:rPr lang="en-US" dirty="0">
                <a:latin typeface="Calibri" charset="0"/>
              </a:rPr>
              <a:t>If the weight is not increasing and the sodium is not decreasing, increase the rate of fluid administration</a:t>
            </a:r>
          </a:p>
          <a:p>
            <a:r>
              <a:rPr lang="en-US" dirty="0">
                <a:latin typeface="Calibri" charset="0"/>
              </a:rPr>
              <a:t>If the weight is increasing appropriately, and the sodium is decreasing at &gt;2mmol/l/hr, then increase the sodium content of the fluid.</a:t>
            </a:r>
          </a:p>
          <a:p>
            <a:r>
              <a:rPr lang="en-US" dirty="0">
                <a:latin typeface="Calibri" charset="0"/>
              </a:rPr>
              <a:t>If the weight is increasing too rapidly and the sodium is decreasing too rapidly, decrease the rate of fluid administration</a:t>
            </a:r>
          </a:p>
          <a:p>
            <a:endParaRPr lang="en-US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  <a:p>
            <a:endParaRPr lang="en-AU" dirty="0">
              <a:latin typeface="Calibri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12DF16F-5C38-174E-8158-6DAD3B0297CE}" type="slidenum">
              <a:rPr lang="en-AU" sz="1200"/>
              <a:pPr/>
              <a:t>13</a:t>
            </a:fld>
            <a:endParaRPr lang="en-AU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F491F-83E0-47CA-8838-5BCF5CCB4CFA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092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E56D95B-9D23-3A43-A7F6-F6B9543D6EA9}" type="slidenum">
              <a:rPr lang="en-AU" sz="1200"/>
              <a:pPr/>
              <a:t>15</a:t>
            </a:fld>
            <a:endParaRPr lang="en-A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800" b="1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Equipment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8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Overhead projector/Screen/Computer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Aim for </a:t>
            </a:r>
            <a:r>
              <a:rPr lang="en-A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inter-group learning using expertise within the group.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endParaRPr lang="en-GB" sz="1800" b="1" kern="1200" dirty="0">
              <a:effectLst/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800" b="1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Session Resources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cases as basis for candidate recall/application of knowledge for </a:t>
            </a: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clinical context.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1: Assessment/Mx of 5-10% dehydration without shock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2: 10% dehydration/↓Na</a:t>
            </a:r>
            <a:r>
              <a:rPr lang="en-A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 &gt; 10% dehydration/↑ Na</a:t>
            </a:r>
            <a:r>
              <a:rPr lang="en-A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shock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4: no dehydration/SIADH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/>
            <a:r>
              <a:rPr lang="en-GB" dirty="0">
                <a:latin typeface="Calibri" charset="0"/>
              </a:rPr>
              <a:t>Resources on slides – consider use of whiteboard for reference data</a:t>
            </a:r>
          </a:p>
          <a:p>
            <a:pPr marL="685800" lvl="1" indent="-228600"/>
            <a:r>
              <a:rPr lang="en-GB" dirty="0">
                <a:latin typeface="Calibri" charset="0"/>
              </a:rPr>
              <a:t>Normal Fluid requirements (slide 9)</a:t>
            </a:r>
          </a:p>
          <a:p>
            <a:pPr marL="685800" lvl="1" indent="-228600"/>
            <a:r>
              <a:rPr lang="en-GB" dirty="0">
                <a:latin typeface="Calibri" charset="0"/>
              </a:rPr>
              <a:t>Clinical features (slide 10 &amp; 11)</a:t>
            </a:r>
          </a:p>
          <a:p>
            <a:pPr marL="685800" lvl="1" indent="-228600"/>
            <a:r>
              <a:rPr lang="en-GB" dirty="0">
                <a:latin typeface="Calibri" charset="0"/>
              </a:rPr>
              <a:t>Deficit calculation (slide 12)</a:t>
            </a:r>
          </a:p>
          <a:p>
            <a:pPr marL="685800" lvl="1" indent="-228600"/>
            <a:r>
              <a:rPr lang="en-GB" dirty="0">
                <a:latin typeface="Calibri" charset="0"/>
              </a:rPr>
              <a:t>Dehydration algorithm (slide 13)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5C3C186-B573-B846-8BA5-DA7BFD247FB5}" type="slidenum">
              <a:rPr lang="en-AU" sz="1200"/>
              <a:pPr/>
              <a:t>2</a:t>
            </a:fld>
            <a:endParaRPr lang="en-A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1" dirty="0">
                <a:latin typeface="Calibri" charset="0"/>
              </a:rPr>
              <a:t>Initial</a:t>
            </a:r>
            <a:r>
              <a:rPr lang="en-AU" b="1" baseline="0" dirty="0">
                <a:latin typeface="Calibri" charset="0"/>
              </a:rPr>
              <a:t> Information</a:t>
            </a:r>
            <a:endParaRPr lang="en-AU" b="1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Discuss assessment of dehydration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Failing / failed oral rehydration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Oliguria ?</a:t>
            </a:r>
          </a:p>
          <a:p>
            <a:endParaRPr lang="en-GB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Discuss management options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Calculate fluid prescription – deficit and maintenance +/- </a:t>
            </a:r>
            <a:r>
              <a:rPr lang="en-GB" dirty="0" err="1">
                <a:latin typeface="Calibri" charset="0"/>
              </a:rPr>
              <a:t>ongoing</a:t>
            </a:r>
            <a:r>
              <a:rPr lang="en-GB" dirty="0">
                <a:latin typeface="Calibri" charset="0"/>
              </a:rPr>
              <a:t> losses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What route ? 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How much ?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What type ?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? Repeat electrolyte test?</a:t>
            </a:r>
          </a:p>
          <a:p>
            <a:endParaRPr lang="en-AU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D25CACD-6B92-C049-8D0A-9A2A50D12FE9}" type="slidenum">
              <a:rPr lang="en-AU" sz="1200"/>
              <a:pPr/>
              <a:t>3</a:t>
            </a:fld>
            <a:endParaRPr lang="en-A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1" dirty="0">
                <a:latin typeface="Calibri" charset="0"/>
              </a:rPr>
              <a:t>Instructor Information</a:t>
            </a:r>
          </a:p>
          <a:p>
            <a:r>
              <a:rPr lang="en-GB" dirty="0">
                <a:latin typeface="Calibri" charset="0"/>
              </a:rPr>
              <a:t>Diagnosis: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– 5-10% dehydrated – not shocked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Guide weight 10kg. 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Deficit ~600ml </a:t>
            </a:r>
          </a:p>
          <a:p>
            <a:r>
              <a:rPr lang="en-GB" dirty="0">
                <a:latin typeface="Calibri" charset="0"/>
              </a:rPr>
              <a:t>NG or IV fluid therapy</a:t>
            </a:r>
          </a:p>
          <a:p>
            <a:endParaRPr lang="en-GB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Electrolytes (</a:t>
            </a:r>
            <a:r>
              <a:rPr lang="en-US" dirty="0">
                <a:latin typeface="Calibri" charset="0"/>
              </a:rPr>
              <a:t>if checked) are unremarkable</a:t>
            </a: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E356227-E76F-524F-A62E-837A86A350D6}" type="slidenum">
              <a:rPr lang="en-AU" sz="1200"/>
              <a:pPr/>
              <a:t>4</a:t>
            </a:fld>
            <a:endParaRPr lang="en-A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Calibri" charset="0"/>
              </a:rPr>
              <a:t>Click to animate – information is displayed in stages. </a:t>
            </a:r>
          </a:p>
          <a:p>
            <a:r>
              <a:rPr lang="en-AU" b="1" dirty="0">
                <a:latin typeface="Calibri" charset="0"/>
              </a:rPr>
              <a:t>Initial Information</a:t>
            </a:r>
          </a:p>
          <a:p>
            <a:r>
              <a:rPr lang="en-GB" dirty="0">
                <a:latin typeface="Calibri" charset="0"/>
              </a:rPr>
              <a:t>Discuss the possibility of shock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Discuss management of mild to moderate </a:t>
            </a:r>
            <a:r>
              <a:rPr lang="en-GB" dirty="0" err="1">
                <a:latin typeface="Calibri" charset="0"/>
              </a:rPr>
              <a:t>hyponatraemia</a:t>
            </a:r>
            <a:endParaRPr lang="en-GB" dirty="0">
              <a:latin typeface="Calibri" charset="0"/>
            </a:endParaRPr>
          </a:p>
          <a:p>
            <a:r>
              <a:rPr lang="en-AU" b="1" dirty="0">
                <a:latin typeface="Calibri" charset="0"/>
              </a:rPr>
              <a:t>Further Information</a:t>
            </a:r>
          </a:p>
          <a:p>
            <a:r>
              <a:rPr lang="en-GB" dirty="0">
                <a:latin typeface="Calibri" charset="0"/>
              </a:rPr>
              <a:t>Discuss management</a:t>
            </a:r>
            <a:endParaRPr lang="en-AU" dirty="0">
              <a:latin typeface="Calibri" charset="0"/>
            </a:endParaRPr>
          </a:p>
          <a:p>
            <a:r>
              <a:rPr lang="en-AU" b="1" dirty="0">
                <a:latin typeface="Calibri" charset="0"/>
              </a:rPr>
              <a:t>Instructor</a:t>
            </a:r>
            <a:r>
              <a:rPr lang="en-AU" b="1" baseline="0" dirty="0">
                <a:latin typeface="Calibri" charset="0"/>
              </a:rPr>
              <a:t> Information</a:t>
            </a:r>
            <a:endParaRPr lang="en-AU" b="1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Diagnosis: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10% dehydrated. </a:t>
            </a:r>
            <a:endParaRPr lang="en-AU" dirty="0">
              <a:latin typeface="Calibri" charset="0"/>
            </a:endParaRPr>
          </a:p>
          <a:p>
            <a:r>
              <a:rPr lang="en-GB" dirty="0" err="1">
                <a:latin typeface="Calibri" charset="0"/>
              </a:rPr>
              <a:t>Hyponatraemic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Guide weight 10kg. 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Deficit 1000ml</a:t>
            </a:r>
          </a:p>
          <a:p>
            <a:r>
              <a:rPr lang="en-GB" dirty="0">
                <a:latin typeface="Calibri" charset="0"/>
              </a:rPr>
              <a:t>Fluid bolus, then reassess.  Replace deficit and maintenance with isotonic fluid with potassium added.  Recheck electrolytes soon after commencing.</a:t>
            </a:r>
            <a:endParaRPr lang="en-AU" dirty="0">
              <a:latin typeface="Calibri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7B4DAF7-9016-5E46-88DC-CD8F1942FC05}" type="slidenum">
              <a:rPr lang="en-AU" sz="1200"/>
              <a:pPr/>
              <a:t>5</a:t>
            </a:fld>
            <a:endParaRPr lang="en-A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Calibri" charset="0"/>
              </a:rPr>
              <a:t>Click to animate. </a:t>
            </a:r>
          </a:p>
          <a:p>
            <a:r>
              <a:rPr lang="en-AU" b="1" dirty="0">
                <a:latin typeface="Calibri" charset="0"/>
              </a:rPr>
              <a:t>Initial Information</a:t>
            </a:r>
          </a:p>
          <a:p>
            <a:r>
              <a:rPr lang="en-GB" dirty="0">
                <a:latin typeface="Calibri" charset="0"/>
              </a:rPr>
              <a:t>Discuss assessment of dehydration</a:t>
            </a:r>
            <a:endParaRPr lang="en-AU" dirty="0">
              <a:latin typeface="Calibri" charset="0"/>
            </a:endParaRPr>
          </a:p>
          <a:p>
            <a:r>
              <a:rPr lang="en-AU" b="1" dirty="0">
                <a:latin typeface="Calibri" charset="0"/>
              </a:rPr>
              <a:t>Further Information</a:t>
            </a:r>
          </a:p>
          <a:p>
            <a:r>
              <a:rPr lang="en-GB" dirty="0">
                <a:latin typeface="Calibri" charset="0"/>
              </a:rPr>
              <a:t>Discuss management</a:t>
            </a:r>
            <a:endParaRPr lang="en-AU" dirty="0">
              <a:latin typeface="Calibri" charset="0"/>
            </a:endParaRPr>
          </a:p>
          <a:p>
            <a:endParaRPr lang="en-GB" dirty="0">
              <a:latin typeface="Calibri" charset="0"/>
            </a:endParaRPr>
          </a:p>
          <a:p>
            <a:r>
              <a:rPr lang="en-AU" b="1" dirty="0">
                <a:latin typeface="Calibri" charset="0"/>
              </a:rPr>
              <a:t>Instructor Information</a:t>
            </a:r>
          </a:p>
          <a:p>
            <a:r>
              <a:rPr lang="en-GB" dirty="0">
                <a:latin typeface="Calibri" charset="0"/>
              </a:rPr>
              <a:t>Diagnosis: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&gt;10% dehydrated. </a:t>
            </a:r>
            <a:r>
              <a:rPr lang="en-GB" dirty="0" err="1">
                <a:latin typeface="Calibri" charset="0"/>
              </a:rPr>
              <a:t>Hypernatraemic</a:t>
            </a:r>
            <a:r>
              <a:rPr lang="en-GB" dirty="0">
                <a:latin typeface="Calibri" charset="0"/>
              </a:rPr>
              <a:t>.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Guide weight 5kg. 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Deficit 500ml +</a:t>
            </a:r>
          </a:p>
          <a:p>
            <a:r>
              <a:rPr lang="en-GB" dirty="0">
                <a:latin typeface="Calibri" charset="0"/>
              </a:rPr>
              <a:t>Treat shock then aim for slow lowering of sodium at a rate of no more than 0.5mmol/</a:t>
            </a:r>
            <a:r>
              <a:rPr lang="en-GB" dirty="0" err="1">
                <a:latin typeface="Calibri" charset="0"/>
              </a:rPr>
              <a:t>hr</a:t>
            </a:r>
            <a:r>
              <a:rPr lang="en-GB" dirty="0">
                <a:latin typeface="Calibri" charset="0"/>
              </a:rPr>
              <a:t>, monitoring electrolytes frequently.</a:t>
            </a:r>
            <a:endParaRPr lang="en-AU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95B8DE4-67C9-0642-A354-3C40ECEB409D}" type="slidenum">
              <a:rPr lang="en-AU" sz="1200"/>
              <a:pPr/>
              <a:t>6</a:t>
            </a:fld>
            <a:endParaRPr lang="en-A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1" dirty="0">
                <a:latin typeface="+mn-lt"/>
              </a:rPr>
              <a:t>Initial</a:t>
            </a:r>
            <a:r>
              <a:rPr lang="en-AU" b="1" baseline="0" dirty="0">
                <a:latin typeface="+mn-lt"/>
              </a:rPr>
              <a:t> Information</a:t>
            </a:r>
            <a:endParaRPr lang="en-AU" b="1" dirty="0">
              <a:latin typeface="+mn-lt"/>
            </a:endParaRPr>
          </a:p>
          <a:p>
            <a:r>
              <a:rPr lang="en-GB" dirty="0">
                <a:latin typeface="+mn-lt"/>
              </a:rPr>
              <a:t>Discuss initial assessment</a:t>
            </a:r>
            <a:endParaRPr lang="en-AU" dirty="0">
              <a:latin typeface="+mn-lt"/>
            </a:endParaRPr>
          </a:p>
          <a:p>
            <a:r>
              <a:rPr lang="en-AU" b="1" dirty="0">
                <a:latin typeface="+mn-lt"/>
              </a:rPr>
              <a:t>Further Information</a:t>
            </a:r>
          </a:p>
          <a:p>
            <a:r>
              <a:rPr lang="en-GB" dirty="0">
                <a:latin typeface="+mn-lt"/>
              </a:rPr>
              <a:t>Discuss assessment of dehydration</a:t>
            </a:r>
            <a:endParaRPr lang="en-AU" dirty="0">
              <a:latin typeface="+mn-lt"/>
            </a:endParaRPr>
          </a:p>
          <a:p>
            <a:r>
              <a:rPr lang="en-AU" b="1" dirty="0">
                <a:latin typeface="+mn-lt"/>
              </a:rPr>
              <a:t>Further Information</a:t>
            </a:r>
          </a:p>
          <a:p>
            <a:r>
              <a:rPr lang="en-GB" dirty="0">
                <a:latin typeface="+mn-lt"/>
              </a:rPr>
              <a:t>Discuss management</a:t>
            </a:r>
            <a:endParaRPr lang="en-AU" dirty="0">
              <a:latin typeface="+mn-lt"/>
            </a:endParaRPr>
          </a:p>
          <a:p>
            <a:r>
              <a:rPr lang="en-AU" b="1" dirty="0">
                <a:latin typeface="+mn-lt"/>
              </a:rPr>
              <a:t>Instructor Information</a:t>
            </a:r>
          </a:p>
          <a:p>
            <a:r>
              <a:rPr lang="en-GB" dirty="0">
                <a:latin typeface="+mn-lt"/>
              </a:rPr>
              <a:t>Diagnosis:</a:t>
            </a:r>
            <a:endParaRPr lang="en-AU" dirty="0">
              <a:latin typeface="+mn-lt"/>
            </a:endParaRPr>
          </a:p>
          <a:p>
            <a:r>
              <a:rPr lang="en-GB" dirty="0">
                <a:latin typeface="+mn-lt"/>
              </a:rPr>
              <a:t>0% dehydrated. SIADH</a:t>
            </a:r>
            <a:endParaRPr lang="en-AU" dirty="0">
              <a:latin typeface="+mn-lt"/>
            </a:endParaRPr>
          </a:p>
          <a:p>
            <a:r>
              <a:rPr lang="en-GB" dirty="0">
                <a:latin typeface="+mn-lt"/>
              </a:rPr>
              <a:t>Guide weight 16kg. Deficit 0ml.</a:t>
            </a:r>
          </a:p>
          <a:p>
            <a:r>
              <a:rPr lang="en-GB" dirty="0">
                <a:latin typeface="+mn-lt"/>
              </a:rPr>
              <a:t>Treat seizures with 4ml/kg of 3% </a:t>
            </a:r>
            <a:r>
              <a:rPr lang="en-GB" dirty="0" err="1">
                <a:latin typeface="+mn-lt"/>
              </a:rPr>
              <a:t>NaCl</a:t>
            </a:r>
            <a:r>
              <a:rPr lang="en-GB" dirty="0">
                <a:latin typeface="+mn-lt"/>
              </a:rPr>
              <a:t>.  Following cessation of seizures, aim to raise the serum sodium slowly (no more than 8mmol/day).  Monitor electrolytes frequently.</a:t>
            </a:r>
            <a:endParaRPr lang="en-AU" dirty="0">
              <a:latin typeface="+mn-lt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933D1CF-D4E6-7E48-9629-EB8AA2E03630}" type="slidenum">
              <a:rPr lang="en-AU" sz="1200"/>
              <a:pPr/>
              <a:t>7</a:t>
            </a:fld>
            <a:endParaRPr lang="en-A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buFont typeface="Arial"/>
              <a:buNone/>
            </a:pPr>
            <a:r>
              <a:rPr lang="en-US" sz="1200" kern="1200" dirty="0">
                <a:solidFill>
                  <a:srgbClr val="000000"/>
                </a:solidFill>
                <a:latin typeface="+mn-lt"/>
                <a:ea typeface="ＭＳ Ｐゴシック" charset="0"/>
                <a:cs typeface="Verdana" charset="0"/>
              </a:rPr>
              <a:t>Shock occurs as result of rapid loss of 20 </a:t>
            </a:r>
            <a:r>
              <a:rPr lang="en-US" sz="1200" kern="1200" dirty="0" err="1">
                <a:solidFill>
                  <a:srgbClr val="000000"/>
                </a:solidFill>
                <a:latin typeface="+mn-lt"/>
                <a:ea typeface="ＭＳ Ｐゴシック" charset="0"/>
                <a:cs typeface="Verdana" charset="0"/>
              </a:rPr>
              <a:t>mL</a:t>
            </a:r>
            <a:r>
              <a:rPr lang="en-US" sz="1200" kern="1200" dirty="0">
                <a:solidFill>
                  <a:srgbClr val="000000"/>
                </a:solidFill>
                <a:latin typeface="+mn-lt"/>
                <a:ea typeface="ＭＳ Ｐゴシック" charset="0"/>
                <a:cs typeface="Verdana" charset="0"/>
              </a:rPr>
              <a:t>/kg from the intravascular space. If the intravascular volume is maintained, clinical dehydration is only evident after losses of &gt;25 </a:t>
            </a:r>
            <a:r>
              <a:rPr lang="en-US" sz="1200" kern="1200" dirty="0" err="1">
                <a:solidFill>
                  <a:srgbClr val="000000"/>
                </a:solidFill>
                <a:latin typeface="+mn-lt"/>
                <a:ea typeface="ＭＳ Ｐゴシック" charset="0"/>
                <a:cs typeface="Verdana" charset="0"/>
              </a:rPr>
              <a:t>mL</a:t>
            </a:r>
            <a:r>
              <a:rPr lang="en-US" sz="1200" kern="1200" dirty="0">
                <a:solidFill>
                  <a:srgbClr val="000000"/>
                </a:solidFill>
                <a:latin typeface="+mn-lt"/>
                <a:ea typeface="ＭＳ Ｐゴシック" charset="0"/>
                <a:cs typeface="Verdana" charset="0"/>
              </a:rPr>
              <a:t>/kg of total body water.</a:t>
            </a:r>
          </a:p>
          <a:p>
            <a:pPr marL="0" indent="0" eaLnBrk="1" hangingPunct="1">
              <a:lnSpc>
                <a:spcPct val="80000"/>
              </a:lnSpc>
              <a:buFont typeface="Arial"/>
              <a:buNone/>
            </a:pPr>
            <a:endParaRPr lang="en-US" sz="1200" kern="1200" dirty="0">
              <a:solidFill>
                <a:srgbClr val="000000"/>
              </a:solidFill>
              <a:latin typeface="+mn-lt"/>
              <a:ea typeface="ＭＳ Ｐゴシック" charset="0"/>
              <a:cs typeface="Verdana" charset="0"/>
            </a:endParaRPr>
          </a:p>
          <a:p>
            <a:pPr marL="0" indent="0" eaLnBrk="1" hangingPunct="1">
              <a:lnSpc>
                <a:spcPct val="80000"/>
              </a:lnSpc>
              <a:buFont typeface="Arial"/>
              <a:buNone/>
            </a:pPr>
            <a:r>
              <a:rPr lang="en-US" sz="1200" kern="1200" dirty="0">
                <a:solidFill>
                  <a:srgbClr val="000000"/>
                </a:solidFill>
                <a:latin typeface="+mn-lt"/>
                <a:ea typeface="ＭＳ Ｐゴシック" charset="0"/>
                <a:cs typeface="Verdana" charset="0"/>
              </a:rPr>
              <a:t>The treatment of shock requires rapid administration of a bolus of intravascular fluid (start with 20ml/kg then reassess), with electrolyte content that approximates to plasma (</a:t>
            </a:r>
            <a:r>
              <a:rPr lang="en-US" sz="1200" kern="1200" dirty="0" err="1">
                <a:solidFill>
                  <a:srgbClr val="000000"/>
                </a:solidFill>
                <a:latin typeface="+mn-lt"/>
                <a:ea typeface="ＭＳ Ｐゴシック" charset="0"/>
                <a:cs typeface="Verdana" charset="0"/>
              </a:rPr>
              <a:t>eg</a:t>
            </a:r>
            <a:r>
              <a:rPr lang="en-US" sz="1200" kern="1200" dirty="0">
                <a:solidFill>
                  <a:srgbClr val="000000"/>
                </a:solidFill>
                <a:latin typeface="+mn-lt"/>
                <a:ea typeface="ＭＳ Ｐゴシック" charset="0"/>
                <a:cs typeface="Verdana" charset="0"/>
              </a:rPr>
              <a:t>. 0.9% saline).</a:t>
            </a:r>
          </a:p>
          <a:p>
            <a:pPr marL="0" indent="0" eaLnBrk="1" hangingPunct="1">
              <a:lnSpc>
                <a:spcPct val="80000"/>
              </a:lnSpc>
              <a:buFont typeface="Arial"/>
              <a:buNone/>
            </a:pPr>
            <a:endParaRPr lang="en-US" sz="1200" kern="1200" dirty="0">
              <a:solidFill>
                <a:srgbClr val="000000"/>
              </a:solidFill>
              <a:latin typeface="+mn-lt"/>
              <a:ea typeface="ＭＳ Ｐゴシック" charset="0"/>
              <a:cs typeface="Verdana" charset="0"/>
            </a:endParaRPr>
          </a:p>
          <a:p>
            <a:pPr marL="0" indent="0" eaLnBrk="1" hangingPunct="1">
              <a:lnSpc>
                <a:spcPct val="80000"/>
              </a:lnSpc>
              <a:buFont typeface="Arial"/>
              <a:buNone/>
            </a:pPr>
            <a:r>
              <a:rPr lang="en-US" sz="1200" kern="1200" dirty="0">
                <a:solidFill>
                  <a:srgbClr val="000000"/>
                </a:solidFill>
                <a:latin typeface="+mn-lt"/>
                <a:ea typeface="ＭＳ Ｐゴシック" charset="0"/>
                <a:cs typeface="Verdana" charset="0"/>
              </a:rPr>
              <a:t>The treatment of dehydration requires gradual replacement of fluids, with electrolyte content that relates to the electrolyte losses, or to the total body electrolyte content.</a:t>
            </a:r>
          </a:p>
          <a:p>
            <a:pPr marL="0" indent="0" eaLnBrk="1" hangingPunct="1">
              <a:lnSpc>
                <a:spcPct val="80000"/>
              </a:lnSpc>
              <a:buFont typeface="Arial"/>
              <a:buNone/>
            </a:pPr>
            <a:endParaRPr lang="en-US" sz="1200" kern="1200" dirty="0">
              <a:solidFill>
                <a:srgbClr val="000000"/>
              </a:solidFill>
              <a:latin typeface="+mn-lt"/>
              <a:ea typeface="ＭＳ Ｐゴシック" charset="0"/>
              <a:cs typeface="Verdana" charset="0"/>
            </a:endParaRPr>
          </a:p>
          <a:p>
            <a:pPr marL="0" indent="0" eaLnBrk="1" hangingPunct="1">
              <a:lnSpc>
                <a:spcPct val="80000"/>
              </a:lnSpc>
              <a:buFont typeface="Arial"/>
              <a:buNone/>
            </a:pPr>
            <a:r>
              <a:rPr lang="en-US" sz="1200" kern="1200" dirty="0">
                <a:solidFill>
                  <a:srgbClr val="000000"/>
                </a:solidFill>
                <a:latin typeface="+mn-lt"/>
                <a:ea typeface="ＭＳ Ｐゴシック" charset="0"/>
                <a:cs typeface="Verdana" charset="0"/>
              </a:rPr>
              <a:t>Damage from electrolyte abnormalities is related to either extreme levels, or rapid rates of change.</a:t>
            </a:r>
          </a:p>
          <a:p>
            <a:pPr marL="0" indent="0" eaLnBrk="1" hangingPunct="1">
              <a:lnSpc>
                <a:spcPct val="80000"/>
              </a:lnSpc>
              <a:buFont typeface="Arial"/>
              <a:buNone/>
            </a:pPr>
            <a:endParaRPr lang="en-US" sz="1200" kern="1200" dirty="0">
              <a:solidFill>
                <a:srgbClr val="000000"/>
              </a:solidFill>
              <a:latin typeface="+mn-lt"/>
              <a:ea typeface="ＭＳ Ｐゴシック" charset="0"/>
              <a:cs typeface="Verdana" charset="0"/>
            </a:endParaRPr>
          </a:p>
          <a:p>
            <a:pPr marL="0" indent="0" eaLnBrk="1" hangingPunct="1">
              <a:lnSpc>
                <a:spcPct val="80000"/>
              </a:lnSpc>
              <a:buFont typeface="Arial"/>
              <a:buNone/>
            </a:pPr>
            <a:r>
              <a:rPr lang="en-US" sz="1200" kern="1200" dirty="0">
                <a:solidFill>
                  <a:srgbClr val="000000"/>
                </a:solidFill>
                <a:latin typeface="+mn-lt"/>
                <a:ea typeface="ＭＳ Ｐゴシック" charset="0"/>
                <a:cs typeface="Verdana" charset="0"/>
              </a:rPr>
              <a:t>While the ideal composition of maintenance intravenous fluid is still debated, it should contain no less than 75mmol/L of sodium (0.45% saline).</a:t>
            </a:r>
            <a:endParaRPr lang="en-GB" sz="1200" kern="1200" dirty="0">
              <a:solidFill>
                <a:srgbClr val="000000"/>
              </a:solidFill>
              <a:latin typeface="+mn-lt"/>
              <a:ea typeface="ＭＳ Ｐゴシック" charset="0"/>
              <a:cs typeface="Verdana" charset="0"/>
            </a:endParaRP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DA44640-2905-734D-A54F-50A08C42B6B8}" type="slidenum">
              <a:rPr lang="en-AU" sz="1200"/>
              <a:pPr/>
              <a:t>8</a:t>
            </a:fld>
            <a:endParaRPr lang="en-AU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latin typeface="Calibri" charset="0"/>
              </a:rPr>
              <a:t>Instructor’s Notes</a:t>
            </a:r>
          </a:p>
          <a:p>
            <a:r>
              <a:rPr lang="en-US" dirty="0">
                <a:latin typeface="Calibri" charset="0"/>
              </a:rPr>
              <a:t>In many ill or injured children, these fluids may be inappropriate.  Fluid therapy has to be adjusted to the needs of individual patients.</a:t>
            </a:r>
          </a:p>
          <a:p>
            <a:r>
              <a:rPr lang="en-US" dirty="0">
                <a:latin typeface="Calibri" charset="0"/>
              </a:rPr>
              <a:t>This table is in the manual.  There is unlikely to be time to cover this in depth.</a:t>
            </a: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DBBB9C4-EB0A-014A-A6C8-C400E87ED85C}" type="slidenum">
              <a:rPr lang="en-AU" sz="1200"/>
              <a:pPr/>
              <a:t>9</a:t>
            </a:fld>
            <a:endParaRPr lang="en-A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ntr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216534" y="4528282"/>
            <a:ext cx="5729029" cy="2208918"/>
          </a:xfrm>
        </p:spPr>
        <p:txBody>
          <a:bodyPr/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1932803"/>
            <a:ext cx="3064358" cy="2305822"/>
          </a:xfrm>
        </p:spPr>
        <p:txBody>
          <a:bodyPr rtlCol="0">
            <a:normAutofit/>
          </a:bodyPr>
          <a:lstStyle/>
          <a:p>
            <a:pPr lvl="0"/>
            <a:r>
              <a:rPr lang="en-AU" noProof="0"/>
              <a:t>Drag picture to placeholder or click icon to add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8168665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692B284-22ED-A244-ACFD-83BE4FE2EB29}" type="datetimeFigureOut">
              <a:rPr lang="en-US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2BA9D01-CFAC-554E-A2DC-B3CDD381A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0356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1BAAE62-26A5-3741-9FA2-E1B39C44BAE0}" type="datetimeFigureOut">
              <a:rPr lang="en-US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EDECB2-F545-EB43-8916-0BE7F971C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2525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9831F3E-B477-7642-B4F5-79D1F7DF9DB0}" type="datetimeFigureOut">
              <a:rPr lang="en-US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487BD4-97E5-3740-82C8-CB6CEC027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4172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0389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A529E8-1BAA-F944-99AB-81B4867F8A81}" type="datetimeFigureOut">
              <a:rPr lang="en-US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DBDCD77-756B-AA4D-A6E1-8F8A4D126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1842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70128"/>
            <a:ext cx="5111750" cy="52737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1088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60236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5A9866-EF43-DF45-896B-AE44F2428BC0}" type="datetimeFigureOut">
              <a:rPr lang="en-US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D28E18C-D258-AA40-AD6E-9C814AB35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0936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2245" y="2130425"/>
            <a:ext cx="6989707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1540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0EE95-CAD1-B04B-88EF-96B18D5875EE}" type="datetimeFigureOut">
              <a:rPr lang="en-US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F15D-AF35-7244-9660-6E362B7C2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63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92" y="426504"/>
            <a:ext cx="6709166" cy="1325562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3152030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37D388-3173-9243-A9A6-DBD06AF6FC8C}" type="datetimeFigureOut">
              <a:rPr lang="en-US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122F25B-04B3-E447-926A-02B9ED54D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9538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25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632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3798360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645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28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914400" indent="0">
              <a:buNone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40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0286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106440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5897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6866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08034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35003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sic%20with%20green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28675" y="439738"/>
            <a:ext cx="6708775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8675" y="1919288"/>
            <a:ext cx="785812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AU"/>
          </a:p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</p:txBody>
      </p:sp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4987833" y="6543675"/>
            <a:ext cx="3814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Fluid</a:t>
            </a:r>
            <a:r>
              <a:rPr lang="en-US" baseline="0" dirty="0">
                <a:solidFill>
                  <a:schemeClr val="bg1"/>
                </a:solidFill>
              </a:rPr>
              <a:t> &amp; Electrolytes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93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ransition>
    <p:fade/>
  </p:transition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asic%20just%20logo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11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88" r:id="rId4"/>
    <p:sldLayoutId id="2147483697" r:id="rId5"/>
    <p:sldLayoutId id="2147483689" r:id="rId6"/>
    <p:sldLayoutId id="2147483698" r:id="rId7"/>
  </p:sldLayoutIdLst>
  <p:transition>
    <p:fade/>
  </p:transition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Basic%20with%20gre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65150"/>
            <a:ext cx="6983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89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ransition>
    <p:fade/>
  </p:transition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3F6EA4B-FDFE-9047-BE52-650E7BDE4F65}" type="datetimeFigureOut">
              <a:rPr lang="en-US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1677EDE-E2A1-E249-8EB2-378944E1F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ransition>
    <p:fade/>
  </p:transition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7200" dirty="0"/>
              <a:t>Fluid &amp; Electrolytes</a:t>
            </a:r>
          </a:p>
        </p:txBody>
      </p:sp>
      <p:pic>
        <p:nvPicPr>
          <p:cNvPr id="6" name="Picture Placeholder 5" descr="nacl.jpg"/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23991" b="239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0030972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577727"/>
              </p:ext>
            </p:extLst>
          </p:nvPr>
        </p:nvGraphicFramePr>
        <p:xfrm>
          <a:off x="852624" y="1717583"/>
          <a:ext cx="8130738" cy="4746841"/>
        </p:xfrm>
        <a:graphic>
          <a:graphicData uri="http://schemas.openxmlformats.org/drawingml/2006/table">
            <a:tbl>
              <a:tblPr/>
              <a:tblGrid>
                <a:gridCol w="2434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6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Signs/ Symptoms</a:t>
                      </a: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Notes/Caveats</a:t>
                      </a: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Wingdings"/>
                        </a:rPr>
                        <a:t>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urine output</a:t>
                      </a: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Beware watery diarrhoea</a:t>
                      </a: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Dry mouth</a:t>
                      </a: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Mouth breathers may be dry, while fluid ingestion may moisten mouth</a:t>
                      </a: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Wingdings"/>
                        </a:rPr>
                        <a:t>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skin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turgor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Difficult to interpret in malnourished children.  Particularly unreliable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overweight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children and in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hypernatraemic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dehydration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2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Sunken anterior fontanelle</a:t>
                      </a: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Only useful if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fontanelle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well patent, and in absence of disorders such as meningitis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Sunken eyes</a:t>
                      </a: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Very difficult to asses, although mothers may give accurate assessment</a:t>
                      </a:r>
                    </a:p>
                  </a:txBody>
                  <a:tcPr marL="91425" marR="91425" marT="45724" marB="45724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sz="4400" dirty="0">
                <a:solidFill>
                  <a:srgbClr val="000000"/>
                </a:solidFill>
                <a:latin typeface="+mj-lt"/>
              </a:rPr>
              <a:t>Clinical signs of dehydration</a:t>
            </a:r>
          </a:p>
        </p:txBody>
      </p:sp>
    </p:spTree>
    <p:extLst>
      <p:ext uri="{BB962C8B-B14F-4D97-AF65-F5344CB8AC3E}">
        <p14:creationId xmlns:p14="http://schemas.microsoft.com/office/powerpoint/2010/main" val="216671100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Content Placeholder 5" descr="diarrhoea-acute-04.jp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403225"/>
            <a:ext cx="9144000" cy="6057900"/>
          </a:xfrm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sz="4400" dirty="0">
                <a:solidFill>
                  <a:srgbClr val="000000"/>
                </a:solidFill>
                <a:latin typeface="+mj-lt"/>
              </a:rPr>
              <a:t>Calculating deficit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>
              <a:cs typeface="Verdana" charset="0"/>
            </a:endParaRPr>
          </a:p>
          <a:p>
            <a:r>
              <a:rPr lang="en-GB" b="1" dirty="0">
                <a:cs typeface="Verdana" charset="0"/>
              </a:rPr>
              <a:t>Percentage dehydration </a:t>
            </a:r>
            <a:r>
              <a:rPr lang="en-GB" dirty="0">
                <a:cs typeface="Verdana" charset="0"/>
              </a:rPr>
              <a:t>x</a:t>
            </a:r>
            <a:r>
              <a:rPr lang="en-GB" b="1" dirty="0">
                <a:cs typeface="Verdana" charset="0"/>
              </a:rPr>
              <a:t> weight </a:t>
            </a:r>
            <a:r>
              <a:rPr lang="en-GB" dirty="0">
                <a:cs typeface="Verdana" charset="0"/>
              </a:rPr>
              <a:t>x</a:t>
            </a:r>
            <a:r>
              <a:rPr lang="en-GB" b="1" dirty="0">
                <a:cs typeface="Verdana" charset="0"/>
              </a:rPr>
              <a:t> 10</a:t>
            </a:r>
          </a:p>
          <a:p>
            <a:endParaRPr lang="en-GB" sz="2400" dirty="0">
              <a:cs typeface="Verdana" charset="0"/>
            </a:endParaRPr>
          </a:p>
          <a:p>
            <a:endParaRPr lang="en-GB" sz="2400" dirty="0">
              <a:cs typeface="Verdana" charset="0"/>
            </a:endParaRPr>
          </a:p>
          <a:p>
            <a:endParaRPr lang="en-GB" sz="2400" dirty="0">
              <a:cs typeface="Verdana" charset="0"/>
            </a:endParaRPr>
          </a:p>
          <a:p>
            <a:r>
              <a:rPr lang="en-GB" sz="2400" dirty="0">
                <a:cs typeface="Verdana" charset="0"/>
              </a:rPr>
              <a:t>Percentage dehydration means: </a:t>
            </a:r>
          </a:p>
          <a:p>
            <a:r>
              <a:rPr lang="en-GB" sz="2400" dirty="0">
                <a:cs typeface="Verdana" charset="0"/>
              </a:rPr>
              <a:t>the number of grams of fluid lost per 100 gm of body weight. </a:t>
            </a:r>
          </a:p>
          <a:p>
            <a:r>
              <a:rPr lang="en-GB" sz="2400" dirty="0">
                <a:cs typeface="Verdana" charset="0"/>
              </a:rPr>
              <a:t>Percentage x 10 converts this volume into </a:t>
            </a:r>
            <a:r>
              <a:rPr lang="en-GB" sz="2400" dirty="0" err="1">
                <a:cs typeface="Verdana" charset="0"/>
              </a:rPr>
              <a:t>mL</a:t>
            </a:r>
            <a:r>
              <a:rPr lang="en-GB" sz="2400" dirty="0">
                <a:cs typeface="Verdana" charset="0"/>
              </a:rPr>
              <a:t>/kg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5379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uid &amp; Electro - dehydration screen 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58" y="0"/>
            <a:ext cx="8149683" cy="6858000"/>
          </a:xfrm>
          <a:prstGeom prst="rect">
            <a:avLst/>
          </a:prstGeom>
        </p:spPr>
      </p:pic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5724525" y="1250950"/>
            <a:ext cx="30241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800" b="1">
                <a:latin typeface="Verdana" charset="0"/>
                <a:cs typeface="Verdana" charset="0"/>
              </a:rPr>
              <a:t>Dehydration</a:t>
            </a:r>
          </a:p>
          <a:p>
            <a:pPr algn="ctr" eaLnBrk="1" hangingPunct="1"/>
            <a:r>
              <a:rPr lang="en-GB" sz="2800" b="1">
                <a:latin typeface="Verdana" charset="0"/>
                <a:cs typeface="Verdana" charset="0"/>
              </a:rPr>
              <a:t>diagram</a:t>
            </a:r>
            <a:endParaRPr lang="en-GB" sz="2000">
              <a:latin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89535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63070" y="-496934"/>
            <a:ext cx="3558210" cy="778674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0000" b="1" cap="none" spc="0" dirty="0">
                <a:ln w="1905"/>
                <a:solidFill>
                  <a:srgbClr val="F26522"/>
                </a:solidFill>
                <a:latin typeface="+mj-lt"/>
              </a:rPr>
              <a:t>?</a:t>
            </a:r>
            <a:endParaRPr lang="en-AU" sz="50000" b="1" cap="none" spc="0" dirty="0">
              <a:ln w="1905"/>
              <a:solidFill>
                <a:srgbClr val="F265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1109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Summary</a:t>
            </a:r>
          </a:p>
        </p:txBody>
      </p:sp>
      <p:sp>
        <p:nvSpPr>
          <p:cNvPr id="37" name="Rectangle 4"/>
          <p:cNvSpPr txBox="1">
            <a:spLocks noChangeArrowheads="1"/>
          </p:cNvSpPr>
          <p:nvPr/>
        </p:nvSpPr>
        <p:spPr bwMode="auto">
          <a:xfrm>
            <a:off x="869568" y="2193925"/>
            <a:ext cx="7991475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800" kern="0" dirty="0">
              <a:latin typeface="+mn-lt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GB" sz="3200" kern="0" dirty="0">
                <a:latin typeface="+mn-lt"/>
                <a:ea typeface="Verdana" pitchFamily="34" charset="0"/>
                <a:cs typeface="Verdana" pitchFamily="34" charset="0"/>
              </a:rPr>
              <a:t>Normal fluid requirements in childhood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GB" sz="3200" kern="0" dirty="0">
              <a:latin typeface="+mn-lt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GB" sz="3200" kern="0" dirty="0">
                <a:latin typeface="+mn-lt"/>
                <a:ea typeface="Verdana" pitchFamily="34" charset="0"/>
                <a:cs typeface="Verdana" pitchFamily="34" charset="0"/>
              </a:rPr>
              <a:t>Assessment and management of the dehydrated child</a:t>
            </a:r>
          </a:p>
        </p:txBody>
      </p:sp>
    </p:spTree>
    <p:extLst>
      <p:ext uri="{BB962C8B-B14F-4D97-AF65-F5344CB8AC3E}">
        <p14:creationId xmlns:p14="http://schemas.microsoft.com/office/powerpoint/2010/main" val="5670400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Objectives</a:t>
            </a:r>
          </a:p>
        </p:txBody>
      </p:sp>
      <p:sp>
        <p:nvSpPr>
          <p:cNvPr id="307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/>
              <a:buNone/>
              <a:defRPr/>
            </a:pPr>
            <a:endParaRPr lang="en-US" altLang="en-US" sz="2400" dirty="0">
              <a:solidFill>
                <a:srgbClr val="000000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Font typeface="Arial"/>
              <a:buNone/>
              <a:defRPr/>
            </a:pPr>
            <a:r>
              <a:rPr lang="en-GB" altLang="en-US" sz="3200" dirty="0">
                <a:solidFill>
                  <a:srgbClr val="000000"/>
                </a:solidFill>
                <a:latin typeface="+mj-lt"/>
                <a:ea typeface="Verdana" pitchFamily="34" charset="0"/>
                <a:cs typeface="Verdana" pitchFamily="34" charset="0"/>
              </a:rPr>
              <a:t>To understand normal fluid requirements in childhood</a:t>
            </a:r>
          </a:p>
          <a:p>
            <a:pPr marL="0" indent="0" eaLnBrk="1" hangingPunct="1">
              <a:buFont typeface="Arial"/>
              <a:buNone/>
              <a:defRPr/>
            </a:pPr>
            <a:endParaRPr lang="en-GB" altLang="en-US" sz="3200" dirty="0">
              <a:solidFill>
                <a:srgbClr val="000000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Font typeface="Arial"/>
              <a:buNone/>
              <a:defRPr/>
            </a:pPr>
            <a:r>
              <a:rPr lang="en-GB" altLang="en-US" sz="3200" dirty="0">
                <a:solidFill>
                  <a:srgbClr val="000000"/>
                </a:solidFill>
                <a:latin typeface="+mj-lt"/>
                <a:ea typeface="Verdana" pitchFamily="34" charset="0"/>
                <a:cs typeface="Verdana" pitchFamily="34" charset="0"/>
              </a:rPr>
              <a:t>Discuss the assessment and management of the dehydrated child</a:t>
            </a:r>
          </a:p>
          <a:p>
            <a:pPr marL="0" indent="0" eaLnBrk="1" hangingPunct="1">
              <a:buFont typeface="Arial"/>
              <a:buNone/>
              <a:defRPr/>
            </a:pPr>
            <a:endParaRPr lang="en-GB" altLang="en-US" sz="3200" dirty="0">
              <a:solidFill>
                <a:srgbClr val="000000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432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Case 1</a:t>
            </a:r>
          </a:p>
        </p:txBody>
      </p:sp>
      <p:sp>
        <p:nvSpPr>
          <p:cNvPr id="4098" name="Rectangle 4"/>
          <p:cNvSpPr>
            <a:spLocks noGrp="1" noChangeArrowheads="1"/>
          </p:cNvSpPr>
          <p:nvPr>
            <p:ph idx="1"/>
          </p:nvPr>
        </p:nvSpPr>
        <p:spPr>
          <a:xfrm>
            <a:off x="828675" y="1771004"/>
            <a:ext cx="7858125" cy="4206875"/>
          </a:xfrm>
        </p:spPr>
        <p:txBody>
          <a:bodyPr/>
          <a:lstStyle/>
          <a:p>
            <a:pPr marL="0" indent="0" eaLnBrk="1" hangingPunct="1">
              <a:buFont typeface="Arial"/>
              <a:buNone/>
            </a:pPr>
            <a:r>
              <a:rPr lang="en-GB" sz="3200" b="1" dirty="0">
                <a:solidFill>
                  <a:srgbClr val="000000"/>
                </a:solidFill>
                <a:latin typeface="+mj-lt"/>
                <a:cs typeface="Verdana" charset="0"/>
              </a:rPr>
              <a:t>Initial information</a:t>
            </a:r>
          </a:p>
          <a:p>
            <a:pPr marL="0" indent="0" eaLnBrk="1" hangingPunct="1"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A 12m boy is referred by a GP with 4 days of intermittent vomiting and diarrhoea. 2 days ago, the GP, recorded his weight as 9.9Kg, and prescribed oral rehydration solution. Overnight, although vomiting improved, the watery diarrhoea has worsened.</a:t>
            </a:r>
          </a:p>
          <a:p>
            <a:pPr marL="0" indent="0" eaLnBrk="1" hangingPunct="1"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Now he weighs 9.4Kg, respiratory rate is 30, pulse is 145, &amp; BP 89/42. His eyes appear sunken, but capillary filling time is about 2 seconds. He is alert, but irritable. Temp is 37.2</a:t>
            </a:r>
            <a:r>
              <a:rPr lang="en-GB" sz="2400" baseline="40000" dirty="0">
                <a:solidFill>
                  <a:srgbClr val="000000"/>
                </a:solidFill>
                <a:latin typeface="+mj-lt"/>
                <a:cs typeface="Verdana" charset="0"/>
              </a:rPr>
              <a:t>o</a:t>
            </a: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5414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Case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8675" y="1635077"/>
            <a:ext cx="7858125" cy="42068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200" b="1" dirty="0">
                <a:cs typeface="Verdana" charset="0"/>
              </a:rPr>
              <a:t>Further information</a:t>
            </a:r>
          </a:p>
          <a:p>
            <a:r>
              <a:rPr lang="en-GB" sz="2400" dirty="0">
                <a:cs typeface="Verdana" charset="0"/>
              </a:rPr>
              <a:t>His mother says he vomited again on the way to hospital.</a:t>
            </a:r>
            <a:endParaRPr lang="en-GB" sz="2400" dirty="0"/>
          </a:p>
          <a:p>
            <a:r>
              <a:rPr lang="en-GB" sz="2400" dirty="0">
                <a:cs typeface="Verdana" charset="0"/>
              </a:rPr>
              <a:t>She is not sure when he last passed urine, due to diarrhoea</a:t>
            </a:r>
            <a:endParaRPr lang="en-US" sz="2400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67047" y="3645024"/>
            <a:ext cx="835342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8" indent="-3298825" defTabSz="914400">
              <a:lnSpc>
                <a:spcPct val="150000"/>
              </a:lnSpc>
              <a:tabLst>
                <a:tab pos="1433513" algn="l"/>
              </a:tabLst>
              <a:defRPr/>
            </a:pPr>
            <a:r>
              <a:rPr lang="en-GB" altLang="en-US" sz="2400" b="1" dirty="0">
                <a:latin typeface="+mn-lt"/>
                <a:ea typeface="Verdana" pitchFamily="34" charset="0"/>
                <a:cs typeface="Verdana" pitchFamily="34" charset="0"/>
              </a:rPr>
              <a:t>Urea, electrolytes, and glucose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:</a:t>
            </a:r>
          </a:p>
          <a:p>
            <a:pPr lvl="8" indent="-3298825" defTabSz="914400">
              <a:tabLst>
                <a:tab pos="1433513" algn="l"/>
              </a:tabLst>
              <a:defRPr/>
            </a:pP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Na 	139 </a:t>
            </a: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mmol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/L		</a:t>
            </a:r>
          </a:p>
          <a:p>
            <a:pPr lvl="8" indent="-3298825" defTabSz="914400">
              <a:tabLst>
                <a:tab pos="1433513" algn="l"/>
              </a:tabLst>
              <a:defRPr/>
            </a:pP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K 	3.6  </a:t>
            </a: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mmol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/L		</a:t>
            </a:r>
          </a:p>
          <a:p>
            <a:pPr lvl="8" indent="-3298825" defTabSz="914400">
              <a:tabLst>
                <a:tab pos="1433513" algn="l"/>
              </a:tabLst>
              <a:defRPr/>
            </a:pP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Cl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	102 </a:t>
            </a: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mmol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/L</a:t>
            </a:r>
          </a:p>
          <a:p>
            <a:pPr lvl="8" indent="-3298825" defTabSz="914400">
              <a:tabLst>
                <a:tab pos="1433513" algn="l"/>
              </a:tabLst>
              <a:defRPr/>
            </a:pP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Ur	6.1 </a:t>
            </a: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mmol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/L</a:t>
            </a:r>
          </a:p>
          <a:p>
            <a:pPr lvl="8" indent="-3298825" defTabSz="914400">
              <a:tabLst>
                <a:tab pos="1433513" algn="l"/>
              </a:tabLst>
              <a:defRPr/>
            </a:pP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Gluc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	5.7 </a:t>
            </a: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mmol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703376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Case 2</a:t>
            </a:r>
          </a:p>
        </p:txBody>
      </p:sp>
      <p:sp>
        <p:nvSpPr>
          <p:cNvPr id="5122" name="Rectangle 4"/>
          <p:cNvSpPr>
            <a:spLocks noGrp="1" noChangeArrowheads="1"/>
          </p:cNvSpPr>
          <p:nvPr>
            <p:ph idx="1"/>
          </p:nvPr>
        </p:nvSpPr>
        <p:spPr>
          <a:xfrm>
            <a:off x="828675" y="1832789"/>
            <a:ext cx="7858125" cy="42068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r>
              <a:rPr lang="en-GB" sz="3200" b="1" dirty="0">
                <a:solidFill>
                  <a:srgbClr val="000000"/>
                </a:solidFill>
                <a:latin typeface="+mj-lt"/>
                <a:cs typeface="Verdana" charset="0"/>
              </a:rPr>
              <a:t>Initial information</a:t>
            </a:r>
          </a:p>
          <a:p>
            <a:pPr marL="0" indent="0" eaLnBrk="1" hangingPunct="1"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An 18 month old boy has a history of 5 days of diarrhoea and vomiting. He has a respiratory rate of 40, a pulse of 172, and an initial blood pressure of 80 systolic.  Capillary refill time is about 4 seconds. He has a dry mouth and sunken eyes. His mother says he is thirsty but can’t keep anything down.</a:t>
            </a: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b="1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860127" y="4431661"/>
            <a:ext cx="7601873" cy="228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sz="3200" b="1" dirty="0">
                <a:latin typeface="+mn-lt"/>
                <a:cs typeface="Verdana" charset="0"/>
              </a:rPr>
              <a:t>Further information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dirty="0">
                <a:latin typeface="+mn-lt"/>
                <a:cs typeface="Verdana" charset="0"/>
              </a:rPr>
              <a:t>Urea, electrolyte, and glucose estimations show:</a:t>
            </a:r>
          </a:p>
          <a:p>
            <a:pPr eaLnBrk="1" hangingPunct="1">
              <a:lnSpc>
                <a:spcPct val="90000"/>
              </a:lnSpc>
            </a:pPr>
            <a:endParaRPr lang="en-GB" dirty="0">
              <a:latin typeface="+mn-lt"/>
              <a:cs typeface="Verdana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+mn-lt"/>
                <a:cs typeface="Verdana" charset="0"/>
              </a:rPr>
              <a:t>Na		130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K		3.2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pPr>
              <a:lnSpc>
                <a:spcPct val="90000"/>
              </a:lnSpc>
            </a:pPr>
            <a:r>
              <a:rPr lang="en-GB" dirty="0" err="1">
                <a:latin typeface="+mn-lt"/>
                <a:cs typeface="Verdana" charset="0"/>
              </a:rPr>
              <a:t>Cl</a:t>
            </a:r>
            <a:r>
              <a:rPr lang="en-GB" dirty="0">
                <a:latin typeface="+mn-lt"/>
                <a:cs typeface="Verdana" charset="0"/>
              </a:rPr>
              <a:t>		90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	Ur		8.5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err="1">
                <a:latin typeface="+mn-lt"/>
                <a:cs typeface="Verdana" charset="0"/>
              </a:rPr>
              <a:t>Glu</a:t>
            </a:r>
            <a:r>
              <a:rPr lang="en-GB" dirty="0">
                <a:latin typeface="+mn-lt"/>
                <a:cs typeface="Verdana" charset="0"/>
              </a:rPr>
              <a:t>	c	3.2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4350956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  <p:bldP spid="51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ase 3</a:t>
            </a:r>
          </a:p>
        </p:txBody>
      </p:sp>
      <p:sp>
        <p:nvSpPr>
          <p:cNvPr id="614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r>
              <a:rPr lang="en-GB" sz="3200" b="1" dirty="0">
                <a:solidFill>
                  <a:srgbClr val="000000"/>
                </a:solidFill>
                <a:latin typeface="+mj-lt"/>
                <a:cs typeface="Verdana" charset="0"/>
              </a:rPr>
              <a:t>Initial information</a:t>
            </a:r>
          </a:p>
          <a:p>
            <a:pPr marL="0" indent="0" eaLnBrk="1" hangingPunct="1"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A 3 month old baby who has had diarrhoea and vomiting for 4 days is brought into hospital. His respiratory rate is 40, pulse 150, and capillary refill time 3 seconds. He is pale.</a:t>
            </a: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b="1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882264" y="3789363"/>
            <a:ext cx="7656044" cy="245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sz="3200" b="1" dirty="0">
                <a:latin typeface="+mn-lt"/>
                <a:cs typeface="Verdana" charset="0"/>
              </a:rPr>
              <a:t>Further information</a:t>
            </a:r>
          </a:p>
          <a:p>
            <a:pPr eaLnBrk="1" hangingPunct="1">
              <a:spcBef>
                <a:spcPts val="600"/>
              </a:spcBef>
            </a:pPr>
            <a:r>
              <a:rPr lang="en-GB" dirty="0">
                <a:latin typeface="+mn-lt"/>
                <a:cs typeface="Verdana" charset="0"/>
              </a:rPr>
              <a:t>Urea, electrolyte, and glucose estimations show:</a:t>
            </a:r>
          </a:p>
          <a:p>
            <a:pPr eaLnBrk="1" hangingPunct="1"/>
            <a:endParaRPr lang="en-GB" dirty="0">
              <a:latin typeface="+mn-lt"/>
              <a:cs typeface="Verdana" charset="0"/>
            </a:endParaRPr>
          </a:p>
          <a:p>
            <a:r>
              <a:rPr lang="en-GB" dirty="0">
                <a:latin typeface="+mn-lt"/>
                <a:cs typeface="Verdana" charset="0"/>
              </a:rPr>
              <a:t>Na		164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K		4.3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r>
              <a:rPr lang="en-GB" dirty="0" err="1">
                <a:latin typeface="+mn-lt"/>
                <a:cs typeface="Verdana" charset="0"/>
              </a:rPr>
              <a:t>Cl</a:t>
            </a:r>
            <a:r>
              <a:rPr lang="en-GB" dirty="0">
                <a:latin typeface="+mn-lt"/>
                <a:cs typeface="Verdana" charset="0"/>
              </a:rPr>
              <a:t>		115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Ur		13.9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pPr eaLnBrk="1" hangingPunct="1"/>
            <a:r>
              <a:rPr lang="en-GB" dirty="0" err="1">
                <a:latin typeface="+mn-lt"/>
                <a:cs typeface="Verdana" charset="0"/>
              </a:rPr>
              <a:t>Gluc</a:t>
            </a:r>
            <a:r>
              <a:rPr lang="en-GB" dirty="0">
                <a:latin typeface="+mn-lt"/>
                <a:cs typeface="Verdana" charset="0"/>
              </a:rPr>
              <a:t>	4.2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30332921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Case 4</a:t>
            </a:r>
          </a:p>
        </p:txBody>
      </p:sp>
      <p:sp>
        <p:nvSpPr>
          <p:cNvPr id="7170" name="Rectangle 4"/>
          <p:cNvSpPr>
            <a:spLocks noGrp="1" noChangeArrowheads="1"/>
          </p:cNvSpPr>
          <p:nvPr>
            <p:ph idx="1"/>
          </p:nvPr>
        </p:nvSpPr>
        <p:spPr>
          <a:xfrm>
            <a:off x="828675" y="1832789"/>
            <a:ext cx="7858125" cy="42068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r>
              <a:rPr lang="en-GB" sz="3200" b="1" dirty="0">
                <a:solidFill>
                  <a:srgbClr val="000000"/>
                </a:solidFill>
                <a:latin typeface="+mj-lt"/>
                <a:cs typeface="Verdana" charset="0"/>
              </a:rPr>
              <a:t>Initial information</a:t>
            </a:r>
          </a:p>
          <a:p>
            <a:pPr marL="0" indent="0" eaLnBrk="1" hangingPunct="1"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A 4 year old boy who is recovering from chicken pox, is brought into the Emergency Department having a convulsion. This started 10 minutes before. He is not febrile.</a:t>
            </a:r>
          </a:p>
          <a:p>
            <a:pPr marL="0" indent="0" eaLnBrk="1" hangingPunct="1"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b="1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828136" y="5483219"/>
            <a:ext cx="7966075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dirty="0">
                <a:latin typeface="+mn-lt"/>
                <a:cs typeface="Verdana" charset="0"/>
              </a:rPr>
              <a:t>Na		120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K		3.8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pPr>
              <a:lnSpc>
                <a:spcPct val="90000"/>
              </a:lnSpc>
            </a:pPr>
            <a:r>
              <a:rPr lang="en-GB" dirty="0" err="1">
                <a:latin typeface="+mn-lt"/>
                <a:cs typeface="Verdana" charset="0"/>
              </a:rPr>
              <a:t>Cl</a:t>
            </a:r>
            <a:r>
              <a:rPr lang="en-GB" dirty="0">
                <a:latin typeface="+mn-lt"/>
                <a:cs typeface="Verdana" charset="0"/>
              </a:rPr>
              <a:t>		85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	Ur		3.2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err="1">
                <a:latin typeface="+mn-lt"/>
                <a:cs typeface="Verdana" charset="0"/>
              </a:rPr>
              <a:t>Gl</a:t>
            </a:r>
            <a:r>
              <a:rPr lang="en-GB" dirty="0">
                <a:latin typeface="+mn-lt"/>
                <a:cs typeface="Verdana" charset="0"/>
              </a:rPr>
              <a:t>		7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827088" y="3632077"/>
            <a:ext cx="7859712" cy="2028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sz="3200" b="1" dirty="0">
                <a:latin typeface="+mn-lt"/>
                <a:cs typeface="Verdana" charset="0"/>
              </a:rPr>
              <a:t>Further information</a:t>
            </a:r>
          </a:p>
          <a:p>
            <a:pPr eaLnBrk="1" hangingPunct="1">
              <a:spcBef>
                <a:spcPts val="600"/>
              </a:spcBef>
            </a:pPr>
            <a:r>
              <a:rPr lang="en-GB" dirty="0">
                <a:latin typeface="+mn-lt"/>
                <a:cs typeface="Verdana" charset="0"/>
              </a:rPr>
              <a:t>His respiratory rate is 16, pulse 120, and capillary refill time 1 second. Glucose stick test is in the normal range. His mother says he has not been going to the toilet as often as usual.</a:t>
            </a:r>
          </a:p>
          <a:p>
            <a:endParaRPr lang="en-GB" sz="2000" dirty="0">
              <a:latin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033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  <p:bldP spid="7172" grpId="0" build="p"/>
      <p:bldP spid="717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Concepts</a:t>
            </a:r>
          </a:p>
        </p:txBody>
      </p:sp>
      <p:pic>
        <p:nvPicPr>
          <p:cNvPr id="6" name="Content Placeholder 5" descr="hydration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05489" y="1783010"/>
            <a:ext cx="5214545" cy="3910909"/>
          </a:xfrm>
        </p:spPr>
      </p:pic>
      <p:pic>
        <p:nvPicPr>
          <p:cNvPr id="7" name="Content Placeholder 6" descr="nacl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b="26237"/>
          <a:stretch>
            <a:fillRect/>
          </a:stretch>
        </p:blipFill>
        <p:spPr>
          <a:xfrm>
            <a:off x="5153295" y="1755479"/>
            <a:ext cx="3694143" cy="3940999"/>
          </a:xfrm>
        </p:spPr>
      </p:pic>
    </p:spTree>
    <p:extLst>
      <p:ext uri="{BB962C8B-B14F-4D97-AF65-F5344CB8AC3E}">
        <p14:creationId xmlns:p14="http://schemas.microsoft.com/office/powerpoint/2010/main" val="9289146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sz="4400" dirty="0">
                <a:solidFill>
                  <a:srgbClr val="000000"/>
                </a:solidFill>
                <a:latin typeface="+mj-lt"/>
              </a:rPr>
              <a:t>Normal fluid requirements</a:t>
            </a:r>
          </a:p>
        </p:txBody>
      </p:sp>
      <p:graphicFrame>
        <p:nvGraphicFramePr>
          <p:cNvPr id="4" name="Group 26"/>
          <p:cNvGraphicFramePr>
            <a:graphicFrameLocks noGrp="1"/>
          </p:cNvGraphicFramePr>
          <p:nvPr/>
        </p:nvGraphicFramePr>
        <p:xfrm>
          <a:off x="820758" y="1911174"/>
          <a:ext cx="7927828" cy="2389205"/>
        </p:xfrm>
        <a:graphic>
          <a:graphicData uri="http://schemas.openxmlformats.org/drawingml/2006/table">
            <a:tbl>
              <a:tblPr/>
              <a:tblGrid>
                <a:gridCol w="244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8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Body Weight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Fluid requirement per day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Fluid requirement per hour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First 10kg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mL/kg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Second 10kg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Subsequent 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65" name="TextBox 5"/>
          <p:cNvSpPr txBox="1">
            <a:spLocks noChangeArrowheads="1"/>
          </p:cNvSpPr>
          <p:nvPr/>
        </p:nvSpPr>
        <p:spPr bwMode="auto">
          <a:xfrm>
            <a:off x="764881" y="4558781"/>
            <a:ext cx="770413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+mn-lt"/>
                <a:cs typeface="Verdana" charset="0"/>
              </a:rPr>
              <a:t>Must be tailored to the needs of the specific child as actual requirements may be lower (</a:t>
            </a:r>
            <a:r>
              <a:rPr lang="en-US" dirty="0" err="1">
                <a:latin typeface="+mn-lt"/>
                <a:cs typeface="Verdana" charset="0"/>
              </a:rPr>
              <a:t>eg</a:t>
            </a:r>
            <a:r>
              <a:rPr lang="en-US" dirty="0">
                <a:latin typeface="+mn-lt"/>
                <a:cs typeface="Verdana" charset="0"/>
              </a:rPr>
              <a:t>. in the presence of CNS pathology / ADH secretion) or higher (</a:t>
            </a:r>
            <a:r>
              <a:rPr lang="en-US" dirty="0" err="1">
                <a:latin typeface="+mn-lt"/>
                <a:cs typeface="Verdana" charset="0"/>
              </a:rPr>
              <a:t>eg</a:t>
            </a:r>
            <a:r>
              <a:rPr lang="en-US" dirty="0">
                <a:latin typeface="+mn-lt"/>
                <a:cs typeface="Verdana" charset="0"/>
              </a:rPr>
              <a:t>. where </a:t>
            </a:r>
            <a:r>
              <a:rPr lang="en-US" dirty="0" err="1">
                <a:latin typeface="+mn-lt"/>
                <a:cs typeface="Verdana" charset="0"/>
              </a:rPr>
              <a:t>diarrhoea</a:t>
            </a:r>
            <a:r>
              <a:rPr lang="en-US" dirty="0">
                <a:latin typeface="+mn-lt"/>
                <a:cs typeface="Verdana" charset="0"/>
              </a:rPr>
              <a:t> is present).  </a:t>
            </a:r>
          </a:p>
          <a:p>
            <a:endParaRPr lang="en-US" sz="1600" dirty="0">
              <a:latin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578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PLS f2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APLS f2f.pot</Template>
  <TotalTime>1238</TotalTime>
  <Words>1614</Words>
  <Application>Microsoft Office PowerPoint</Application>
  <PresentationFormat>On-screen Show (4:3)</PresentationFormat>
  <Paragraphs>217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Times</vt:lpstr>
      <vt:lpstr>Verdana</vt:lpstr>
      <vt:lpstr>APLS f2f</vt:lpstr>
      <vt:lpstr>Custom Design</vt:lpstr>
      <vt:lpstr>1_Custom Design</vt:lpstr>
      <vt:lpstr>2_Custom Design</vt:lpstr>
      <vt:lpstr>PowerPoint Presentation</vt:lpstr>
      <vt:lpstr>Objectives</vt:lpstr>
      <vt:lpstr>Case 1</vt:lpstr>
      <vt:lpstr>Case 1</vt:lpstr>
      <vt:lpstr>Case 2</vt:lpstr>
      <vt:lpstr>Case 3</vt:lpstr>
      <vt:lpstr>Case 4</vt:lpstr>
      <vt:lpstr>Concepts</vt:lpstr>
      <vt:lpstr>Normal fluid requirements</vt:lpstr>
      <vt:lpstr>Clinical signs of dehydration</vt:lpstr>
      <vt:lpstr>PowerPoint Presentation</vt:lpstr>
      <vt:lpstr>Calculating deficit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Starrs</dc:creator>
  <cp:lastModifiedBy>Jane Stanford</cp:lastModifiedBy>
  <cp:revision>58</cp:revision>
  <dcterms:created xsi:type="dcterms:W3CDTF">2015-03-19T07:24:52Z</dcterms:created>
  <dcterms:modified xsi:type="dcterms:W3CDTF">2022-11-09T12:24:43Z</dcterms:modified>
</cp:coreProperties>
</file>