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47" r:id="rId3"/>
    <p:sldId id="331" r:id="rId4"/>
    <p:sldId id="342" r:id="rId5"/>
    <p:sldId id="343" r:id="rId6"/>
    <p:sldId id="344" r:id="rId7"/>
    <p:sldId id="345" r:id="rId8"/>
    <p:sldId id="346" r:id="rId9"/>
    <p:sldId id="341" r:id="rId10"/>
    <p:sldId id="332" r:id="rId11"/>
    <p:sldId id="333" r:id="rId12"/>
    <p:sldId id="334" r:id="rId13"/>
    <p:sldId id="335" r:id="rId14"/>
    <p:sldId id="348" r:id="rId15"/>
    <p:sldId id="336" r:id="rId16"/>
    <p:sldId id="337" r:id="rId17"/>
    <p:sldId id="338" r:id="rId18"/>
    <p:sldId id="339" r:id="rId19"/>
    <p:sldId id="340" r:id="rId20"/>
    <p:sldId id="256" r:id="rId21"/>
    <p:sldId id="274" r:id="rId22"/>
    <p:sldId id="278"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252"/>
    <a:srgbClr val="EA1A3B"/>
    <a:srgbClr val="3D475A"/>
    <a:srgbClr val="242A34"/>
    <a:srgbClr val="ED1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CA357C57-DC2A-4639-9BEF-4F29C5057621}" type="datetimeFigureOut">
              <a:rPr lang="es-CO" smtClean="0"/>
              <a:t>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384320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A357C57-DC2A-4639-9BEF-4F29C5057621}" type="datetimeFigureOut">
              <a:rPr lang="es-CO" smtClean="0"/>
              <a:t>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295050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A357C57-DC2A-4639-9BEF-4F29C5057621}" type="datetimeFigureOut">
              <a:rPr lang="es-CO" smtClean="0"/>
              <a:t>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381636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A357C57-DC2A-4639-9BEF-4F29C5057621}" type="datetimeFigureOut">
              <a:rPr lang="es-CO" smtClean="0"/>
              <a:t>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372776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A357C57-DC2A-4639-9BEF-4F29C5057621}" type="datetimeFigureOut">
              <a:rPr lang="es-CO" smtClean="0"/>
              <a:t>2/05/2019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266256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CA357C57-DC2A-4639-9BEF-4F29C5057621}" type="datetimeFigureOut">
              <a:rPr lang="es-CO" smtClean="0"/>
              <a:t>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178466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CA357C57-DC2A-4639-9BEF-4F29C5057621}" type="datetimeFigureOut">
              <a:rPr lang="es-CO" smtClean="0"/>
              <a:t>2/05/2019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13141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CA357C57-DC2A-4639-9BEF-4F29C5057621}" type="datetimeFigureOut">
              <a:rPr lang="es-CO" smtClean="0"/>
              <a:t>2/05/2019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38612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357C57-DC2A-4639-9BEF-4F29C5057621}" type="datetimeFigureOut">
              <a:rPr lang="es-CO" smtClean="0"/>
              <a:t>2/05/2019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295979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A357C57-DC2A-4639-9BEF-4F29C5057621}" type="datetimeFigureOut">
              <a:rPr lang="es-CO" smtClean="0"/>
              <a:t>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146657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A357C57-DC2A-4639-9BEF-4F29C5057621}" type="datetimeFigureOut">
              <a:rPr lang="es-CO" smtClean="0"/>
              <a:t>2/05/2019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7F56A700-13C7-45BB-9014-4C267D90CDE1}" type="slidenum">
              <a:rPr lang="es-CO" smtClean="0"/>
              <a:t>‹Nº›</a:t>
            </a:fld>
            <a:endParaRPr lang="es-CO"/>
          </a:p>
        </p:txBody>
      </p:sp>
    </p:spTree>
    <p:extLst>
      <p:ext uri="{BB962C8B-B14F-4D97-AF65-F5344CB8AC3E}">
        <p14:creationId xmlns:p14="http://schemas.microsoft.com/office/powerpoint/2010/main" val="349263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57C57-DC2A-4639-9BEF-4F29C5057621}" type="datetimeFigureOut">
              <a:rPr lang="es-CO" smtClean="0"/>
              <a:t>2/05/2019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6A700-13C7-45BB-9014-4C267D90CDE1}" type="slidenum">
              <a:rPr lang="es-CO" smtClean="0"/>
              <a:t>‹Nº›</a:t>
            </a:fld>
            <a:endParaRPr lang="es-CO"/>
          </a:p>
        </p:txBody>
      </p:sp>
    </p:spTree>
    <p:extLst>
      <p:ext uri="{BB962C8B-B14F-4D97-AF65-F5344CB8AC3E}">
        <p14:creationId xmlns:p14="http://schemas.microsoft.com/office/powerpoint/2010/main" val="192056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hyperlink" Target="http://es.wikipedia.org/wiki/Domain_Name_System" TargetMode="External"/><Relationship Id="rId5" Type="http://schemas.openxmlformats.org/officeDocument/2006/relationships/hyperlink" Target="http://es.wikipedia.org/wiki/Sender_Policy_Framework" TargetMode="External"/><Relationship Id="rId4" Type="http://schemas.openxmlformats.org/officeDocument/2006/relationships/hyperlink" Target="http://es.wikipedia.org/wiki/DomainKeys_Identified_Mail" TargetMode="External"/><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65B9A461-41EC-49A7-B163-0182493A1C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5106" y="-2359262"/>
            <a:ext cx="18878706" cy="1184119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354" y="5186139"/>
            <a:ext cx="1765829" cy="1507647"/>
          </a:xfrm>
          <a:prstGeom prst="rect">
            <a:avLst/>
          </a:prstGeom>
        </p:spPr>
      </p:pic>
      <p:sp>
        <p:nvSpPr>
          <p:cNvPr id="2" name="1 Título"/>
          <p:cNvSpPr txBox="1">
            <a:spLocks/>
          </p:cNvSpPr>
          <p:nvPr/>
        </p:nvSpPr>
        <p:spPr>
          <a:xfrm>
            <a:off x="993677" y="1796144"/>
            <a:ext cx="8738152" cy="282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9600" b="1" dirty="0">
                <a:solidFill>
                  <a:schemeClr val="bg1"/>
                </a:solidFill>
                <a:effectLst>
                  <a:outerShdw blurRad="38100" dist="38100" dir="2700000" algn="tl">
                    <a:srgbClr val="000000">
                      <a:alpha val="43137"/>
                    </a:srgbClr>
                  </a:outerShdw>
                </a:effectLst>
                <a:latin typeface="+mn-lt"/>
                <a:ea typeface="Verdana" pitchFamily="34" charset="0"/>
                <a:cs typeface="Verdana" pitchFamily="34" charset="0"/>
              </a:rPr>
              <a:t>Email </a:t>
            </a:r>
          </a:p>
          <a:p>
            <a:r>
              <a:rPr lang="es-CO" sz="9600" b="1" dirty="0">
                <a:solidFill>
                  <a:schemeClr val="bg1"/>
                </a:solidFill>
                <a:effectLst>
                  <a:outerShdw blurRad="38100" dist="38100" dir="2700000" algn="tl">
                    <a:srgbClr val="000000">
                      <a:alpha val="43137"/>
                    </a:srgbClr>
                  </a:outerShdw>
                </a:effectLst>
                <a:latin typeface="+mn-lt"/>
                <a:ea typeface="Verdana" pitchFamily="34" charset="0"/>
                <a:cs typeface="Verdana" pitchFamily="34" charset="0"/>
              </a:rPr>
              <a:t>Buenas Prácticas</a:t>
            </a:r>
          </a:p>
        </p:txBody>
      </p:sp>
    </p:spTree>
    <p:extLst>
      <p:ext uri="{BB962C8B-B14F-4D97-AF65-F5344CB8AC3E}">
        <p14:creationId xmlns:p14="http://schemas.microsoft.com/office/powerpoint/2010/main" val="493523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7658456-C7E3-4115-BB6C-6AB4643EF472}"/>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F95BE9E4-DE2A-42C1-9C6F-D1E390367241}"/>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5FDCDAA0-1E1E-4B23-88AA-31500D14E4E3}"/>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54ECE1CE-62C7-439D-BFFF-E2CDD9F6609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1213674" y="2908756"/>
            <a:ext cx="10446491" cy="2923877"/>
          </a:xfrm>
          <a:prstGeom prst="rect">
            <a:avLst/>
          </a:prstGeom>
          <a:noFill/>
        </p:spPr>
        <p:txBody>
          <a:bodyPr wrap="square" rtlCol="0">
            <a:spAutoFit/>
          </a:bodyPr>
          <a:lstStyle/>
          <a:p>
            <a:pPr marL="457200" indent="-457200">
              <a:buAutoNum type="arabicPeriod"/>
            </a:pPr>
            <a:r>
              <a:rPr lang="es-CO" sz="3200" b="1" dirty="0">
                <a:solidFill>
                  <a:schemeClr val="bg1"/>
                </a:solidFill>
              </a:rPr>
              <a:t>Segmenta a tus suscriptores.</a:t>
            </a:r>
          </a:p>
          <a:p>
            <a:pPr marL="457200" indent="-457200" algn="ctr">
              <a:buAutoNum type="arabicPeriod"/>
            </a:pPr>
            <a:endParaRPr lang="es-CO" sz="2000" dirty="0">
              <a:solidFill>
                <a:schemeClr val="bg1"/>
              </a:solidFill>
            </a:endParaRPr>
          </a:p>
          <a:p>
            <a:r>
              <a:rPr lang="es-419" sz="1900" dirty="0">
                <a:solidFill>
                  <a:schemeClr val="bg1"/>
                </a:solidFill>
                <a:latin typeface="+mj-lt"/>
              </a:rPr>
              <a:t>Las empresas deben adoptar en su modelo de negocio la estrategia de </a:t>
            </a:r>
            <a:r>
              <a:rPr lang="es-419" sz="1900" b="1" dirty="0">
                <a:solidFill>
                  <a:schemeClr val="bg1"/>
                </a:solidFill>
                <a:latin typeface="+mj-lt"/>
              </a:rPr>
              <a:t>”</a:t>
            </a:r>
            <a:r>
              <a:rPr lang="es-419" sz="1900" b="1" dirty="0" err="1">
                <a:solidFill>
                  <a:schemeClr val="bg1"/>
                </a:solidFill>
                <a:latin typeface="+mj-lt"/>
              </a:rPr>
              <a:t>Customer</a:t>
            </a:r>
            <a:r>
              <a:rPr lang="es-419" sz="1900" b="1" dirty="0">
                <a:solidFill>
                  <a:schemeClr val="bg1"/>
                </a:solidFill>
                <a:latin typeface="+mj-lt"/>
              </a:rPr>
              <a:t> </a:t>
            </a:r>
            <a:r>
              <a:rPr lang="es-419" sz="1900" b="1" dirty="0" err="1">
                <a:solidFill>
                  <a:schemeClr val="bg1"/>
                </a:solidFill>
                <a:latin typeface="+mj-lt"/>
              </a:rPr>
              <a:t>Centricity</a:t>
            </a:r>
            <a:r>
              <a:rPr lang="es-419" sz="1900" b="1" dirty="0">
                <a:solidFill>
                  <a:schemeClr val="bg1"/>
                </a:solidFill>
                <a:latin typeface="+mj-lt"/>
              </a:rPr>
              <a:t>”</a:t>
            </a:r>
            <a:r>
              <a:rPr lang="es-419" sz="1900" dirty="0">
                <a:solidFill>
                  <a:schemeClr val="bg1"/>
                </a:solidFill>
                <a:latin typeface="+mj-lt"/>
              </a:rPr>
              <a:t>, invirtiendo tiempo en segmentar sus bases de datos en base a unos parámetros útiles para hacer llegar el contenido adecuado al usuario. Evitando que el usuario pierda el interés en la marca, no se inscriba, o cause baja como suscriptor.</a:t>
            </a:r>
          </a:p>
          <a:p>
            <a:endParaRPr lang="es-419" sz="1900" dirty="0">
              <a:solidFill>
                <a:schemeClr val="bg1"/>
              </a:solidFill>
              <a:latin typeface="+mj-lt"/>
            </a:endParaRPr>
          </a:p>
          <a:p>
            <a:r>
              <a:rPr lang="es-419" sz="1900" b="1" dirty="0">
                <a:solidFill>
                  <a:schemeClr val="bg1"/>
                </a:solidFill>
                <a:latin typeface="+mj-lt"/>
              </a:rPr>
              <a:t>Segmentos sugeridos: </a:t>
            </a:r>
            <a:r>
              <a:rPr lang="es-419" sz="1900" dirty="0">
                <a:solidFill>
                  <a:schemeClr val="bg1"/>
                </a:solidFill>
                <a:latin typeface="+mj-lt"/>
              </a:rPr>
              <a:t>Temática, periodicidad de envío, edad, ubicación, género etc.</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8621681E-6919-401D-8E61-46C76C689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6919" y="2121346"/>
            <a:ext cx="2286622" cy="1490539"/>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17581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8680F7C-0DA1-49CD-9607-FD1C0D387F13}"/>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1102C68E-AB60-47FE-B098-24C758A323D6}"/>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4748104B-4F90-4C5D-BB73-56A1977DD4E8}"/>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F6FE8282-1ACD-4508-934D-0CEEEE14667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94662" y="2915677"/>
            <a:ext cx="9897850" cy="2816156"/>
          </a:xfrm>
          <a:prstGeom prst="rect">
            <a:avLst/>
          </a:prstGeom>
          <a:noFill/>
        </p:spPr>
        <p:txBody>
          <a:bodyPr wrap="square" rtlCol="0">
            <a:spAutoFit/>
          </a:bodyPr>
          <a:lstStyle/>
          <a:p>
            <a:r>
              <a:rPr lang="es-CO" sz="3200" b="1" dirty="0">
                <a:solidFill>
                  <a:schemeClr val="bg1"/>
                </a:solidFill>
              </a:rPr>
              <a:t>2. Personaliza al máximo. </a:t>
            </a:r>
          </a:p>
          <a:p>
            <a:endParaRPr lang="es-CO" sz="3200" dirty="0">
              <a:solidFill>
                <a:schemeClr val="bg1"/>
              </a:solidFill>
            </a:endParaRPr>
          </a:p>
          <a:p>
            <a:r>
              <a:rPr lang="es-CO" sz="1900" dirty="0">
                <a:solidFill>
                  <a:schemeClr val="bg1"/>
                </a:solidFill>
                <a:latin typeface="+mj-lt"/>
              </a:rPr>
              <a:t>Aunque E-mail Marketing es una técnica de comunicación masiva, a todos el mundo le gusta sentirse especial y recibir un correo electrónico personalizado, con datos personalizados. </a:t>
            </a:r>
          </a:p>
          <a:p>
            <a:endParaRPr lang="es-CO" sz="1900" dirty="0">
              <a:solidFill>
                <a:schemeClr val="bg1"/>
              </a:solidFill>
              <a:latin typeface="+mj-lt"/>
            </a:endParaRPr>
          </a:p>
          <a:p>
            <a:r>
              <a:rPr lang="es-CO" sz="1900" b="1" dirty="0">
                <a:solidFill>
                  <a:schemeClr val="bg1"/>
                </a:solidFill>
                <a:latin typeface="+mj-lt"/>
              </a:rPr>
              <a:t>Personalizaciones recomendadas: </a:t>
            </a:r>
            <a:r>
              <a:rPr lang="es-CO" sz="1900" dirty="0">
                <a:solidFill>
                  <a:schemeClr val="bg1"/>
                </a:solidFill>
                <a:latin typeface="+mj-lt"/>
              </a:rPr>
              <a:t>Nombre (en el asunto y en el saludo), personaliza por género (puedes enviar dos campañas), personaliza por edad, cuidad, preferencias.</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9CF77EA0-E7B7-4C4D-986A-F1C0931840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9810" y="1949916"/>
            <a:ext cx="2054219" cy="1577815"/>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49966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57649E82-5E68-4E3F-A58A-3C580F84635B}"/>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4506A009-A249-44DF-9BC7-04FAF70673D8}"/>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77E5930C-253E-48F5-89E4-74154C4600F8}"/>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F1963769-FB55-428B-AC44-421B123805A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1061887" y="2991850"/>
            <a:ext cx="8723166" cy="2092881"/>
          </a:xfrm>
          <a:prstGeom prst="rect">
            <a:avLst/>
          </a:prstGeom>
          <a:noFill/>
        </p:spPr>
        <p:txBody>
          <a:bodyPr wrap="square" rtlCol="0">
            <a:spAutoFit/>
          </a:bodyPr>
          <a:lstStyle/>
          <a:p>
            <a:r>
              <a:rPr lang="es-CO" sz="3200" b="1" dirty="0">
                <a:solidFill>
                  <a:schemeClr val="bg1"/>
                </a:solidFill>
              </a:rPr>
              <a:t>3. Diseño </a:t>
            </a:r>
            <a:r>
              <a:rPr lang="es-CO" sz="3200" b="1" dirty="0" err="1">
                <a:solidFill>
                  <a:schemeClr val="bg1"/>
                </a:solidFill>
              </a:rPr>
              <a:t>Responsive</a:t>
            </a:r>
            <a:r>
              <a:rPr lang="es-CO" sz="3200" b="1" dirty="0">
                <a:solidFill>
                  <a:schemeClr val="bg1"/>
                </a:solidFill>
              </a:rPr>
              <a:t>.</a:t>
            </a:r>
          </a:p>
          <a:p>
            <a:endParaRPr lang="es-CO" sz="2000" dirty="0">
              <a:solidFill>
                <a:schemeClr val="bg1"/>
              </a:solidFill>
            </a:endParaRPr>
          </a:p>
          <a:p>
            <a:r>
              <a:rPr lang="es-CO" sz="1900" dirty="0">
                <a:solidFill>
                  <a:schemeClr val="bg1"/>
                </a:solidFill>
                <a:latin typeface="+mj-lt"/>
              </a:rPr>
              <a:t>Asegúrate de que tus emails se ven perfectos en todos los dispositivos.</a:t>
            </a:r>
          </a:p>
          <a:p>
            <a:r>
              <a:rPr lang="es-CO" sz="1900" dirty="0">
                <a:solidFill>
                  <a:schemeClr val="bg1"/>
                </a:solidFill>
                <a:latin typeface="+mj-lt"/>
              </a:rPr>
              <a:t>Aldeamo como proveedor de envío de correos electrónicos provee diseño </a:t>
            </a:r>
            <a:r>
              <a:rPr lang="es-CO" sz="1900" dirty="0" err="1">
                <a:solidFill>
                  <a:schemeClr val="bg1"/>
                </a:solidFill>
                <a:latin typeface="+mj-lt"/>
              </a:rPr>
              <a:t>responsive</a:t>
            </a:r>
            <a:r>
              <a:rPr lang="es-CO" sz="1900" dirty="0">
                <a:solidFill>
                  <a:schemeClr val="bg1"/>
                </a:solidFill>
                <a:latin typeface="+mj-lt"/>
              </a:rPr>
              <a:t> en sus plantillas. </a:t>
            </a:r>
          </a:p>
          <a:p>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F7DEA7F6-3E02-4C90-A33D-F74C9D3E33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43488" y="2226690"/>
            <a:ext cx="2609850" cy="1276350"/>
          </a:xfrm>
          <a:prstGeom prst="rect">
            <a:avLst/>
          </a:prstGeom>
          <a:effectLst>
            <a:innerShdw blurRad="63500" dist="50800" dir="18900000">
              <a:prstClr val="black">
                <a:alpha val="50000"/>
              </a:prstClr>
            </a:innerShdw>
            <a:reflection blurRad="6350" stA="52000" endA="300" endPos="35000" dir="5400000" sy="-100000" algn="bl" rotWithShape="0"/>
          </a:effectLst>
        </p:spPr>
      </p:pic>
    </p:spTree>
    <p:extLst>
      <p:ext uri="{BB962C8B-B14F-4D97-AF65-F5344CB8AC3E}">
        <p14:creationId xmlns:p14="http://schemas.microsoft.com/office/powerpoint/2010/main" val="362736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10FF38A-5D7B-42CB-9562-718C2C9B449D}"/>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748D3164-F139-4C5B-9D41-2F56CAB3EC24}"/>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5B006782-3183-4EFA-B6D6-D29B15D8DEC6}"/>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9F4CDB09-D3D1-4102-930A-19102A0789F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6" y="3054950"/>
            <a:ext cx="10932947" cy="2631490"/>
          </a:xfrm>
          <a:prstGeom prst="rect">
            <a:avLst/>
          </a:prstGeom>
          <a:noFill/>
        </p:spPr>
        <p:txBody>
          <a:bodyPr wrap="square" rtlCol="0">
            <a:spAutoFit/>
          </a:bodyPr>
          <a:lstStyle/>
          <a:p>
            <a:r>
              <a:rPr lang="es-CO" sz="3200" b="1" dirty="0">
                <a:solidFill>
                  <a:schemeClr val="bg1"/>
                </a:solidFill>
              </a:rPr>
              <a:t>4. Menos es más, Emails sencillos.</a:t>
            </a:r>
          </a:p>
          <a:p>
            <a:endParaRPr lang="es-CO" sz="2000" dirty="0">
              <a:solidFill>
                <a:schemeClr val="bg1"/>
              </a:solidFill>
            </a:endParaRPr>
          </a:p>
          <a:p>
            <a:pPr fontAlgn="base"/>
            <a:r>
              <a:rPr lang="es-419" sz="1900" dirty="0">
                <a:solidFill>
                  <a:schemeClr val="bg1"/>
                </a:solidFill>
              </a:rPr>
              <a:t>En la mayoría de los casos, los correos (</a:t>
            </a:r>
            <a:r>
              <a:rPr lang="es-419" sz="1900" dirty="0" err="1">
                <a:solidFill>
                  <a:schemeClr val="bg1"/>
                </a:solidFill>
              </a:rPr>
              <a:t>Newsletters</a:t>
            </a:r>
            <a:r>
              <a:rPr lang="es-419" sz="1900" dirty="0">
                <a:solidFill>
                  <a:schemeClr val="bg1"/>
                </a:solidFill>
              </a:rPr>
              <a:t>) más sencillos funcionan mucho mejor que los que están llenos de imágenes, colores diferentes, diseños complicados…</a:t>
            </a:r>
          </a:p>
          <a:p>
            <a:pPr fontAlgn="base"/>
            <a:endParaRPr lang="es-419" sz="1900" dirty="0">
              <a:solidFill>
                <a:schemeClr val="bg1"/>
              </a:solidFill>
            </a:endParaRPr>
          </a:p>
          <a:p>
            <a:pPr fontAlgn="base"/>
            <a:r>
              <a:rPr lang="es-419" sz="1900" b="1" dirty="0">
                <a:solidFill>
                  <a:schemeClr val="bg1"/>
                </a:solidFill>
              </a:rPr>
              <a:t>Menos es más: T</a:t>
            </a:r>
            <a:r>
              <a:rPr lang="es-419" sz="1900" dirty="0">
                <a:solidFill>
                  <a:schemeClr val="bg1"/>
                </a:solidFill>
              </a:rPr>
              <a:t>u email tiene que ser sencillo. Cuanto menos se parezca a las típicas </a:t>
            </a:r>
            <a:r>
              <a:rPr lang="es-419" sz="1900" dirty="0" err="1">
                <a:solidFill>
                  <a:schemeClr val="bg1"/>
                </a:solidFill>
              </a:rPr>
              <a:t>newsletters</a:t>
            </a:r>
            <a:r>
              <a:rPr lang="es-419" sz="1900" dirty="0">
                <a:solidFill>
                  <a:schemeClr val="bg1"/>
                </a:solidFill>
              </a:rPr>
              <a:t> (esas que están maquetadas a diferentes columnas, repletas de imágenes enormes o con encabezados), mucho mejor.</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A7DE7894-EE70-40E6-80BB-2156FD573F9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815" r="12055"/>
          <a:stretch/>
        </p:blipFill>
        <p:spPr>
          <a:xfrm>
            <a:off x="7034655" y="1946922"/>
            <a:ext cx="1287712" cy="1557477"/>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42719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10FF38A-5D7B-42CB-9562-718C2C9B449D}"/>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748D3164-F139-4C5B-9D41-2F56CAB3EC24}"/>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5B006782-3183-4EFA-B6D6-D29B15D8DEC6}"/>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9F4CDB09-D3D1-4102-930A-19102A0789F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7" y="3054950"/>
            <a:ext cx="5125554" cy="1661993"/>
          </a:xfrm>
          <a:prstGeom prst="rect">
            <a:avLst/>
          </a:prstGeom>
          <a:noFill/>
        </p:spPr>
        <p:txBody>
          <a:bodyPr wrap="square" rtlCol="0">
            <a:spAutoFit/>
          </a:bodyPr>
          <a:lstStyle/>
          <a:p>
            <a:r>
              <a:rPr lang="es-CO" sz="3200" b="1" dirty="0">
                <a:solidFill>
                  <a:schemeClr val="bg1"/>
                </a:solidFill>
              </a:rPr>
              <a:t>4. Menos es más, Emails sencillos.</a:t>
            </a:r>
          </a:p>
          <a:p>
            <a:endParaRPr lang="es-CO" sz="2000" dirty="0">
              <a:solidFill>
                <a:schemeClr val="bg1"/>
              </a:solidFill>
            </a:endParaRP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A7DE7894-EE70-40E6-80BB-2156FD573F9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0815" r="12055"/>
          <a:stretch/>
        </p:blipFill>
        <p:spPr>
          <a:xfrm>
            <a:off x="6248413" y="2060244"/>
            <a:ext cx="3636983" cy="439890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04168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B27CF4F-D6B3-4415-9DD4-8A1EE88ECD40}"/>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25081A9B-C82F-4EE1-AD0A-E32D686D2FD4}"/>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A0AB25F0-78A7-4C1B-84E9-BA64B2A9A5FD}"/>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742AFCFA-8A19-433F-A03D-EBD19B4BFAA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6" y="2725661"/>
            <a:ext cx="10932947" cy="3231654"/>
          </a:xfrm>
          <a:prstGeom prst="rect">
            <a:avLst/>
          </a:prstGeom>
          <a:noFill/>
        </p:spPr>
        <p:txBody>
          <a:bodyPr wrap="square" rtlCol="0">
            <a:spAutoFit/>
          </a:bodyPr>
          <a:lstStyle/>
          <a:p>
            <a:endParaRPr lang="es-CO" sz="2000" dirty="0">
              <a:solidFill>
                <a:schemeClr val="bg1"/>
              </a:solidFill>
            </a:endParaRPr>
          </a:p>
          <a:p>
            <a:r>
              <a:rPr lang="es-CO" sz="3200" b="1" dirty="0">
                <a:solidFill>
                  <a:schemeClr val="bg1"/>
                </a:solidFill>
              </a:rPr>
              <a:t>5. Evita palabras SPAM.</a:t>
            </a:r>
          </a:p>
          <a:p>
            <a:pPr algn="ctr"/>
            <a:endParaRPr lang="es-CO" sz="2000" dirty="0">
              <a:solidFill>
                <a:schemeClr val="bg1"/>
              </a:solidFill>
            </a:endParaRPr>
          </a:p>
          <a:p>
            <a:r>
              <a:rPr lang="es-CO" sz="1900" b="1" dirty="0">
                <a:solidFill>
                  <a:schemeClr val="bg1"/>
                </a:solidFill>
              </a:rPr>
              <a:t>Palabras Spam:</a:t>
            </a:r>
            <a:r>
              <a:rPr lang="es-CO" sz="1900" dirty="0">
                <a:solidFill>
                  <a:schemeClr val="bg1"/>
                </a:solidFill>
              </a:rPr>
              <a:t> G</a:t>
            </a:r>
            <a:r>
              <a:rPr lang="es-419" sz="1900" dirty="0">
                <a:solidFill>
                  <a:schemeClr val="bg1"/>
                </a:solidFill>
              </a:rPr>
              <a:t>ratis, regalo, mejor precio, promoción especial, descuento, rebajas, oferta, clic aquí, gana dinero, compra, mejor precio, menor precio, por sólo, llama gratis, inversión, 50% menos, ¿por qué pagar más?, elimina tu deuda, ya, hazlo ya, comienza hoy, por tiempo limitado, visto en TV, pierde peso.</a:t>
            </a:r>
          </a:p>
          <a:p>
            <a:endParaRPr lang="es-419" sz="1900" dirty="0">
              <a:solidFill>
                <a:schemeClr val="bg1"/>
              </a:solidFill>
            </a:endParaRPr>
          </a:p>
          <a:p>
            <a:r>
              <a:rPr lang="es-419" sz="1900" b="1" dirty="0">
                <a:solidFill>
                  <a:schemeClr val="bg1"/>
                </a:solidFill>
              </a:rPr>
              <a:t>Elige un remitente antispam</a:t>
            </a:r>
            <a:r>
              <a:rPr lang="es-419" sz="1900" dirty="0">
                <a:solidFill>
                  <a:schemeClr val="bg1"/>
                </a:solidFill>
              </a:rPr>
              <a:t>. En la mayoría de los casos debemos evitar errores como </a:t>
            </a:r>
            <a:r>
              <a:rPr lang="es-419" sz="1900" dirty="0" err="1">
                <a:solidFill>
                  <a:schemeClr val="bg1"/>
                </a:solidFill>
              </a:rPr>
              <a:t>info</a:t>
            </a:r>
            <a:r>
              <a:rPr lang="es-419" sz="1900" dirty="0">
                <a:solidFill>
                  <a:schemeClr val="bg1"/>
                </a:solidFill>
              </a:rPr>
              <a:t>@, </a:t>
            </a:r>
            <a:r>
              <a:rPr lang="es-419" sz="1900" dirty="0" err="1">
                <a:solidFill>
                  <a:schemeClr val="bg1"/>
                </a:solidFill>
              </a:rPr>
              <a:t>noreply</a:t>
            </a:r>
            <a:r>
              <a:rPr lang="es-419" sz="1900" dirty="0">
                <a:solidFill>
                  <a:schemeClr val="bg1"/>
                </a:solidFill>
              </a:rPr>
              <a:t>@, </a:t>
            </a:r>
            <a:r>
              <a:rPr lang="es-419" sz="1900" dirty="0" err="1">
                <a:solidFill>
                  <a:schemeClr val="bg1"/>
                </a:solidFill>
              </a:rPr>
              <a:t>noresponder</a:t>
            </a:r>
            <a:r>
              <a:rPr lang="es-419" sz="1900" dirty="0">
                <a:solidFill>
                  <a:schemeClr val="bg1"/>
                </a:solidFill>
              </a:rPr>
              <a:t>@, </a:t>
            </a:r>
            <a:r>
              <a:rPr lang="es-419" sz="1900" dirty="0" err="1">
                <a:solidFill>
                  <a:schemeClr val="bg1"/>
                </a:solidFill>
              </a:rPr>
              <a:t>comunicacion</a:t>
            </a:r>
            <a:r>
              <a:rPr lang="es-419" sz="1900" dirty="0">
                <a:solidFill>
                  <a:schemeClr val="bg1"/>
                </a:solidFill>
              </a:rPr>
              <a:t>@.</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B816C7B1-1A44-41FB-BD11-FFD3FE6B693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117" t="13158" r="14507" b="26495"/>
          <a:stretch/>
        </p:blipFill>
        <p:spPr>
          <a:xfrm>
            <a:off x="4956313" y="2093842"/>
            <a:ext cx="1630018" cy="1487571"/>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84123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A72FEF7B-4146-4E61-9C6D-699219495F48}"/>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A31488B9-B22F-4F3B-86F3-07962CFB7618}"/>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09BCB5DA-8098-4AD1-ACA8-84B28B5F9411}"/>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C3C972D9-8C45-4508-BF34-FC2EA57B5F5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6" y="2885792"/>
            <a:ext cx="10932947" cy="2616101"/>
          </a:xfrm>
          <a:prstGeom prst="rect">
            <a:avLst/>
          </a:prstGeom>
          <a:noFill/>
        </p:spPr>
        <p:txBody>
          <a:bodyPr wrap="square" rtlCol="0">
            <a:spAutoFit/>
          </a:bodyPr>
          <a:lstStyle/>
          <a:p>
            <a:r>
              <a:rPr lang="es-419" sz="3200" b="1" dirty="0">
                <a:solidFill>
                  <a:schemeClr val="bg1"/>
                </a:solidFill>
              </a:rPr>
              <a:t>6. Añade un CTA.</a:t>
            </a:r>
          </a:p>
          <a:p>
            <a:endParaRPr lang="es-419" sz="1900" dirty="0">
              <a:solidFill>
                <a:schemeClr val="bg1"/>
              </a:solidFill>
            </a:endParaRPr>
          </a:p>
          <a:p>
            <a:r>
              <a:rPr lang="es-419" sz="1900" dirty="0">
                <a:solidFill>
                  <a:schemeClr val="bg1"/>
                </a:solidFill>
                <a:latin typeface="+mj-lt"/>
              </a:rPr>
              <a:t>Todos los correos electrónicos que envíes deben tener un objetivo. Para esto debes invitar al usuario a que realice una acción.</a:t>
            </a:r>
          </a:p>
          <a:p>
            <a:endParaRPr lang="es-419" sz="1900" dirty="0">
              <a:solidFill>
                <a:schemeClr val="bg1"/>
              </a:solidFill>
              <a:latin typeface="+mj-lt"/>
            </a:endParaRPr>
          </a:p>
          <a:p>
            <a:r>
              <a:rPr lang="es-419" sz="1900" b="1" dirty="0" err="1">
                <a:solidFill>
                  <a:schemeClr val="bg1"/>
                </a:solidFill>
                <a:latin typeface="+mj-lt"/>
              </a:rPr>
              <a:t>CTAs</a:t>
            </a:r>
            <a:r>
              <a:rPr lang="es-419" sz="1900" b="1" dirty="0">
                <a:solidFill>
                  <a:schemeClr val="bg1"/>
                </a:solidFill>
                <a:latin typeface="+mj-lt"/>
              </a:rPr>
              <a:t> recomendados:</a:t>
            </a:r>
            <a:r>
              <a:rPr lang="es-419" sz="1900" dirty="0">
                <a:solidFill>
                  <a:schemeClr val="bg1"/>
                </a:solidFill>
                <a:latin typeface="+mj-lt"/>
              </a:rPr>
              <a:t> Leer un post (artículo), descargar un documento en PDF, redireccionar a un vídeo, comprar un producto, apuntarse a una conferencias, pedir más información, suscribirse etc.</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EB06E05E-0B36-4F63-AAA7-4A70EE3230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9220" y="2102467"/>
            <a:ext cx="1804172" cy="1326533"/>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713570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32DE76-CF64-4888-B03B-CC84F4D0C2CE}"/>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15B44AC8-18DD-4CBA-8CD3-68E5F62B4FB9}"/>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D0C71270-C9CC-46AC-BA14-F7A471E0E8B5}"/>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A38B0B5B-4804-4086-B5DE-5CBA058C3B7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6" y="2837357"/>
            <a:ext cx="10932947" cy="3031599"/>
          </a:xfrm>
          <a:prstGeom prst="rect">
            <a:avLst/>
          </a:prstGeom>
          <a:noFill/>
        </p:spPr>
        <p:txBody>
          <a:bodyPr wrap="square" rtlCol="0">
            <a:spAutoFit/>
          </a:bodyPr>
          <a:lstStyle/>
          <a:p>
            <a:r>
              <a:rPr lang="es-419" sz="3200" b="1" dirty="0">
                <a:solidFill>
                  <a:schemeClr val="bg1"/>
                </a:solidFill>
              </a:rPr>
              <a:t>7. Busca las mejores horas (Haz pruebas).</a:t>
            </a:r>
          </a:p>
          <a:p>
            <a:endParaRPr lang="es-419" sz="3200" dirty="0">
              <a:solidFill>
                <a:schemeClr val="bg1"/>
              </a:solidFill>
            </a:endParaRPr>
          </a:p>
          <a:p>
            <a:pPr fontAlgn="base"/>
            <a:r>
              <a:rPr lang="es-419" sz="1900" dirty="0">
                <a:solidFill>
                  <a:schemeClr val="bg1"/>
                </a:solidFill>
                <a:latin typeface="+mj-lt"/>
              </a:rPr>
              <a:t>La hora en que envías tus emails afecta mucho a la tasa de apertura. </a:t>
            </a:r>
            <a:r>
              <a:rPr lang="es-419" sz="1900" b="1" dirty="0">
                <a:solidFill>
                  <a:schemeClr val="bg1"/>
                </a:solidFill>
                <a:latin typeface="+mj-lt"/>
              </a:rPr>
              <a:t>Tienes que descubrir qué horario es el más adecuado para enviar tus </a:t>
            </a:r>
            <a:r>
              <a:rPr lang="es-419" sz="1900" b="1" dirty="0" err="1">
                <a:solidFill>
                  <a:schemeClr val="bg1"/>
                </a:solidFill>
                <a:latin typeface="+mj-lt"/>
              </a:rPr>
              <a:t>newsletters</a:t>
            </a:r>
            <a:r>
              <a:rPr lang="es-419" sz="1900" dirty="0">
                <a:solidFill>
                  <a:schemeClr val="bg1"/>
                </a:solidFill>
                <a:latin typeface="+mj-lt"/>
              </a:rPr>
              <a:t>.</a:t>
            </a:r>
          </a:p>
          <a:p>
            <a:pPr fontAlgn="base"/>
            <a:endParaRPr lang="es-419" sz="1900" dirty="0">
              <a:solidFill>
                <a:schemeClr val="bg1"/>
              </a:solidFill>
              <a:latin typeface="+mj-lt"/>
            </a:endParaRPr>
          </a:p>
          <a:p>
            <a:pPr fontAlgn="base"/>
            <a:r>
              <a:rPr lang="es-419" sz="1900" dirty="0">
                <a:solidFill>
                  <a:schemeClr val="bg1"/>
                </a:solidFill>
                <a:latin typeface="+mj-lt"/>
              </a:rPr>
              <a:t>Haz pruebas, mide, analiza y comprueba qué hora del día (y qué día de la semana) es el que tus suscriptores abren más emails, hacen más clics y completan más conversiones.</a:t>
            </a:r>
          </a:p>
          <a:p>
            <a:endParaRPr lang="es-419" sz="3200"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3CD7904F-E3CF-4F41-9ABF-76AC1B753FE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679" t="10400" r="15647" b="17471"/>
          <a:stretch/>
        </p:blipFill>
        <p:spPr>
          <a:xfrm>
            <a:off x="8110331" y="1883391"/>
            <a:ext cx="1484244" cy="1545610"/>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352457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1466F84-83D7-45FD-81CF-93B2B42FF8C5}"/>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3416C44A-C535-4035-A515-A8C5D1F8B000}"/>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33DA0D44-0B26-4F0D-AB18-E3258910F736}"/>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90FF3CAA-27CE-41C8-ACB5-29DE498CA93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0447" y="2878044"/>
            <a:ext cx="10289736" cy="2185214"/>
          </a:xfrm>
          <a:prstGeom prst="rect">
            <a:avLst/>
          </a:prstGeom>
          <a:noFill/>
        </p:spPr>
        <p:txBody>
          <a:bodyPr wrap="square" rtlCol="0">
            <a:spAutoFit/>
          </a:bodyPr>
          <a:lstStyle/>
          <a:p>
            <a:r>
              <a:rPr lang="es-419" sz="3200" b="1" dirty="0">
                <a:solidFill>
                  <a:schemeClr val="bg1"/>
                </a:solidFill>
              </a:rPr>
              <a:t>8. Enlace para darse de baja.</a:t>
            </a:r>
          </a:p>
          <a:p>
            <a:endParaRPr lang="es-419" sz="3200" dirty="0">
              <a:solidFill>
                <a:schemeClr val="bg1"/>
              </a:solidFill>
            </a:endParaRPr>
          </a:p>
          <a:p>
            <a:r>
              <a:rPr lang="es-419" dirty="0">
                <a:solidFill>
                  <a:schemeClr val="bg1"/>
                </a:solidFill>
              </a:rPr>
              <a:t>Todos tus emails deben incluir un enlace para que los suscriptores se puedan dar de baja siempre que quieran.</a:t>
            </a:r>
          </a:p>
          <a:p>
            <a:r>
              <a:rPr lang="es-419" dirty="0">
                <a:solidFill>
                  <a:schemeClr val="bg1"/>
                </a:solidFill>
              </a:rPr>
              <a:t>La solución de Aldeamo te soluciona automáticamente este paso.</a:t>
            </a:r>
          </a:p>
          <a:p>
            <a:pPr algn="ctr"/>
            <a:endParaRPr lang="es-CO" dirty="0">
              <a:solidFill>
                <a:schemeClr val="bg1"/>
              </a:solidFill>
            </a:endParaRPr>
          </a:p>
        </p:txBody>
      </p:sp>
      <p:pic>
        <p:nvPicPr>
          <p:cNvPr id="7" name="Picture 6"/>
          <p:cNvPicPr>
            <a:picLocks noChangeAspect="1"/>
          </p:cNvPicPr>
          <p:nvPr/>
        </p:nvPicPr>
        <p:blipFill>
          <a:blip r:embed="rId4"/>
          <a:stretch>
            <a:fillRect/>
          </a:stretch>
        </p:blipFill>
        <p:spPr>
          <a:xfrm>
            <a:off x="3592273" y="3461657"/>
            <a:ext cx="304826" cy="304826"/>
          </a:xfrm>
          <a:prstGeom prst="rect">
            <a:avLst/>
          </a:prstGeom>
        </p:spPr>
      </p:pic>
    </p:spTree>
    <p:extLst>
      <p:ext uri="{BB962C8B-B14F-4D97-AF65-F5344CB8AC3E}">
        <p14:creationId xmlns:p14="http://schemas.microsoft.com/office/powerpoint/2010/main" val="332447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72A02FC-BD93-4780-A981-5006FBE1B51D}"/>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B4DFB060-9E85-4747-901D-8AE480C7B2DF}"/>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CE49B3E3-AD03-48BA-8C50-A8B2FCCC6B98}"/>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F354A9ED-EDD9-4827-8BC4-AAD974CFC94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pic>
        <p:nvPicPr>
          <p:cNvPr id="7" name="Picture 6"/>
          <p:cNvPicPr>
            <a:picLocks noChangeAspect="1"/>
          </p:cNvPicPr>
          <p:nvPr/>
        </p:nvPicPr>
        <p:blipFill>
          <a:blip r:embed="rId4"/>
          <a:stretch>
            <a:fillRect/>
          </a:stretch>
        </p:blipFill>
        <p:spPr>
          <a:xfrm>
            <a:off x="5943587" y="3276587"/>
            <a:ext cx="304826" cy="304826"/>
          </a:xfrm>
          <a:prstGeom prst="rect">
            <a:avLst/>
          </a:prstGeom>
        </p:spPr>
      </p:pic>
      <p:sp>
        <p:nvSpPr>
          <p:cNvPr id="17" name="Rectángulo 16">
            <a:extLst>
              <a:ext uri="{FF2B5EF4-FFF2-40B4-BE49-F238E27FC236}">
                <a16:creationId xmlns:a16="http://schemas.microsoft.com/office/drawing/2014/main" id="{85B84AF1-0557-4F92-BAE7-ED19349FFA86}"/>
              </a:ext>
            </a:extLst>
          </p:cNvPr>
          <p:cNvSpPr/>
          <p:nvPr/>
        </p:nvSpPr>
        <p:spPr>
          <a:xfrm>
            <a:off x="970446" y="2878044"/>
            <a:ext cx="10289731" cy="3123932"/>
          </a:xfrm>
          <a:prstGeom prst="rect">
            <a:avLst/>
          </a:prstGeom>
        </p:spPr>
        <p:txBody>
          <a:bodyPr wrap="square">
            <a:spAutoFit/>
          </a:bodyPr>
          <a:lstStyle/>
          <a:p>
            <a:r>
              <a:rPr lang="es-419" sz="3200" b="1" dirty="0">
                <a:solidFill>
                  <a:schemeClr val="bg1"/>
                </a:solidFill>
              </a:rPr>
              <a:t>9. Prueba, envía, mide y analiza.</a:t>
            </a:r>
          </a:p>
          <a:p>
            <a:endParaRPr lang="es-419" sz="3200" dirty="0">
              <a:solidFill>
                <a:schemeClr val="bg1"/>
              </a:solidFill>
            </a:endParaRPr>
          </a:p>
          <a:p>
            <a:pPr fontAlgn="base"/>
            <a:r>
              <a:rPr lang="es-419" sz="1900" dirty="0">
                <a:solidFill>
                  <a:schemeClr val="bg1"/>
                </a:solidFill>
                <a:latin typeface="+mj-lt"/>
              </a:rPr>
              <a:t>Si quieres que tus campañas de Email Marketing funcionen a la perfección, debes analizar todos y cada uno de los correos electrónicos que envíes.</a:t>
            </a:r>
          </a:p>
          <a:p>
            <a:pPr fontAlgn="base"/>
            <a:endParaRPr lang="es-419" sz="1900" dirty="0">
              <a:solidFill>
                <a:schemeClr val="bg1"/>
              </a:solidFill>
              <a:latin typeface="+mj-lt"/>
            </a:endParaRPr>
          </a:p>
          <a:p>
            <a:pPr fontAlgn="base"/>
            <a:r>
              <a:rPr lang="es-419" sz="1900" dirty="0">
                <a:solidFill>
                  <a:schemeClr val="bg1"/>
                </a:solidFill>
                <a:latin typeface="+mj-lt"/>
              </a:rPr>
              <a:t>La secuencia debe ser esta: haz pruebas de tus correos &gt; realiza el envío &gt; mide todos los factores &gt; analiza los resultados.</a:t>
            </a:r>
          </a:p>
          <a:p>
            <a:pPr fontAlgn="base"/>
            <a:endParaRPr lang="es-419" sz="1900" dirty="0">
              <a:solidFill>
                <a:schemeClr val="bg1"/>
              </a:solidFill>
              <a:latin typeface="+mj-lt"/>
            </a:endParaRPr>
          </a:p>
          <a:p>
            <a:pPr fontAlgn="base"/>
            <a:r>
              <a:rPr lang="es-419" sz="1900" dirty="0">
                <a:solidFill>
                  <a:schemeClr val="bg1"/>
                </a:solidFill>
                <a:latin typeface="+mj-lt"/>
              </a:rPr>
              <a:t>*Sólo así podrás descubrir qué funciona y qué no funciona.</a:t>
            </a:r>
          </a:p>
        </p:txBody>
      </p:sp>
      <p:pic>
        <p:nvPicPr>
          <p:cNvPr id="8" name="Picture 2" descr="http://blogs.alianzo.com/redessociales/wp-content/uploads/2015/02/community-manager-trabajando.jpg">
            <a:extLst>
              <a:ext uri="{FF2B5EF4-FFF2-40B4-BE49-F238E27FC236}">
                <a16:creationId xmlns:a16="http://schemas.microsoft.com/office/drawing/2014/main" id="{38A12931-8FD2-41E1-929E-C5458E5901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25" b="97667" l="7375" r="94042"/>
                    </a14:imgEffect>
                  </a14:imgLayer>
                </a14:imgProps>
              </a:ext>
              <a:ext uri="{28A0092B-C50C-407E-A947-70E740481C1C}">
                <a14:useLocalDpi xmlns:a14="http://schemas.microsoft.com/office/drawing/2010/main" val="0"/>
              </a:ext>
            </a:extLst>
          </a:blip>
          <a:srcRect/>
          <a:stretch>
            <a:fillRect/>
          </a:stretch>
        </p:blipFill>
        <p:spPr bwMode="auto">
          <a:xfrm>
            <a:off x="6393492" y="1751281"/>
            <a:ext cx="1948760" cy="1948760"/>
          </a:xfrm>
          <a:prstGeom prst="rect">
            <a:avLst/>
          </a:prstGeom>
          <a:ln>
            <a:noFill/>
          </a:ln>
          <a:effectLst>
            <a:outerShdw blurRad="50800" dist="38100" algn="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6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29E94433-E767-4CDD-BD09-36847D13D0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8169" y="-2359262"/>
            <a:ext cx="18878706" cy="11841192"/>
          </a:xfrm>
          <a:prstGeom prst="rect">
            <a:avLst/>
          </a:prstGeom>
        </p:spPr>
      </p:pic>
      <p:pic>
        <p:nvPicPr>
          <p:cNvPr id="8" name="Imagen 7">
            <a:extLst>
              <a:ext uri="{FF2B5EF4-FFF2-40B4-BE49-F238E27FC236}">
                <a16:creationId xmlns:a16="http://schemas.microsoft.com/office/drawing/2014/main" id="{31F6D371-A2DD-44CD-B1E1-57794D3F3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291" y="5186139"/>
            <a:ext cx="1765829" cy="1507647"/>
          </a:xfrm>
          <a:prstGeom prst="rect">
            <a:avLst/>
          </a:prstGeom>
        </p:spPr>
      </p:pic>
      <p:sp>
        <p:nvSpPr>
          <p:cNvPr id="5" name="1 Título"/>
          <p:cNvSpPr txBox="1">
            <a:spLocks/>
          </p:cNvSpPr>
          <p:nvPr/>
        </p:nvSpPr>
        <p:spPr>
          <a:xfrm>
            <a:off x="551655" y="2576486"/>
            <a:ext cx="9054058" cy="1287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9600" b="1" dirty="0">
                <a:solidFill>
                  <a:schemeClr val="bg1"/>
                </a:solidFill>
                <a:effectLst>
                  <a:outerShdw blurRad="50800" dist="38100" dir="2700000" algn="tl" rotWithShape="0">
                    <a:prstClr val="black">
                      <a:alpha val="40000"/>
                    </a:prstClr>
                  </a:outerShdw>
                </a:effectLst>
                <a:latin typeface="+mn-lt"/>
                <a:ea typeface="Verdana" pitchFamily="34" charset="0"/>
                <a:cs typeface="Verdana" pitchFamily="34" charset="0"/>
              </a:rPr>
              <a:t>Buenas Prácticas Técnicas</a:t>
            </a:r>
            <a:endParaRPr lang="es-CO" sz="12000" b="1" dirty="0">
              <a:solidFill>
                <a:schemeClr val="bg1"/>
              </a:solidFill>
              <a:effectLst>
                <a:outerShdw blurRad="50800" dist="38100" dir="2700000" algn="tl" rotWithShape="0">
                  <a:prstClr val="black">
                    <a:alpha val="40000"/>
                  </a:prstClr>
                </a:outerShdw>
              </a:effectLst>
              <a:latin typeface="+mn-lt"/>
              <a:ea typeface="Verdana" pitchFamily="34" charset="0"/>
              <a:cs typeface="Verdana" pitchFamily="34" charset="0"/>
            </a:endParaRPr>
          </a:p>
        </p:txBody>
      </p:sp>
    </p:spTree>
    <p:extLst>
      <p:ext uri="{BB962C8B-B14F-4D97-AF65-F5344CB8AC3E}">
        <p14:creationId xmlns:p14="http://schemas.microsoft.com/office/powerpoint/2010/main" val="267564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29E94433-E767-4CDD-BD09-36847D13D0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8169" y="-2359262"/>
            <a:ext cx="18878706" cy="11841192"/>
          </a:xfrm>
          <a:prstGeom prst="rect">
            <a:avLst/>
          </a:prstGeom>
        </p:spPr>
      </p:pic>
      <p:pic>
        <p:nvPicPr>
          <p:cNvPr id="8" name="Imagen 7">
            <a:extLst>
              <a:ext uri="{FF2B5EF4-FFF2-40B4-BE49-F238E27FC236}">
                <a16:creationId xmlns:a16="http://schemas.microsoft.com/office/drawing/2014/main" id="{31F6D371-A2DD-44CD-B1E1-57794D3F3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291" y="5186139"/>
            <a:ext cx="1765829" cy="1507647"/>
          </a:xfrm>
          <a:prstGeom prst="rect">
            <a:avLst/>
          </a:prstGeom>
        </p:spPr>
      </p:pic>
      <p:sp>
        <p:nvSpPr>
          <p:cNvPr id="5" name="1 Título"/>
          <p:cNvSpPr txBox="1">
            <a:spLocks/>
          </p:cNvSpPr>
          <p:nvPr/>
        </p:nvSpPr>
        <p:spPr>
          <a:xfrm>
            <a:off x="551655" y="2576486"/>
            <a:ext cx="9054058" cy="1287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12000" b="1" dirty="0">
                <a:solidFill>
                  <a:schemeClr val="bg1"/>
                </a:solidFill>
                <a:effectLst>
                  <a:outerShdw blurRad="50800" dist="38100" dir="2700000" algn="tl" rotWithShape="0">
                    <a:prstClr val="black">
                      <a:alpha val="40000"/>
                    </a:prstClr>
                  </a:outerShdw>
                </a:effectLst>
                <a:latin typeface="+mn-lt"/>
                <a:ea typeface="Verdana" pitchFamily="34" charset="0"/>
                <a:cs typeface="Verdana" pitchFamily="34" charset="0"/>
              </a:rPr>
              <a:t>CheckMail</a:t>
            </a:r>
          </a:p>
        </p:txBody>
      </p:sp>
    </p:spTree>
    <p:extLst>
      <p:ext uri="{BB962C8B-B14F-4D97-AF65-F5344CB8AC3E}">
        <p14:creationId xmlns:p14="http://schemas.microsoft.com/office/powerpoint/2010/main" val="274320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5F5E28C-D3B4-4603-8044-3F72F889EE0F}"/>
              </a:ext>
            </a:extLst>
          </p:cNvPr>
          <p:cNvSpPr/>
          <p:nvPr/>
        </p:nvSpPr>
        <p:spPr>
          <a:xfrm>
            <a:off x="0" y="1883391"/>
            <a:ext cx="12192000" cy="49746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lumMod val="50000"/>
                </a:schemeClr>
              </a:solidFill>
            </a:endParaRPr>
          </a:p>
        </p:txBody>
      </p:sp>
      <p:pic>
        <p:nvPicPr>
          <p:cNvPr id="14" name="Gráfico 13">
            <a:extLst>
              <a:ext uri="{FF2B5EF4-FFF2-40B4-BE49-F238E27FC236}">
                <a16:creationId xmlns:a16="http://schemas.microsoft.com/office/drawing/2014/main" id="{A11415DE-9E1D-4C10-83FA-0A1E086EE6C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4" name="CuadroTexto 3"/>
          <p:cNvSpPr txBox="1"/>
          <p:nvPr/>
        </p:nvSpPr>
        <p:spPr>
          <a:xfrm>
            <a:off x="1149574" y="3181379"/>
            <a:ext cx="4313810" cy="2246769"/>
          </a:xfrm>
          <a:prstGeom prst="rect">
            <a:avLst/>
          </a:prstGeom>
          <a:noFill/>
        </p:spPr>
        <p:txBody>
          <a:bodyPr wrap="square" rtlCol="0">
            <a:spAutoFit/>
          </a:bodyPr>
          <a:lstStyle/>
          <a:p>
            <a:pPr algn="ctr"/>
            <a:endParaRPr lang="es-CO" sz="2000" dirty="0">
              <a:solidFill>
                <a:schemeClr val="bg1"/>
              </a:solidFill>
            </a:endParaRPr>
          </a:p>
          <a:p>
            <a:pPr algn="ctr"/>
            <a:endParaRPr lang="es-CO" sz="2000" dirty="0">
              <a:solidFill>
                <a:schemeClr val="bg1"/>
              </a:solidFill>
            </a:endParaRPr>
          </a:p>
          <a:p>
            <a:pPr algn="ctr"/>
            <a:r>
              <a:rPr lang="es-CO" sz="2000" dirty="0">
                <a:solidFill>
                  <a:schemeClr val="bg1"/>
                </a:solidFill>
              </a:rPr>
              <a:t> Caja de compensación colombiana en el año 2017 validó la base de datos histórica de todas las áreas de su empresa.</a:t>
            </a:r>
          </a:p>
          <a:p>
            <a:pPr algn="ctr"/>
            <a:endParaRPr lang="es-CO" sz="2000" dirty="0">
              <a:solidFill>
                <a:schemeClr val="bg1"/>
              </a:solidFill>
            </a:endParaRPr>
          </a:p>
        </p:txBody>
      </p:sp>
      <p:sp>
        <p:nvSpPr>
          <p:cNvPr id="3" name="Rectángulo 2"/>
          <p:cNvSpPr/>
          <p:nvPr/>
        </p:nvSpPr>
        <p:spPr>
          <a:xfrm>
            <a:off x="3306479" y="141668"/>
            <a:ext cx="6017825" cy="1609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Resultado de imagen para colsubsidio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851" y="0"/>
            <a:ext cx="3850105" cy="173209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8"/>
          <p:cNvCxnSpPr/>
          <p:nvPr/>
        </p:nvCxnSpPr>
        <p:spPr>
          <a:xfrm>
            <a:off x="6215116" y="2670999"/>
            <a:ext cx="0" cy="3602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1 Título"/>
          <p:cNvSpPr txBox="1">
            <a:spLocks/>
          </p:cNvSpPr>
          <p:nvPr/>
        </p:nvSpPr>
        <p:spPr>
          <a:xfrm>
            <a:off x="0" y="-65370"/>
            <a:ext cx="5664343"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Casos de Éxito</a:t>
            </a:r>
          </a:p>
        </p:txBody>
      </p:sp>
      <p:sp>
        <p:nvSpPr>
          <p:cNvPr id="11" name="TextBox 2"/>
          <p:cNvSpPr txBox="1"/>
          <p:nvPr/>
        </p:nvSpPr>
        <p:spPr>
          <a:xfrm>
            <a:off x="7094434" y="2926401"/>
            <a:ext cx="4009347" cy="3416320"/>
          </a:xfrm>
          <a:prstGeom prst="rect">
            <a:avLst/>
          </a:prstGeom>
          <a:noFill/>
        </p:spPr>
        <p:txBody>
          <a:bodyPr wrap="square" rtlCol="0">
            <a:spAutoFit/>
          </a:bodyPr>
          <a:lstStyle/>
          <a:p>
            <a:pPr algn="ctr"/>
            <a:endParaRPr lang="es-CO" sz="1400" b="1" dirty="0">
              <a:solidFill>
                <a:schemeClr val="bg1"/>
              </a:solidFill>
              <a:effectLst>
                <a:outerShdw blurRad="38100" dist="38100" dir="2700000" algn="tl">
                  <a:srgbClr val="000000">
                    <a:alpha val="43137"/>
                  </a:srgbClr>
                </a:outerShdw>
              </a:effectLst>
            </a:endParaRPr>
          </a:p>
          <a:p>
            <a:pPr algn="ctr"/>
            <a:endParaRPr lang="es-CO" sz="1400" b="1" dirty="0">
              <a:solidFill>
                <a:schemeClr val="bg1"/>
              </a:solidFill>
              <a:effectLst>
                <a:outerShdw blurRad="38100" dist="38100" dir="2700000" algn="tl">
                  <a:srgbClr val="000000">
                    <a:alpha val="43137"/>
                  </a:srgbClr>
                </a:outerShdw>
              </a:effectLst>
            </a:endParaRPr>
          </a:p>
          <a:p>
            <a:pPr algn="ctr"/>
            <a:r>
              <a:rPr lang="es-CO" sz="2000" dirty="0">
                <a:solidFill>
                  <a:schemeClr val="bg1"/>
                </a:solidFill>
              </a:rPr>
              <a:t>- 1’327.999 correos validados.</a:t>
            </a:r>
          </a:p>
          <a:p>
            <a:pPr algn="ctr"/>
            <a:r>
              <a:rPr lang="es-CO" sz="2000" dirty="0">
                <a:solidFill>
                  <a:schemeClr val="bg1"/>
                </a:solidFill>
              </a:rPr>
              <a:t>- Correos “Ok”: 1’120.654</a:t>
            </a:r>
          </a:p>
          <a:p>
            <a:pPr algn="ctr"/>
            <a:r>
              <a:rPr lang="es-CO" sz="2000" dirty="0">
                <a:solidFill>
                  <a:schemeClr val="bg1"/>
                </a:solidFill>
              </a:rPr>
              <a:t>- Correos “</a:t>
            </a:r>
            <a:r>
              <a:rPr lang="es-CO" sz="2000" dirty="0" err="1">
                <a:solidFill>
                  <a:schemeClr val="bg1"/>
                </a:solidFill>
              </a:rPr>
              <a:t>Fail</a:t>
            </a:r>
            <a:r>
              <a:rPr lang="es-CO" sz="2000" dirty="0">
                <a:solidFill>
                  <a:schemeClr val="bg1"/>
                </a:solidFill>
              </a:rPr>
              <a:t>”: 207.345</a:t>
            </a:r>
          </a:p>
          <a:p>
            <a:pPr algn="ctr"/>
            <a:r>
              <a:rPr lang="es-CO" sz="2000" dirty="0">
                <a:solidFill>
                  <a:schemeClr val="bg1"/>
                </a:solidFill>
              </a:rPr>
              <a:t>- El 19% de correos de la base estaban errados.</a:t>
            </a:r>
          </a:p>
          <a:p>
            <a:pPr algn="ctr"/>
            <a:endParaRPr lang="es-CO" sz="2000" dirty="0">
              <a:solidFill>
                <a:schemeClr val="bg1"/>
              </a:solidFill>
            </a:endParaRPr>
          </a:p>
          <a:p>
            <a:pPr algn="ctr"/>
            <a:r>
              <a:rPr lang="es-CO" sz="2000" dirty="0">
                <a:solidFill>
                  <a:schemeClr val="bg1"/>
                </a:solidFill>
              </a:rPr>
              <a:t>Ahorro en USD 1,450 mensual y USD 17,000 al año</a:t>
            </a:r>
            <a:r>
              <a:rPr lang="es-CO" sz="2000" b="1" dirty="0">
                <a:solidFill>
                  <a:schemeClr val="bg1"/>
                </a:solidFill>
                <a:effectLst>
                  <a:outerShdw blurRad="38100" dist="38100" dir="2700000" algn="tl">
                    <a:srgbClr val="000000">
                      <a:alpha val="43137"/>
                    </a:srgbClr>
                  </a:outerShdw>
                </a:effectLst>
              </a:rPr>
              <a:t>.</a:t>
            </a:r>
          </a:p>
          <a:p>
            <a:endParaRPr lang="es-CO" sz="1400" b="1" dirty="0">
              <a:solidFill>
                <a:schemeClr val="bg1"/>
              </a:solidFill>
              <a:effectLst>
                <a:outerShdw blurRad="38100" dist="38100" dir="2700000" algn="tl">
                  <a:srgbClr val="000000">
                    <a:alpha val="43137"/>
                  </a:srgbClr>
                </a:outerShdw>
              </a:effectLst>
            </a:endParaRPr>
          </a:p>
          <a:p>
            <a:endParaRPr lang="es-CO" sz="1400" b="1" dirty="0">
              <a:solidFill>
                <a:schemeClr val="bg1"/>
              </a:solidFill>
              <a:effectLst>
                <a:outerShdw blurRad="38100" dist="38100" dir="2700000" algn="tl">
                  <a:srgbClr val="000000">
                    <a:alpha val="43137"/>
                  </a:srgbClr>
                </a:outerShdw>
              </a:effectLst>
            </a:endParaRPr>
          </a:p>
        </p:txBody>
      </p:sp>
      <p:sp>
        <p:nvSpPr>
          <p:cNvPr id="12" name="TextBox 2"/>
          <p:cNvSpPr txBox="1"/>
          <p:nvPr/>
        </p:nvSpPr>
        <p:spPr>
          <a:xfrm>
            <a:off x="7571149" y="2594801"/>
            <a:ext cx="3055919" cy="1877437"/>
          </a:xfrm>
          <a:prstGeom prst="rect">
            <a:avLst/>
          </a:prstGeom>
          <a:noFill/>
        </p:spPr>
        <p:txBody>
          <a:bodyPr wrap="square" rtlCol="0">
            <a:spAutoFit/>
          </a:bodyPr>
          <a:lstStyle/>
          <a:p>
            <a:pPr algn="ctr"/>
            <a:r>
              <a:rPr lang="es-CO" sz="4400" b="1" dirty="0">
                <a:solidFill>
                  <a:schemeClr val="bg1"/>
                </a:solidFill>
                <a:effectLst>
                  <a:outerShdw blurRad="38100" dist="38100" dir="2700000" algn="tl">
                    <a:srgbClr val="000000">
                      <a:alpha val="43137"/>
                    </a:srgbClr>
                  </a:outerShdw>
                </a:effectLst>
              </a:rPr>
              <a:t>Resultados: </a:t>
            </a:r>
          </a:p>
          <a:p>
            <a:pPr algn="ctr"/>
            <a:endParaRPr lang="es-CO" b="1" dirty="0">
              <a:solidFill>
                <a:schemeClr val="bg1"/>
              </a:solidFill>
              <a:effectLst>
                <a:outerShdw blurRad="38100" dist="38100" dir="2700000" algn="tl">
                  <a:srgbClr val="000000">
                    <a:alpha val="43137"/>
                  </a:srgbClr>
                </a:outerShdw>
              </a:effectLst>
            </a:endParaRPr>
          </a:p>
          <a:p>
            <a:pPr algn="ctr"/>
            <a:endParaRPr lang="es-CO" b="1" dirty="0">
              <a:solidFill>
                <a:schemeClr val="bg1"/>
              </a:solidFill>
              <a:effectLst>
                <a:outerShdw blurRad="38100" dist="38100" dir="2700000" algn="tl">
                  <a:srgbClr val="000000">
                    <a:alpha val="43137"/>
                  </a:srgbClr>
                </a:outerShdw>
              </a:effectLst>
            </a:endParaRPr>
          </a:p>
          <a:p>
            <a:endParaRPr lang="es-CO" b="1" dirty="0">
              <a:solidFill>
                <a:schemeClr val="bg1"/>
              </a:solidFill>
              <a:effectLst>
                <a:outerShdw blurRad="38100" dist="38100" dir="2700000" algn="tl">
                  <a:srgbClr val="000000">
                    <a:alpha val="43137"/>
                  </a:srgbClr>
                </a:outerShdw>
              </a:effectLst>
            </a:endParaRPr>
          </a:p>
          <a:p>
            <a:endParaRPr lang="es-CO"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37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63C5C1AF-CEF0-4182-90FB-87DE1902F7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57538" y="2832959"/>
            <a:ext cx="7476921" cy="3156710"/>
          </a:xfrm>
          <a:prstGeom prst="rect">
            <a:avLst/>
          </a:prstGeom>
        </p:spPr>
      </p:pic>
      <p:sp>
        <p:nvSpPr>
          <p:cNvPr id="5" name="Rectángulo 4">
            <a:extLst>
              <a:ext uri="{FF2B5EF4-FFF2-40B4-BE49-F238E27FC236}">
                <a16:creationId xmlns:a16="http://schemas.microsoft.com/office/drawing/2014/main" id="{C1244B7C-DEFD-4419-BF49-DD23BBCB1D8E}"/>
              </a:ext>
            </a:extLst>
          </p:cNvPr>
          <p:cNvSpPr/>
          <p:nvPr/>
        </p:nvSpPr>
        <p:spPr>
          <a:xfrm>
            <a:off x="0" y="-13063"/>
            <a:ext cx="12192000" cy="28868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1 Título"/>
          <p:cNvSpPr txBox="1">
            <a:spLocks/>
          </p:cNvSpPr>
          <p:nvPr/>
        </p:nvSpPr>
        <p:spPr>
          <a:xfrm>
            <a:off x="1981199" y="3604475"/>
            <a:ext cx="8229600" cy="1143000"/>
          </a:xfrm>
          <a:prstGeom prst="rect">
            <a:avLst/>
          </a:prstGeom>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12000" dirty="0">
                <a:solidFill>
                  <a:srgbClr val="EA1A3B"/>
                </a:solidFill>
              </a:rPr>
              <a:t>Gracias </a:t>
            </a:r>
          </a:p>
        </p:txBody>
      </p:sp>
      <p:pic>
        <p:nvPicPr>
          <p:cNvPr id="6" name="Imagen 5">
            <a:extLst>
              <a:ext uri="{FF2B5EF4-FFF2-40B4-BE49-F238E27FC236}">
                <a16:creationId xmlns:a16="http://schemas.microsoft.com/office/drawing/2014/main" id="{28E0C61B-215F-49A2-A19E-3E10E7B36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605" y="5298616"/>
            <a:ext cx="1618790" cy="1382107"/>
          </a:xfrm>
          <a:prstGeom prst="rect">
            <a:avLst/>
          </a:prstGeom>
        </p:spPr>
      </p:pic>
    </p:spTree>
    <p:extLst>
      <p:ext uri="{BB962C8B-B14F-4D97-AF65-F5344CB8AC3E}">
        <p14:creationId xmlns:p14="http://schemas.microsoft.com/office/powerpoint/2010/main" val="388762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44F20AA-8DC4-4147-8667-0E74B765F729}"/>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8"/>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sp>
        <p:nvSpPr>
          <p:cNvPr id="12" name="TextBox 2"/>
          <p:cNvSpPr txBox="1"/>
          <p:nvPr/>
        </p:nvSpPr>
        <p:spPr>
          <a:xfrm>
            <a:off x="974689" y="2023395"/>
            <a:ext cx="10809944" cy="4955203"/>
          </a:xfrm>
          <a:prstGeom prst="rect">
            <a:avLst/>
          </a:prstGeom>
          <a:noFill/>
        </p:spPr>
        <p:txBody>
          <a:bodyPr wrap="square" rtlCol="0">
            <a:spAutoFit/>
          </a:bodyPr>
          <a:lstStyle/>
          <a:p>
            <a:endParaRPr lang="es-CO" dirty="0">
              <a:solidFill>
                <a:schemeClr val="bg1"/>
              </a:solidFill>
            </a:endParaRPr>
          </a:p>
          <a:p>
            <a:endParaRPr lang="es-CO" b="1" dirty="0">
              <a:solidFill>
                <a:srgbClr val="3D475A"/>
              </a:solidFill>
            </a:endParaRPr>
          </a:p>
          <a:p>
            <a:r>
              <a:rPr lang="es-CO" sz="3200" b="1" dirty="0">
                <a:solidFill>
                  <a:schemeClr val="bg1"/>
                </a:solidFill>
              </a:rPr>
              <a:t>1. Listas negras.</a:t>
            </a:r>
          </a:p>
          <a:p>
            <a:pPr marL="342900" indent="-342900">
              <a:buFontTx/>
              <a:buChar char="-"/>
            </a:pPr>
            <a:endParaRPr lang="es-CO" sz="2000" dirty="0">
              <a:solidFill>
                <a:schemeClr val="bg1"/>
              </a:solidFill>
            </a:endParaRPr>
          </a:p>
          <a:p>
            <a:r>
              <a:rPr lang="es-419" sz="1900" dirty="0">
                <a:solidFill>
                  <a:schemeClr val="bg1"/>
                </a:solidFill>
                <a:latin typeface="+mj-lt"/>
              </a:rPr>
              <a:t>Las Listas Negras son bases de contactos en donde figuran todas aquellas direcciones de correo electrónico, </a:t>
            </a:r>
            <a:r>
              <a:rPr lang="es-419" sz="1900" dirty="0" err="1">
                <a:solidFill>
                  <a:schemeClr val="bg1"/>
                </a:solidFill>
                <a:latin typeface="+mj-lt"/>
              </a:rPr>
              <a:t>IPs</a:t>
            </a:r>
            <a:r>
              <a:rPr lang="es-419" sz="1900" dirty="0">
                <a:solidFill>
                  <a:schemeClr val="bg1"/>
                </a:solidFill>
                <a:latin typeface="+mj-lt"/>
              </a:rPr>
              <a:t> o dominios cuyas comunicaciones se rechazan por no considerarlas legítimas o de confianza. Los usuarios también pueden colaborar en esta clasificación, ya que cada vez que un usuario final se </a:t>
            </a:r>
            <a:r>
              <a:rPr lang="es-419" sz="1900" dirty="0" err="1">
                <a:solidFill>
                  <a:schemeClr val="bg1"/>
                </a:solidFill>
                <a:latin typeface="+mj-lt"/>
              </a:rPr>
              <a:t>desuscribe</a:t>
            </a:r>
            <a:r>
              <a:rPr lang="es-419" sz="1900" dirty="0">
                <a:solidFill>
                  <a:schemeClr val="bg1"/>
                </a:solidFill>
                <a:latin typeface="+mj-lt"/>
              </a:rPr>
              <a:t>, clasifica un mail como spam o plantea una queja contribuye a nutrir esta Base. Esto podría derivar como posible “efecto secundario” que una dirección de correo legítima sea considerada como SPAM.</a:t>
            </a:r>
          </a:p>
          <a:p>
            <a:endParaRPr lang="es-419" sz="1900" dirty="0">
              <a:solidFill>
                <a:schemeClr val="bg1"/>
              </a:solidFill>
              <a:latin typeface="+mj-lt"/>
            </a:endParaRPr>
          </a:p>
          <a:p>
            <a:r>
              <a:rPr lang="es-419" sz="1900" dirty="0">
                <a:solidFill>
                  <a:schemeClr val="bg1"/>
                </a:solidFill>
                <a:latin typeface="+mj-lt"/>
              </a:rPr>
              <a:t>Aldeamo se encarga diariamente de cuidar la reputación de sus </a:t>
            </a:r>
            <a:r>
              <a:rPr lang="es-419" sz="1900" dirty="0" err="1">
                <a:solidFill>
                  <a:schemeClr val="bg1"/>
                </a:solidFill>
                <a:latin typeface="+mj-lt"/>
              </a:rPr>
              <a:t>IPs</a:t>
            </a:r>
            <a:r>
              <a:rPr lang="es-419" sz="1900" dirty="0">
                <a:solidFill>
                  <a:schemeClr val="bg1"/>
                </a:solidFill>
                <a:latin typeface="+mj-lt"/>
              </a:rPr>
              <a:t>. Este proceso se establece con un continuo monitoreo y </a:t>
            </a:r>
            <a:r>
              <a:rPr lang="es-419" sz="1900" b="1" dirty="0">
                <a:solidFill>
                  <a:schemeClr val="bg1"/>
                </a:solidFill>
                <a:latin typeface="+mj-lt"/>
              </a:rPr>
              <a:t>rotación con inteligencia artificial </a:t>
            </a:r>
            <a:r>
              <a:rPr lang="es-419" sz="1900" dirty="0">
                <a:solidFill>
                  <a:schemeClr val="bg1"/>
                </a:solidFill>
                <a:latin typeface="+mj-lt"/>
              </a:rPr>
              <a:t>automática de una gran cantidad de </a:t>
            </a:r>
            <a:r>
              <a:rPr lang="es-419" sz="1900" dirty="0" err="1">
                <a:solidFill>
                  <a:schemeClr val="bg1"/>
                </a:solidFill>
                <a:latin typeface="+mj-lt"/>
              </a:rPr>
              <a:t>IPs</a:t>
            </a:r>
            <a:r>
              <a:rPr lang="es-419" sz="1900" dirty="0">
                <a:solidFill>
                  <a:schemeClr val="bg1"/>
                </a:solidFill>
                <a:latin typeface="+mj-lt"/>
              </a:rPr>
              <a:t> calentadas y verificadas frente a los servidores destinatarios de correos electrónicos (Gmail, Hotmail, </a:t>
            </a:r>
            <a:r>
              <a:rPr lang="es-419" sz="1900" dirty="0" err="1">
                <a:solidFill>
                  <a:schemeClr val="bg1"/>
                </a:solidFill>
                <a:latin typeface="+mj-lt"/>
              </a:rPr>
              <a:t>Yahoo</a:t>
            </a:r>
            <a:r>
              <a:rPr lang="es-419" sz="1900" dirty="0">
                <a:solidFill>
                  <a:schemeClr val="bg1"/>
                </a:solidFill>
                <a:latin typeface="+mj-lt"/>
              </a:rPr>
              <a:t>, Live, Outlook etc.)</a:t>
            </a:r>
          </a:p>
          <a:p>
            <a:endParaRPr lang="es-CO" sz="2000" dirty="0">
              <a:solidFill>
                <a:schemeClr val="bg1"/>
              </a:solidFill>
            </a:endParaRPr>
          </a:p>
          <a:p>
            <a:endParaRPr lang="es-CO" dirty="0">
              <a:solidFill>
                <a:schemeClr val="bg1"/>
              </a:solidFill>
            </a:endParaRPr>
          </a:p>
        </p:txBody>
      </p:sp>
      <p:pic>
        <p:nvPicPr>
          <p:cNvPr id="7" name="Picture 6"/>
          <p:cNvPicPr>
            <a:picLocks noChangeAspect="1"/>
          </p:cNvPicPr>
          <p:nvPr/>
        </p:nvPicPr>
        <p:blipFill>
          <a:blip r:embed="rId2"/>
          <a:stretch>
            <a:fillRect/>
          </a:stretch>
        </p:blipFill>
        <p:spPr>
          <a:xfrm>
            <a:off x="5943587" y="3276587"/>
            <a:ext cx="304826" cy="304826"/>
          </a:xfrm>
          <a:prstGeom prst="rect">
            <a:avLst/>
          </a:prstGeom>
        </p:spPr>
      </p:pic>
      <p:pic>
        <p:nvPicPr>
          <p:cNvPr id="5" name="Gráfico 4">
            <a:extLst>
              <a:ext uri="{FF2B5EF4-FFF2-40B4-BE49-F238E27FC236}">
                <a16:creationId xmlns:a16="http://schemas.microsoft.com/office/drawing/2014/main" id="{426686E8-06FB-44BC-86E2-FADEEBD62CE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6631" r="68318" b="54953"/>
          <a:stretch/>
        </p:blipFill>
        <p:spPr>
          <a:xfrm>
            <a:off x="9693613" y="-65370"/>
            <a:ext cx="2498387" cy="1948761"/>
          </a:xfrm>
          <a:prstGeom prst="rect">
            <a:avLst/>
          </a:prstGeom>
        </p:spPr>
      </p:pic>
      <p:pic>
        <p:nvPicPr>
          <p:cNvPr id="2" name="Gráfico 1">
            <a:extLst>
              <a:ext uri="{FF2B5EF4-FFF2-40B4-BE49-F238E27FC236}">
                <a16:creationId xmlns:a16="http://schemas.microsoft.com/office/drawing/2014/main" id="{1E98044D-28B2-4496-A57C-B50797580D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19079" y="1702350"/>
            <a:ext cx="1138352" cy="1468177"/>
          </a:xfrm>
          <a:prstGeom prst="rect">
            <a:avLst/>
          </a:prstGeom>
          <a:effectLst>
            <a:innerShdw blurRad="63500" dist="50800" dir="16200000">
              <a:prstClr val="black">
                <a:alpha val="50000"/>
              </a:prstClr>
            </a:innerShdw>
            <a:reflection blurRad="6350" stA="52000" endA="300" endPos="35000" dir="5400000" sy="-100000" algn="bl" rotWithShape="0"/>
          </a:effectLst>
        </p:spPr>
      </p:pic>
    </p:spTree>
    <p:extLst>
      <p:ext uri="{BB962C8B-B14F-4D97-AF65-F5344CB8AC3E}">
        <p14:creationId xmlns:p14="http://schemas.microsoft.com/office/powerpoint/2010/main" val="205375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C05F3C1-0F56-42BA-8D67-5DEF036066A5}"/>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7DE71896-3B62-41D0-9CA5-FF365F6125F5}"/>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Gráfico 14">
            <a:extLst>
              <a:ext uri="{FF2B5EF4-FFF2-40B4-BE49-F238E27FC236}">
                <a16:creationId xmlns:a16="http://schemas.microsoft.com/office/drawing/2014/main" id="{93A0E149-59B1-48E1-9011-3C9B0EDC25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4688" y="2311730"/>
            <a:ext cx="10809944" cy="3139321"/>
          </a:xfrm>
          <a:prstGeom prst="rect">
            <a:avLst/>
          </a:prstGeom>
          <a:noFill/>
        </p:spPr>
        <p:txBody>
          <a:bodyPr wrap="square" rtlCol="0">
            <a:spAutoFit/>
          </a:bodyPr>
          <a:lstStyle/>
          <a:p>
            <a:endParaRPr lang="es-CO" sz="2000" dirty="0">
              <a:solidFill>
                <a:schemeClr val="bg1"/>
              </a:solidFill>
            </a:endParaRPr>
          </a:p>
          <a:p>
            <a:r>
              <a:rPr lang="es-CO" sz="3200" b="1" dirty="0">
                <a:solidFill>
                  <a:schemeClr val="bg1"/>
                </a:solidFill>
              </a:rPr>
              <a:t>2. Reputación de IP.</a:t>
            </a:r>
          </a:p>
          <a:p>
            <a:endParaRPr lang="es-CO" sz="3200" dirty="0">
              <a:solidFill>
                <a:schemeClr val="bg1"/>
              </a:solidFill>
            </a:endParaRPr>
          </a:p>
          <a:p>
            <a:r>
              <a:rPr lang="es-419" sz="1900" dirty="0">
                <a:solidFill>
                  <a:schemeClr val="bg1"/>
                </a:solidFill>
                <a:latin typeface="+mj-lt"/>
              </a:rPr>
              <a:t>La elección de un proveedor de Email Marketing como Aldeamo es clave y uno de los criterios de mayor peso. Es necesario una plataforma sólida y un historial de buena reputación ante los auditores de spam.</a:t>
            </a:r>
          </a:p>
          <a:p>
            <a:endParaRPr lang="es-419" sz="1900" dirty="0">
              <a:solidFill>
                <a:schemeClr val="bg1"/>
              </a:solidFill>
              <a:latin typeface="+mj-lt"/>
            </a:endParaRPr>
          </a:p>
          <a:p>
            <a:r>
              <a:rPr lang="es-419" sz="1900" dirty="0">
                <a:solidFill>
                  <a:schemeClr val="bg1"/>
                </a:solidFill>
                <a:latin typeface="+mj-lt"/>
              </a:rPr>
              <a:t>Además de nuestras buenas prácticas, filtrar tu base de contactos en nuestro Validador de E-mail te ayudará mucho para conseguir buenos resultados.</a:t>
            </a:r>
            <a:endParaRPr lang="es-CO" sz="1900" dirty="0">
              <a:solidFill>
                <a:schemeClr val="bg1"/>
              </a:solidFill>
              <a:latin typeface="+mj-lt"/>
            </a:endParaRPr>
          </a:p>
          <a:p>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sp>
        <p:nvSpPr>
          <p:cNvPr id="16" name="1 Título">
            <a:extLst>
              <a:ext uri="{FF2B5EF4-FFF2-40B4-BE49-F238E27FC236}">
                <a16:creationId xmlns:a16="http://schemas.microsoft.com/office/drawing/2014/main" id="{769D8AFE-6937-44AE-9AA6-139E224D49C4}"/>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8" name="Gráfico 7">
            <a:extLst>
              <a:ext uri="{FF2B5EF4-FFF2-40B4-BE49-F238E27FC236}">
                <a16:creationId xmlns:a16="http://schemas.microsoft.com/office/drawing/2014/main" id="{7952DAC8-E133-40CA-BCAA-6A22644500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08697" y="2134877"/>
            <a:ext cx="896973" cy="933835"/>
          </a:xfrm>
          <a:prstGeom prst="rect">
            <a:avLst/>
          </a:prstGeom>
          <a:effectLst>
            <a:outerShdw blurRad="50800" dist="38100" dir="16200000" rotWithShape="0">
              <a:prstClr val="black">
                <a:alpha val="40000"/>
              </a:prstClr>
            </a:outerShdw>
            <a:reflection blurRad="6350" stA="50000" endA="300" endPos="38500" dist="50800" dir="5400000" sy="-100000" algn="bl" rotWithShape="0"/>
          </a:effectLst>
        </p:spPr>
      </p:pic>
    </p:spTree>
    <p:extLst>
      <p:ext uri="{BB962C8B-B14F-4D97-AF65-F5344CB8AC3E}">
        <p14:creationId xmlns:p14="http://schemas.microsoft.com/office/powerpoint/2010/main" val="319854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CEB25315-5F83-478E-8A56-29A2837964B7}"/>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92B2FCE5-C210-420F-A201-047E5126FE06}"/>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B3A52393-58CA-4F33-A81B-D83D4821B3C3}"/>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426459F2-909E-448A-923A-45CF5D28C81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74688" y="2311730"/>
            <a:ext cx="10809944" cy="3508653"/>
          </a:xfrm>
          <a:prstGeom prst="rect">
            <a:avLst/>
          </a:prstGeom>
          <a:noFill/>
        </p:spPr>
        <p:txBody>
          <a:bodyPr wrap="square" rtlCol="0">
            <a:spAutoFit/>
          </a:bodyPr>
          <a:lstStyle/>
          <a:p>
            <a:endParaRPr lang="es-CO" sz="2000" dirty="0">
              <a:solidFill>
                <a:schemeClr val="bg1"/>
              </a:solidFill>
            </a:endParaRPr>
          </a:p>
          <a:p>
            <a:r>
              <a:rPr lang="es-CO" sz="3200" b="1" dirty="0">
                <a:solidFill>
                  <a:schemeClr val="bg1"/>
                </a:solidFill>
              </a:rPr>
              <a:t>3. Historial de actividad de la IP.</a:t>
            </a:r>
          </a:p>
          <a:p>
            <a:endParaRPr lang="es-CO" sz="1900" dirty="0">
              <a:solidFill>
                <a:schemeClr val="bg1"/>
              </a:solidFill>
              <a:latin typeface="+mj-lt"/>
            </a:endParaRPr>
          </a:p>
          <a:p>
            <a:r>
              <a:rPr lang="es-419" sz="1900" dirty="0">
                <a:solidFill>
                  <a:schemeClr val="bg1"/>
                </a:solidFill>
                <a:latin typeface="+mj-lt"/>
              </a:rPr>
              <a:t>Los guardianes (creadores y dueños de listas negras) llevan un registro de historial de envíos de los remitentes, recopilando la frecuencia de envío, la velocidad, sanciones anteriores, etc. En base a este historial se clasifica los mails en válidos o no.</a:t>
            </a:r>
          </a:p>
          <a:p>
            <a:endParaRPr lang="es-419" sz="1900" dirty="0">
              <a:solidFill>
                <a:schemeClr val="bg1"/>
              </a:solidFill>
              <a:latin typeface="+mj-lt"/>
            </a:endParaRPr>
          </a:p>
          <a:p>
            <a:r>
              <a:rPr lang="es-419" sz="1900" b="1" dirty="0">
                <a:solidFill>
                  <a:schemeClr val="bg1"/>
                </a:solidFill>
                <a:latin typeface="+mj-lt"/>
              </a:rPr>
              <a:t>Es importante evitar y desestimar rotundamente la compra de Base de contactos, ya que además de ser considerada como una mala práctica, derivará en malas métricas y quejas o denuncias por parte de los destinatarios. Esto definitivamente causa inclusión de </a:t>
            </a:r>
            <a:r>
              <a:rPr lang="es-419" sz="1900" b="1" dirty="0" err="1">
                <a:solidFill>
                  <a:schemeClr val="bg1"/>
                </a:solidFill>
                <a:latin typeface="+mj-lt"/>
              </a:rPr>
              <a:t>IPs</a:t>
            </a:r>
            <a:r>
              <a:rPr lang="es-419" sz="1900" b="1" dirty="0">
                <a:solidFill>
                  <a:schemeClr val="bg1"/>
                </a:solidFill>
                <a:latin typeface="+mj-lt"/>
              </a:rPr>
              <a:t> y Dominios en listas negras.</a:t>
            </a:r>
            <a:endParaRPr lang="es-CO" sz="1900" b="1" dirty="0">
              <a:solidFill>
                <a:schemeClr val="bg1"/>
              </a:solidFill>
              <a:latin typeface="+mj-lt"/>
            </a:endParaRPr>
          </a:p>
          <a:p>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3" name="Gráfico 2">
            <a:extLst>
              <a:ext uri="{FF2B5EF4-FFF2-40B4-BE49-F238E27FC236}">
                <a16:creationId xmlns:a16="http://schemas.microsoft.com/office/drawing/2014/main" id="{C9ECA094-5928-4DA0-A901-B2E791517E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7301" y="1932113"/>
            <a:ext cx="1337500" cy="1238425"/>
          </a:xfrm>
          <a:prstGeom prst="rect">
            <a:avLst/>
          </a:prstGeom>
          <a:effectLst>
            <a:outerShdw blurRad="50800" dist="38100" dir="16200000"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7754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C82D5DD-736E-49DE-8EAD-6062C5DEC6EE}"/>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a:p>
        </p:txBody>
      </p:sp>
      <p:cxnSp>
        <p:nvCxnSpPr>
          <p:cNvPr id="14" name="Conector recto 13">
            <a:extLst>
              <a:ext uri="{FF2B5EF4-FFF2-40B4-BE49-F238E27FC236}">
                <a16:creationId xmlns:a16="http://schemas.microsoft.com/office/drawing/2014/main" id="{F1189267-317F-4C2D-B8E3-FB9364833EB3}"/>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A45C70A2-D433-4919-9283-D642BB634543}"/>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DA5BD206-69BD-4694-A31C-4967751B14F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908756" y="2616368"/>
            <a:ext cx="10809944" cy="3508653"/>
          </a:xfrm>
          <a:prstGeom prst="rect">
            <a:avLst/>
          </a:prstGeom>
          <a:noFill/>
        </p:spPr>
        <p:txBody>
          <a:bodyPr wrap="square" rtlCol="0">
            <a:spAutoFit/>
          </a:bodyPr>
          <a:lstStyle/>
          <a:p>
            <a:r>
              <a:rPr lang="es-CO" sz="3200" b="1" dirty="0">
                <a:solidFill>
                  <a:schemeClr val="bg1"/>
                </a:solidFill>
              </a:rPr>
              <a:t>4. Volumen y velocidad de envío.</a:t>
            </a:r>
          </a:p>
          <a:p>
            <a:endParaRPr lang="es-CO" sz="1900" dirty="0">
              <a:solidFill>
                <a:schemeClr val="bg1"/>
              </a:solidFill>
              <a:latin typeface="+mj-lt"/>
            </a:endParaRPr>
          </a:p>
          <a:p>
            <a:r>
              <a:rPr lang="es-419" sz="1900" dirty="0">
                <a:solidFill>
                  <a:schemeClr val="bg1"/>
                </a:solidFill>
                <a:latin typeface="+mj-lt"/>
              </a:rPr>
              <a:t>Las campañas enviadas a una base de contactos muy grande y a velocidades rápidas podrían impactar negativamente en los filtros </a:t>
            </a:r>
            <a:r>
              <a:rPr lang="es-419" sz="1900" dirty="0" err="1">
                <a:solidFill>
                  <a:schemeClr val="bg1"/>
                </a:solidFill>
                <a:latin typeface="+mj-lt"/>
              </a:rPr>
              <a:t>anti-spam</a:t>
            </a:r>
            <a:r>
              <a:rPr lang="es-419" sz="1900" dirty="0">
                <a:solidFill>
                  <a:schemeClr val="bg1"/>
                </a:solidFill>
                <a:latin typeface="+mj-lt"/>
              </a:rPr>
              <a:t>. Por otro lado, el número de mails enviados de forma repetitiva a un mismo dominio o a un destinatario en particular puede ser considerado como un ataque hacia la compañía o empresa.</a:t>
            </a:r>
          </a:p>
          <a:p>
            <a:endParaRPr lang="es-419" sz="1900" dirty="0">
              <a:solidFill>
                <a:schemeClr val="bg1"/>
              </a:solidFill>
              <a:latin typeface="+mj-lt"/>
            </a:endParaRPr>
          </a:p>
          <a:p>
            <a:r>
              <a:rPr lang="es-419" sz="1900" dirty="0">
                <a:solidFill>
                  <a:schemeClr val="bg1"/>
                </a:solidFill>
                <a:latin typeface="+mj-lt"/>
              </a:rPr>
              <a:t>Con Aldeamo puedes estar tranquilo, nosotros tenemos un sistema de entrega inteligente que dosifica el envío de correos electrónicos para evitar en este aspecto filtros </a:t>
            </a:r>
            <a:r>
              <a:rPr lang="es-419" sz="1900" dirty="0" err="1">
                <a:solidFill>
                  <a:schemeClr val="bg1"/>
                </a:solidFill>
                <a:latin typeface="+mj-lt"/>
              </a:rPr>
              <a:t>anti-spam</a:t>
            </a:r>
            <a:r>
              <a:rPr lang="es-419" sz="1900" dirty="0">
                <a:solidFill>
                  <a:schemeClr val="bg1"/>
                </a:solidFill>
                <a:latin typeface="+mj-lt"/>
              </a:rPr>
              <a:t> y malas prácticas.</a:t>
            </a:r>
          </a:p>
          <a:p>
            <a:endParaRPr lang="es-419" sz="2000" dirty="0">
              <a:solidFill>
                <a:schemeClr val="bg1"/>
              </a:solidFill>
            </a:endParaRPr>
          </a:p>
          <a:p>
            <a:endParaRPr lang="es-CO" dirty="0">
              <a:solidFill>
                <a:schemeClr val="bg1"/>
              </a:solidFill>
            </a:endParaRP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8" name="Gráfico 7">
            <a:extLst>
              <a:ext uri="{FF2B5EF4-FFF2-40B4-BE49-F238E27FC236}">
                <a16:creationId xmlns:a16="http://schemas.microsoft.com/office/drawing/2014/main" id="{693C649C-27F2-4733-9474-37CBD6DDA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7310" y="1941147"/>
            <a:ext cx="1237977" cy="1237977"/>
          </a:xfrm>
          <a:prstGeom prst="rect">
            <a:avLst/>
          </a:prstGeom>
          <a:effectLst>
            <a:innerShdw blurRad="63500" dist="50800" dir="16200000">
              <a:prstClr val="black">
                <a:alpha val="50000"/>
              </a:prstClr>
            </a:innerShdw>
            <a:reflection blurRad="6350" stA="52000" endA="300" endPos="35000" dir="5400000" sy="-100000" algn="bl" rotWithShape="0"/>
          </a:effectLst>
        </p:spPr>
      </p:pic>
    </p:spTree>
    <p:extLst>
      <p:ext uri="{BB962C8B-B14F-4D97-AF65-F5344CB8AC3E}">
        <p14:creationId xmlns:p14="http://schemas.microsoft.com/office/powerpoint/2010/main" val="30558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EECB41E-24E2-4508-96E8-805A14915DB8}"/>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2FBA621B-EC58-40DA-B32E-3EABED09E817}"/>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94DBB21E-EA5A-4593-A059-1E0C28520440}"/>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33C33DF3-9563-4483-A2DF-03DF5057B89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1031950" y="2399482"/>
            <a:ext cx="10789936" cy="4124206"/>
          </a:xfrm>
          <a:prstGeom prst="rect">
            <a:avLst/>
          </a:prstGeom>
          <a:noFill/>
        </p:spPr>
        <p:txBody>
          <a:bodyPr wrap="square" rtlCol="0">
            <a:spAutoFit/>
          </a:bodyPr>
          <a:lstStyle/>
          <a:p>
            <a:r>
              <a:rPr lang="es-CO" sz="3200" b="1" dirty="0">
                <a:solidFill>
                  <a:schemeClr val="bg1"/>
                </a:solidFill>
              </a:rPr>
              <a:t>5. Legitimación de remitentes.</a:t>
            </a:r>
          </a:p>
          <a:p>
            <a:endParaRPr lang="es-CO" sz="3200" dirty="0">
              <a:solidFill>
                <a:schemeClr val="bg1"/>
              </a:solidFill>
            </a:endParaRPr>
          </a:p>
          <a:p>
            <a:pPr fontAlgn="base"/>
            <a:r>
              <a:rPr lang="es-419" dirty="0">
                <a:solidFill>
                  <a:schemeClr val="bg1"/>
                </a:solidFill>
                <a:latin typeface="+mj-lt"/>
              </a:rPr>
              <a:t>Es muy importante garantizar la autenticidad de los envíos; es una forma de demostrar que el email ha sido enviado por la persona que afirma ser el remitente. Aldeamo utiliza dos estándares aceptados por la mayoría de los ISP (utilizan una o las dos para chequear la legitimidad):</a:t>
            </a:r>
          </a:p>
          <a:p>
            <a:pPr fontAlgn="base"/>
            <a:r>
              <a:rPr lang="es-419" dirty="0">
                <a:solidFill>
                  <a:schemeClr val="bg1"/>
                </a:solidFill>
                <a:latin typeface="+mj-lt"/>
                <a:hlinkClick r:id="rId4">
                  <a:extLst>
                    <a:ext uri="{A12FA001-AC4F-418D-AE19-62706E023703}">
                      <ahyp:hlinkClr xmlns:ahyp="http://schemas.microsoft.com/office/drawing/2018/hyperlinkcolor" val="tx"/>
                    </a:ext>
                  </a:extLst>
                </a:hlinkClick>
              </a:rPr>
              <a:t>DKIM</a:t>
            </a:r>
            <a:r>
              <a:rPr lang="es-419" dirty="0">
                <a:solidFill>
                  <a:schemeClr val="bg1"/>
                </a:solidFill>
                <a:latin typeface="+mj-lt"/>
              </a:rPr>
              <a:t> (</a:t>
            </a:r>
            <a:r>
              <a:rPr lang="es-419" dirty="0" err="1">
                <a:solidFill>
                  <a:schemeClr val="bg1"/>
                </a:solidFill>
                <a:latin typeface="+mj-lt"/>
              </a:rPr>
              <a:t>DomainKeys</a:t>
            </a:r>
            <a:r>
              <a:rPr lang="es-419" dirty="0">
                <a:solidFill>
                  <a:schemeClr val="bg1"/>
                </a:solidFill>
                <a:latin typeface="+mj-lt"/>
              </a:rPr>
              <a:t> </a:t>
            </a:r>
            <a:r>
              <a:rPr lang="es-419" dirty="0" err="1">
                <a:solidFill>
                  <a:schemeClr val="bg1"/>
                </a:solidFill>
                <a:latin typeface="+mj-lt"/>
              </a:rPr>
              <a:t>Identified</a:t>
            </a:r>
            <a:r>
              <a:rPr lang="es-419" dirty="0">
                <a:solidFill>
                  <a:schemeClr val="bg1"/>
                </a:solidFill>
                <a:latin typeface="+mj-lt"/>
              </a:rPr>
              <a:t> Mail).</a:t>
            </a:r>
          </a:p>
          <a:p>
            <a:pPr fontAlgn="base"/>
            <a:r>
              <a:rPr lang="es-419" dirty="0">
                <a:solidFill>
                  <a:schemeClr val="bg1"/>
                </a:solidFill>
                <a:latin typeface="+mj-lt"/>
                <a:hlinkClick r:id="rId5">
                  <a:extLst>
                    <a:ext uri="{A12FA001-AC4F-418D-AE19-62706E023703}">
                      <ahyp:hlinkClr xmlns:ahyp="http://schemas.microsoft.com/office/drawing/2018/hyperlinkcolor" val="tx"/>
                    </a:ext>
                  </a:extLst>
                </a:hlinkClick>
              </a:rPr>
              <a:t>SPF</a:t>
            </a:r>
            <a:r>
              <a:rPr lang="es-419" dirty="0">
                <a:solidFill>
                  <a:schemeClr val="bg1"/>
                </a:solidFill>
                <a:latin typeface="+mj-lt"/>
              </a:rPr>
              <a:t> (Sender </a:t>
            </a:r>
            <a:r>
              <a:rPr lang="es-419" dirty="0" err="1">
                <a:solidFill>
                  <a:schemeClr val="bg1"/>
                </a:solidFill>
                <a:latin typeface="+mj-lt"/>
              </a:rPr>
              <a:t>Policy</a:t>
            </a:r>
            <a:r>
              <a:rPr lang="es-419" dirty="0">
                <a:solidFill>
                  <a:schemeClr val="bg1"/>
                </a:solidFill>
                <a:latin typeface="+mj-lt"/>
              </a:rPr>
              <a:t> Framework).</a:t>
            </a:r>
          </a:p>
          <a:p>
            <a:pPr fontAlgn="base"/>
            <a:r>
              <a:rPr lang="es-419" dirty="0">
                <a:solidFill>
                  <a:schemeClr val="bg1"/>
                </a:solidFill>
                <a:latin typeface="+mj-lt"/>
              </a:rPr>
              <a:t>Los filtros verifican si el remitente se encuentra en el listado de direcciones del destinatario. Si no lo encuentra, probablemente dirigirá el correo a la carpeta de spam o no lo entregará.</a:t>
            </a:r>
          </a:p>
          <a:p>
            <a:pPr fontAlgn="base"/>
            <a:r>
              <a:rPr lang="es-419" b="1" dirty="0">
                <a:solidFill>
                  <a:schemeClr val="bg1"/>
                </a:solidFill>
                <a:latin typeface="+mj-lt"/>
              </a:rPr>
              <a:t>Importante:</a:t>
            </a:r>
            <a:r>
              <a:rPr lang="es-419" dirty="0">
                <a:solidFill>
                  <a:schemeClr val="bg1"/>
                </a:solidFill>
                <a:latin typeface="+mj-lt"/>
              </a:rPr>
              <a:t> Al hacer un envío con Aldeamo debes tener en cuenta que nuestro servidores hayan sido “autorizados” para enviar correos en nombre de tu dominio. Este es un aspecto técnico asociado a la configuración de los </a:t>
            </a:r>
            <a:r>
              <a:rPr lang="es-419" dirty="0" err="1">
                <a:solidFill>
                  <a:schemeClr val="bg1"/>
                </a:solidFill>
                <a:latin typeface="+mj-lt"/>
                <a:hlinkClick r:id="rId6">
                  <a:extLst>
                    <a:ext uri="{A12FA001-AC4F-418D-AE19-62706E023703}">
                      <ahyp:hlinkClr xmlns:ahyp="http://schemas.microsoft.com/office/drawing/2018/hyperlinkcolor" val="tx"/>
                    </a:ext>
                  </a:extLst>
                </a:hlinkClick>
              </a:rPr>
              <a:t>DNSs</a:t>
            </a:r>
            <a:r>
              <a:rPr lang="es-419" dirty="0">
                <a:solidFill>
                  <a:schemeClr val="bg1"/>
                </a:solidFill>
                <a:latin typeface="+mj-lt"/>
              </a:rPr>
              <a:t> de las partes involucradas. Sin esta configuración, no debes hacer envíos.</a:t>
            </a:r>
          </a:p>
          <a:p>
            <a:pPr algn="ctr"/>
            <a:endParaRPr lang="es-CO" dirty="0">
              <a:solidFill>
                <a:schemeClr val="bg1"/>
              </a:solidFill>
            </a:endParaRPr>
          </a:p>
        </p:txBody>
      </p:sp>
      <p:pic>
        <p:nvPicPr>
          <p:cNvPr id="7" name="Picture 6"/>
          <p:cNvPicPr>
            <a:picLocks noChangeAspect="1"/>
          </p:cNvPicPr>
          <p:nvPr/>
        </p:nvPicPr>
        <p:blipFill>
          <a:blip r:embed="rId7"/>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732F3EC0-2541-4057-998A-784B9137B0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6918" y="1831495"/>
            <a:ext cx="1564144" cy="134380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71029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0037E30A-9DC8-4077-9DC7-ECF3194A39F6}"/>
              </a:ext>
            </a:extLst>
          </p:cNvPr>
          <p:cNvSpPr/>
          <p:nvPr/>
        </p:nvSpPr>
        <p:spPr>
          <a:xfrm>
            <a:off x="0" y="1883391"/>
            <a:ext cx="12192000" cy="4974609"/>
          </a:xfrm>
          <a:prstGeom prst="rect">
            <a:avLst/>
          </a:prstGeom>
          <a:solidFill>
            <a:srgbClr val="36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4" name="Conector recto 13">
            <a:extLst>
              <a:ext uri="{FF2B5EF4-FFF2-40B4-BE49-F238E27FC236}">
                <a16:creationId xmlns:a16="http://schemas.microsoft.com/office/drawing/2014/main" id="{9361AFDA-500D-4BD3-BFC8-5BA70134834A}"/>
              </a:ext>
            </a:extLst>
          </p:cNvPr>
          <p:cNvCxnSpPr/>
          <p:nvPr/>
        </p:nvCxnSpPr>
        <p:spPr>
          <a:xfrm>
            <a:off x="681838" y="2725661"/>
            <a:ext cx="0" cy="3602479"/>
          </a:xfrm>
          <a:prstGeom prst="line">
            <a:avLst/>
          </a:prstGeom>
          <a:ln w="28575">
            <a:solidFill>
              <a:srgbClr val="3D475A"/>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1 Título">
            <a:extLst>
              <a:ext uri="{FF2B5EF4-FFF2-40B4-BE49-F238E27FC236}">
                <a16:creationId xmlns:a16="http://schemas.microsoft.com/office/drawing/2014/main" id="{FF1D0FC4-1385-4C5D-BF8A-69BD252697F5}"/>
              </a:ext>
            </a:extLst>
          </p:cNvPr>
          <p:cNvSpPr txBox="1">
            <a:spLocks/>
          </p:cNvSpPr>
          <p:nvPr/>
        </p:nvSpPr>
        <p:spPr>
          <a:xfrm>
            <a:off x="0" y="-65370"/>
            <a:ext cx="8574154" cy="1771908"/>
          </a:xfrm>
          <a:prstGeom prst="rect">
            <a:avLst/>
          </a:prstGeom>
          <a:noFill/>
        </p:spPr>
        <p:txBody>
          <a:bodyPr vert="horz" lIns="91440" tIns="45720" rIns="91440" bIns="45720" rtlCol="0" anchor="ctr">
            <a:noAutofit/>
          </a:bodyPr>
          <a:lstStyle>
            <a:defPPr>
              <a:defRPr lang="es-CO"/>
            </a:defPPr>
            <a:lvl1pPr>
              <a:spcBef>
                <a:spcPct val="0"/>
              </a:spcBef>
              <a:buNone/>
              <a:defRPr sz="4400" b="1">
                <a:effectLst>
                  <a:outerShdw blurRad="50800" dist="38100" dir="2700000" algn="tl" rotWithShape="0">
                    <a:prstClr val="black">
                      <a:alpha val="40000"/>
                    </a:prstClr>
                  </a:outerShdw>
                </a:effectLst>
                <a:ea typeface="Verdana" pitchFamily="34" charset="0"/>
                <a:cs typeface="Verdana" pitchFamily="34" charset="0"/>
              </a:defRPr>
            </a:lvl1pPr>
          </a:lstStyle>
          <a:p>
            <a:pPr algn="ctr"/>
            <a:r>
              <a:rPr lang="es-CO" sz="5400" dirty="0">
                <a:solidFill>
                  <a:srgbClr val="EA1A3B"/>
                </a:solidFill>
                <a:effectLst>
                  <a:outerShdw blurRad="38100" dist="38100" dir="2700000" algn="tl">
                    <a:srgbClr val="000000">
                      <a:alpha val="43137"/>
                    </a:srgbClr>
                  </a:outerShdw>
                </a:effectLst>
                <a:ea typeface="+mn-ea"/>
                <a:cs typeface="+mn-cs"/>
              </a:rPr>
              <a:t>Buenas Prácticas Técnicas</a:t>
            </a:r>
          </a:p>
        </p:txBody>
      </p:sp>
      <p:pic>
        <p:nvPicPr>
          <p:cNvPr id="16" name="Gráfico 15">
            <a:extLst>
              <a:ext uri="{FF2B5EF4-FFF2-40B4-BE49-F238E27FC236}">
                <a16:creationId xmlns:a16="http://schemas.microsoft.com/office/drawing/2014/main" id="{437FEBF5-B87B-4C98-93A5-BE7684A289C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6631" r="68318" b="54953"/>
          <a:stretch/>
        </p:blipFill>
        <p:spPr>
          <a:xfrm>
            <a:off x="9693613" y="-65370"/>
            <a:ext cx="2498387" cy="1948761"/>
          </a:xfrm>
          <a:prstGeom prst="rect">
            <a:avLst/>
          </a:prstGeom>
        </p:spPr>
      </p:pic>
      <p:sp>
        <p:nvSpPr>
          <p:cNvPr id="12" name="TextBox 2"/>
          <p:cNvSpPr txBox="1"/>
          <p:nvPr/>
        </p:nvSpPr>
        <p:spPr>
          <a:xfrm>
            <a:off x="1031947" y="2725661"/>
            <a:ext cx="10809944" cy="3416320"/>
          </a:xfrm>
          <a:prstGeom prst="rect">
            <a:avLst/>
          </a:prstGeom>
          <a:noFill/>
        </p:spPr>
        <p:txBody>
          <a:bodyPr wrap="square" rtlCol="0">
            <a:spAutoFit/>
          </a:bodyPr>
          <a:lstStyle/>
          <a:p>
            <a:r>
              <a:rPr lang="es-CO" sz="3200" b="1" dirty="0">
                <a:solidFill>
                  <a:schemeClr val="bg1"/>
                </a:solidFill>
              </a:rPr>
              <a:t>6. Archivo adjunto.</a:t>
            </a:r>
          </a:p>
          <a:p>
            <a:endParaRPr lang="es-CO" sz="3200" dirty="0">
              <a:solidFill>
                <a:schemeClr val="bg1"/>
              </a:solidFill>
            </a:endParaRPr>
          </a:p>
          <a:p>
            <a:pPr fontAlgn="base"/>
            <a:r>
              <a:rPr lang="es-419" sz="1900" dirty="0">
                <a:solidFill>
                  <a:schemeClr val="bg1"/>
                </a:solidFill>
                <a:latin typeface="+mj-lt"/>
              </a:rPr>
              <a:t>Adjuntar un archivo no es considerado una buena práctica y perjudica el pasaje del mail frente a los filtros.</a:t>
            </a:r>
          </a:p>
          <a:p>
            <a:pPr fontAlgn="base"/>
            <a:endParaRPr lang="es-419" sz="1900" dirty="0">
              <a:solidFill>
                <a:schemeClr val="bg1"/>
              </a:solidFill>
              <a:latin typeface="+mj-lt"/>
            </a:endParaRPr>
          </a:p>
          <a:p>
            <a:pPr fontAlgn="base"/>
            <a:r>
              <a:rPr lang="es-419" sz="1900" b="1" i="1" dirty="0">
                <a:solidFill>
                  <a:schemeClr val="bg1"/>
                </a:solidFill>
                <a:latin typeface="+mj-lt"/>
              </a:rPr>
              <a:t>Recomendaciones: </a:t>
            </a:r>
            <a:r>
              <a:rPr lang="es-419" sz="1900" dirty="0">
                <a:solidFill>
                  <a:schemeClr val="bg1"/>
                </a:solidFill>
                <a:latin typeface="+mj-lt"/>
              </a:rPr>
              <a:t>Subir el documento al servidor e insertar el link de descarga en la pieza HTML así sólo los destinatarios interesados se descargarán dicho adjunto.</a:t>
            </a:r>
          </a:p>
          <a:p>
            <a:pPr fontAlgn="base"/>
            <a:endParaRPr lang="es-419" sz="1900" dirty="0">
              <a:solidFill>
                <a:schemeClr val="bg1"/>
              </a:solidFill>
              <a:latin typeface="+mj-lt"/>
            </a:endParaRPr>
          </a:p>
          <a:p>
            <a:r>
              <a:rPr lang="es-CO" sz="1900" dirty="0">
                <a:solidFill>
                  <a:schemeClr val="bg1"/>
                </a:solidFill>
                <a:latin typeface="+mj-lt"/>
              </a:rPr>
              <a:t>Aldeamo te entrega la posibilidad de hacer envíos con adjunto en el correo electrónico. Sin embargo estos archivos no pueden superar los 3Mb de peso para mejorar la efectividad. Adicional, aceptamos los formatos </a:t>
            </a:r>
            <a:r>
              <a:rPr lang="es-CO" sz="1900" dirty="0" err="1">
                <a:solidFill>
                  <a:schemeClr val="bg1"/>
                </a:solidFill>
                <a:latin typeface="+mj-lt"/>
              </a:rPr>
              <a:t>pdf</a:t>
            </a:r>
            <a:r>
              <a:rPr lang="es-CO" sz="1900" dirty="0">
                <a:solidFill>
                  <a:schemeClr val="bg1"/>
                </a:solidFill>
                <a:latin typeface="+mj-lt"/>
              </a:rPr>
              <a:t>, png, </a:t>
            </a:r>
            <a:r>
              <a:rPr lang="es-CO" sz="1900" dirty="0" err="1">
                <a:solidFill>
                  <a:schemeClr val="bg1"/>
                </a:solidFill>
                <a:latin typeface="+mj-lt"/>
              </a:rPr>
              <a:t>jpg</a:t>
            </a:r>
            <a:r>
              <a:rPr lang="es-CO" sz="1900" dirty="0">
                <a:solidFill>
                  <a:schemeClr val="bg1"/>
                </a:solidFill>
                <a:latin typeface="+mj-lt"/>
              </a:rPr>
              <a:t>, </a:t>
            </a:r>
            <a:r>
              <a:rPr lang="es-CO" sz="1900" dirty="0" err="1">
                <a:solidFill>
                  <a:schemeClr val="bg1"/>
                </a:solidFill>
                <a:latin typeface="+mj-lt"/>
              </a:rPr>
              <a:t>jpeg</a:t>
            </a:r>
            <a:r>
              <a:rPr lang="es-CO" sz="1900" dirty="0">
                <a:solidFill>
                  <a:schemeClr val="bg1"/>
                </a:solidFill>
                <a:latin typeface="+mj-lt"/>
              </a:rPr>
              <a:t>, </a:t>
            </a:r>
            <a:r>
              <a:rPr lang="es-CO" sz="1900" dirty="0" err="1">
                <a:solidFill>
                  <a:schemeClr val="bg1"/>
                </a:solidFill>
                <a:latin typeface="+mj-lt"/>
              </a:rPr>
              <a:t>psd</a:t>
            </a:r>
            <a:r>
              <a:rPr lang="es-CO" sz="1900" dirty="0">
                <a:solidFill>
                  <a:schemeClr val="bg1"/>
                </a:solidFill>
                <a:latin typeface="+mj-lt"/>
              </a:rPr>
              <a:t>, xls, </a:t>
            </a:r>
            <a:r>
              <a:rPr lang="es-CO" sz="1900" dirty="0" err="1">
                <a:solidFill>
                  <a:schemeClr val="bg1"/>
                </a:solidFill>
                <a:latin typeface="+mj-lt"/>
              </a:rPr>
              <a:t>xlm</a:t>
            </a:r>
            <a:r>
              <a:rPr lang="es-CO" sz="1900" dirty="0">
                <a:solidFill>
                  <a:schemeClr val="bg1"/>
                </a:solidFill>
                <a:latin typeface="+mj-lt"/>
              </a:rPr>
              <a:t>, </a:t>
            </a:r>
            <a:r>
              <a:rPr lang="es-CO" sz="1900" dirty="0" err="1">
                <a:solidFill>
                  <a:schemeClr val="bg1"/>
                </a:solidFill>
                <a:latin typeface="+mj-lt"/>
              </a:rPr>
              <a:t>doc</a:t>
            </a:r>
            <a:r>
              <a:rPr lang="es-CO" sz="1900" dirty="0">
                <a:solidFill>
                  <a:schemeClr val="bg1"/>
                </a:solidFill>
                <a:latin typeface="+mj-lt"/>
              </a:rPr>
              <a:t>, docx, gif, </a:t>
            </a:r>
            <a:r>
              <a:rPr lang="es-CO" sz="1900" dirty="0" err="1">
                <a:solidFill>
                  <a:schemeClr val="bg1"/>
                </a:solidFill>
                <a:latin typeface="+mj-lt"/>
              </a:rPr>
              <a:t>ppt</a:t>
            </a:r>
            <a:r>
              <a:rPr lang="es-CO" sz="1900" dirty="0">
                <a:solidFill>
                  <a:schemeClr val="bg1"/>
                </a:solidFill>
                <a:latin typeface="+mj-lt"/>
              </a:rPr>
              <a:t>, xlsx, </a:t>
            </a:r>
            <a:r>
              <a:rPr lang="es-CO" sz="1900" dirty="0" err="1">
                <a:solidFill>
                  <a:schemeClr val="bg1"/>
                </a:solidFill>
                <a:latin typeface="+mj-lt"/>
              </a:rPr>
              <a:t>csv</a:t>
            </a:r>
            <a:r>
              <a:rPr lang="es-CO" sz="1900" dirty="0">
                <a:solidFill>
                  <a:schemeClr val="bg1"/>
                </a:solidFill>
                <a:latin typeface="+mj-lt"/>
              </a:rPr>
              <a:t>). </a:t>
            </a:r>
          </a:p>
        </p:txBody>
      </p:sp>
      <p:pic>
        <p:nvPicPr>
          <p:cNvPr id="7" name="Picture 6"/>
          <p:cNvPicPr>
            <a:picLocks noChangeAspect="1"/>
          </p:cNvPicPr>
          <p:nvPr/>
        </p:nvPicPr>
        <p:blipFill>
          <a:blip r:embed="rId4"/>
          <a:stretch>
            <a:fillRect/>
          </a:stretch>
        </p:blipFill>
        <p:spPr>
          <a:xfrm>
            <a:off x="5943587" y="3276587"/>
            <a:ext cx="304826" cy="304826"/>
          </a:xfrm>
          <a:prstGeom prst="rect">
            <a:avLst/>
          </a:prstGeom>
        </p:spPr>
      </p:pic>
      <p:pic>
        <p:nvPicPr>
          <p:cNvPr id="2" name="Gráfico 1">
            <a:extLst>
              <a:ext uri="{FF2B5EF4-FFF2-40B4-BE49-F238E27FC236}">
                <a16:creationId xmlns:a16="http://schemas.microsoft.com/office/drawing/2014/main" id="{9AFD4044-ABA3-4B17-B5AF-75294EE9B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4832" y="1971572"/>
            <a:ext cx="1173598" cy="1247909"/>
          </a:xfrm>
          <a:prstGeom prst="rect">
            <a:avLst/>
          </a:prstGeom>
          <a:effectLst>
            <a:innerShdw blurRad="63500" dist="50800" dir="2700000">
              <a:prstClr val="black">
                <a:alpha val="50000"/>
              </a:prstClr>
            </a:innerShdw>
            <a:reflection blurRad="6350" stA="52000" endA="300" endPos="35000" dir="5400000" sy="-100000" algn="bl" rotWithShape="0"/>
          </a:effectLst>
        </p:spPr>
      </p:pic>
    </p:spTree>
    <p:extLst>
      <p:ext uri="{BB962C8B-B14F-4D97-AF65-F5344CB8AC3E}">
        <p14:creationId xmlns:p14="http://schemas.microsoft.com/office/powerpoint/2010/main" val="290890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7B214AC9-0E0C-4F5D-92C3-EF4D9F0372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5106" y="-2359262"/>
            <a:ext cx="18878706" cy="11841192"/>
          </a:xfrm>
          <a:prstGeom prst="rect">
            <a:avLst/>
          </a:prstGeom>
        </p:spPr>
      </p:pic>
      <p:sp>
        <p:nvSpPr>
          <p:cNvPr id="5" name="1 Título"/>
          <p:cNvSpPr txBox="1">
            <a:spLocks/>
          </p:cNvSpPr>
          <p:nvPr/>
        </p:nvSpPr>
        <p:spPr>
          <a:xfrm>
            <a:off x="760661" y="2917826"/>
            <a:ext cx="9054058" cy="1287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8800" b="1" dirty="0">
                <a:solidFill>
                  <a:schemeClr val="bg1"/>
                </a:solidFill>
                <a:effectLst>
                  <a:outerShdw blurRad="50800" dist="38100" dir="2700000" algn="tl" rotWithShape="0">
                    <a:prstClr val="black">
                      <a:alpha val="40000"/>
                    </a:prstClr>
                  </a:outerShdw>
                </a:effectLst>
                <a:latin typeface="+mn-lt"/>
                <a:ea typeface="Verdana" pitchFamily="34" charset="0"/>
                <a:cs typeface="Verdana" pitchFamily="34" charset="0"/>
              </a:rPr>
              <a:t>Buenas Prácticas en Marketing</a:t>
            </a:r>
          </a:p>
        </p:txBody>
      </p:sp>
      <p:pic>
        <p:nvPicPr>
          <p:cNvPr id="8" name="Imagen 7">
            <a:extLst>
              <a:ext uri="{FF2B5EF4-FFF2-40B4-BE49-F238E27FC236}">
                <a16:creationId xmlns:a16="http://schemas.microsoft.com/office/drawing/2014/main" id="{8768CF14-8E19-40D8-9E1C-8C07F7546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354" y="5186139"/>
            <a:ext cx="1765829" cy="1507647"/>
          </a:xfrm>
          <a:prstGeom prst="rect">
            <a:avLst/>
          </a:prstGeom>
        </p:spPr>
      </p:pic>
    </p:spTree>
    <p:extLst>
      <p:ext uri="{BB962C8B-B14F-4D97-AF65-F5344CB8AC3E}">
        <p14:creationId xmlns:p14="http://schemas.microsoft.com/office/powerpoint/2010/main" val="33757627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1188</Words>
  <Application>Microsoft Office PowerPoint</Application>
  <PresentationFormat>Panorámica</PresentationFormat>
  <Paragraphs>122</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Paula Valero Roa</dc:creator>
  <cp:lastModifiedBy>Miguel Enrique Mendez Ardila</cp:lastModifiedBy>
  <cp:revision>109</cp:revision>
  <dcterms:created xsi:type="dcterms:W3CDTF">2018-01-24T15:48:29Z</dcterms:created>
  <dcterms:modified xsi:type="dcterms:W3CDTF">2019-05-02T16:05:51Z</dcterms:modified>
</cp:coreProperties>
</file>