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52" autoAdjust="0"/>
    <p:restoredTop sz="95568"/>
  </p:normalViewPr>
  <p:slideViewPr>
    <p:cSldViewPr snapToGrid="0">
      <p:cViewPr varScale="1">
        <p:scale>
          <a:sx n="68" d="100"/>
          <a:sy n="68" d="100"/>
        </p:scale>
        <p:origin x="32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7A34-8C27-4DC8-B168-0F5439E0C4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42881C-2D62-4B6F-A2BC-B6EF65C90F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8A6FCC-4FC6-4979-A7AC-9D4148733B48}"/>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E5D92E26-C701-493A-812E-1B80D114A8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B4627-9E9C-487C-B1B9-E1990A849D43}"/>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324477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CA402-0013-4E61-98E1-591019C415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9A8884-0029-4E95-B2F7-9791805C96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67247E-920B-4957-9007-E8FE65EF2710}"/>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69203C22-5491-441C-9C26-6567CD4E36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67890F-D91C-441A-96B5-FEFE35004A61}"/>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28053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83AC5-5329-4B23-9A41-A550000A69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2C4B06-D4E7-44F9-BC79-DF64AF487C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5FCC09-B63B-4FD0-AE43-F313C83C5168}"/>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1345F0E0-0C88-4A0C-83FC-CFDA2DE2C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A04997-0227-4FF5-8AA0-1D9B66DF2B54}"/>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134274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00DAB-21F2-4686-B0EA-77C6C46508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DFFB63-8E2F-47F1-979B-71F513485C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E4E648-FDA8-49FC-B761-B7D3A25E374C}"/>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6C5AECFB-6762-48EE-A8EA-BFE5F1B32F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592665-85C0-4996-BD07-8A565BF35993}"/>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3126672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4EFE3-F219-4207-842E-02E7315D71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860B15-8405-47AA-B785-0055265116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E9CD59-09EB-4346-96B8-FA2F27AD1DC6}"/>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69902635-9B4D-40DF-98DA-F7710972B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0DAD36-9CFF-4C97-9B79-C2E0132EE9CB}"/>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2636906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8FA1D-D49E-4071-B64E-BCAA85706B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64A1CC-1826-403D-98F1-8FF77F17F6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86EA23-ABA7-4146-95CB-42908A3E2C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6DAD54-8953-40DC-B2C9-4872F8AB2E42}"/>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6" name="Footer Placeholder 5">
            <a:extLst>
              <a:ext uri="{FF2B5EF4-FFF2-40B4-BE49-F238E27FC236}">
                <a16:creationId xmlns:a16="http://schemas.microsoft.com/office/drawing/2014/main" id="{5DC8970F-B185-4183-B18E-868265A739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66C06B-0F0B-4F4E-8AC9-4925024F630A}"/>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418405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3F83-D174-4160-9A17-F69F22DB3E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5B9174-6F05-4115-9DDC-710FF80B87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84312B-F352-49F9-A766-99FEADCE63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2D0CA-8C26-4A0B-928A-81B3D3EF1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4423DA-DC23-42EB-A1E9-D5EA7C3370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559209-7BB8-4C7E-9A22-4B4B1359161B}"/>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8" name="Footer Placeholder 7">
            <a:extLst>
              <a:ext uri="{FF2B5EF4-FFF2-40B4-BE49-F238E27FC236}">
                <a16:creationId xmlns:a16="http://schemas.microsoft.com/office/drawing/2014/main" id="{D2B20275-8EDA-4488-9E71-8CCBEBCFA1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FAA979-1BC8-4303-90F4-E3DACD421405}"/>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1384276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B486C-5272-4C03-A08B-83CF10D3C7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FE0F67-5F2C-44F6-95F0-8CEE2D27479E}"/>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4" name="Footer Placeholder 3">
            <a:extLst>
              <a:ext uri="{FF2B5EF4-FFF2-40B4-BE49-F238E27FC236}">
                <a16:creationId xmlns:a16="http://schemas.microsoft.com/office/drawing/2014/main" id="{12F3BBA8-CF4D-43B3-A9C8-3B719EBD6E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0409CE-CCE2-4A31-A386-9F7A3927D598}"/>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2261834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40C5FC-EB16-43B2-B8D7-D35DC2CCDAE1}"/>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3" name="Footer Placeholder 2">
            <a:extLst>
              <a:ext uri="{FF2B5EF4-FFF2-40B4-BE49-F238E27FC236}">
                <a16:creationId xmlns:a16="http://schemas.microsoft.com/office/drawing/2014/main" id="{8C3CA90A-DCAD-46D7-AFDC-902855D598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F3F9D7-1499-4D64-9D53-1F43F17D30FD}"/>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3287210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D657B-7BDB-44D7-8F7C-6B4452C81A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E03416-F8E6-46B1-AD25-A6AC146D7C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88B284-FFFB-44BD-B8D2-F8213E92C7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516C26-62F5-4A87-9F1C-6B8A4DBFCE4C}"/>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6" name="Footer Placeholder 5">
            <a:extLst>
              <a:ext uri="{FF2B5EF4-FFF2-40B4-BE49-F238E27FC236}">
                <a16:creationId xmlns:a16="http://schemas.microsoft.com/office/drawing/2014/main" id="{2EF0E18D-59F5-4BD5-ADD2-84CB5EF32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37CA50-0A82-4882-B791-1B4C0D4A7BDE}"/>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351153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E6910-79D2-4BF3-A77C-325ECD59D2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30D0CC-F8BD-43CD-8B42-5B12214B9A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464013-3A3C-4249-9347-8D51FA176E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841F5C-7EC5-4F0D-A36D-201B586F748B}"/>
              </a:ext>
            </a:extLst>
          </p:cNvPr>
          <p:cNvSpPr>
            <a:spLocks noGrp="1"/>
          </p:cNvSpPr>
          <p:nvPr>
            <p:ph type="dt" sz="half" idx="10"/>
          </p:nvPr>
        </p:nvSpPr>
        <p:spPr/>
        <p:txBody>
          <a:bodyPr/>
          <a:lstStyle/>
          <a:p>
            <a:fld id="{D8713FB4-E1A8-46F2-8F92-E2DDB2D9C1B0}" type="datetimeFigureOut">
              <a:rPr lang="en-US" smtClean="0"/>
              <a:t>10/6/2021</a:t>
            </a:fld>
            <a:endParaRPr lang="en-US"/>
          </a:p>
        </p:txBody>
      </p:sp>
      <p:sp>
        <p:nvSpPr>
          <p:cNvPr id="6" name="Footer Placeholder 5">
            <a:extLst>
              <a:ext uri="{FF2B5EF4-FFF2-40B4-BE49-F238E27FC236}">
                <a16:creationId xmlns:a16="http://schemas.microsoft.com/office/drawing/2014/main" id="{042E228D-2C95-4E53-AC10-46722EE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640A5C-51F9-46FD-816D-C961B712E921}"/>
              </a:ext>
            </a:extLst>
          </p:cNvPr>
          <p:cNvSpPr>
            <a:spLocks noGrp="1"/>
          </p:cNvSpPr>
          <p:nvPr>
            <p:ph type="sldNum" sz="quarter" idx="12"/>
          </p:nvPr>
        </p:nvSpPr>
        <p:spPr/>
        <p:txBody>
          <a:bodyPr/>
          <a:lstStyle/>
          <a:p>
            <a:fld id="{0E968D8C-5ABC-414A-B3CB-59D80FEB39AF}" type="slidenum">
              <a:rPr lang="en-US" smtClean="0"/>
              <a:t>‹#›</a:t>
            </a:fld>
            <a:endParaRPr lang="en-US"/>
          </a:p>
        </p:txBody>
      </p:sp>
    </p:spTree>
    <p:extLst>
      <p:ext uri="{BB962C8B-B14F-4D97-AF65-F5344CB8AC3E}">
        <p14:creationId xmlns:p14="http://schemas.microsoft.com/office/powerpoint/2010/main" val="264840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0D16EF-B8C3-47AB-8666-1F93B371A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180A7B-0DD7-45C2-BA4D-C42D160CDC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E1D83-CCE4-4209-B185-FC19E82C06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3FB4-E1A8-46F2-8F92-E2DDB2D9C1B0}" type="datetimeFigureOut">
              <a:rPr lang="en-US" smtClean="0"/>
              <a:t>10/6/2021</a:t>
            </a:fld>
            <a:endParaRPr lang="en-US"/>
          </a:p>
        </p:txBody>
      </p:sp>
      <p:sp>
        <p:nvSpPr>
          <p:cNvPr id="5" name="Footer Placeholder 4">
            <a:extLst>
              <a:ext uri="{FF2B5EF4-FFF2-40B4-BE49-F238E27FC236}">
                <a16:creationId xmlns:a16="http://schemas.microsoft.com/office/drawing/2014/main" id="{0CE866F3-3055-4FFF-942B-887D8E4FB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9D800A-25ED-4FAE-8BA5-5E7D022FCB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68D8C-5ABC-414A-B3CB-59D80FEB39AF}" type="slidenum">
              <a:rPr lang="en-US" smtClean="0"/>
              <a:t>‹#›</a:t>
            </a:fld>
            <a:endParaRPr lang="en-US"/>
          </a:p>
        </p:txBody>
      </p:sp>
    </p:spTree>
    <p:extLst>
      <p:ext uri="{BB962C8B-B14F-4D97-AF65-F5344CB8AC3E}">
        <p14:creationId xmlns:p14="http://schemas.microsoft.com/office/powerpoint/2010/main" val="1813993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am11.safelinks.protection.outlook.com/?url=https%3A%2F%2Fstore.sap.com%2Fdcp%2Fen%2Fproduct%2Fdisplay-0000032974_live_v1%2FShopperKit%2520for%2520SAP%2520Commerce%2520Cloud&amp;data=04%7C01%7C%7C3286326a836241427e4908d92b7b89d7%7C2c6d02293d2b44c1bf580e5bca7e4dd1%7C1%7C0%7C637588631877671862%7CUnknown%7CTWFpbGZsb3d8eyJWIjoiMC4wLjAwMDAiLCJQIjoiV2luMzIiLCJBTiI6Ik1haWwiLCJXVCI6Mn0%3D%7C1000&amp;sdata=TQnC9V8GFVq6M47XaDjnmiK2cqWa20x%2FOBZtWka1rA4%3D&amp;reserved=0" TargetMode="External"/><Relationship Id="rId2" Type="http://schemas.openxmlformats.org/officeDocument/2006/relationships/hyperlink" Target="https://f.hubspotusercontent10.net/hubfs/6194662/ShopperKit%20eGrocery%20Fulfillment%20by%20the%20Numbers.pdf"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youtube.com/watch?v=b3cphdNjY1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B6D2CD-8A43-439E-B6BB-DC174C9DE5E4}"/>
              </a:ext>
            </a:extLst>
          </p:cNvPr>
          <p:cNvSpPr txBox="1"/>
          <p:nvPr/>
        </p:nvSpPr>
        <p:spPr>
          <a:xfrm>
            <a:off x="792605" y="1082807"/>
            <a:ext cx="9286840" cy="5184689"/>
          </a:xfrm>
          <a:prstGeom prst="rect">
            <a:avLst/>
          </a:prstGeom>
          <a:noFill/>
        </p:spPr>
        <p:txBody>
          <a:bodyPr wrap="square" lIns="0" tIns="0" rIns="0" bIns="0" rtlCol="0">
            <a:spAutoFit/>
          </a:bodyPr>
          <a:lstStyle/>
          <a:p>
            <a:pPr lvl="0" defTabSz="1088558">
              <a:lnSpc>
                <a:spcPts val="1250"/>
              </a:lnSpc>
              <a:spcBef>
                <a:spcPts val="300"/>
              </a:spcBef>
              <a:buClr>
                <a:srgbClr val="F0AB00"/>
              </a:buClr>
              <a:buSzPct val="80000"/>
              <a:defRPr/>
            </a:pPr>
            <a:r>
              <a:rPr kumimoji="0" lang="en-US" sz="1150" b="1" i="0" u="none" strike="noStrike" kern="1200" cap="none" spc="0" normalizeH="0" baseline="0" noProof="0" dirty="0">
                <a:ln>
                  <a:noFill/>
                </a:ln>
                <a:solidFill>
                  <a:srgbClr val="000000"/>
                </a:solidFill>
                <a:effectLst/>
                <a:uLnTx/>
                <a:uFillTx/>
                <a:latin typeface="Arial"/>
                <a:ea typeface="+mn-ea"/>
                <a:cs typeface="+mn-cs"/>
              </a:rPr>
              <a:t>Pick, Pack, and Prepare Online Grocery Orders with ADC’s ShopperKit</a:t>
            </a:r>
          </a:p>
          <a:p>
            <a:pPr marL="0" marR="0">
              <a:lnSpc>
                <a:spcPct val="107000"/>
              </a:lnSpc>
              <a:spcBef>
                <a:spcPts val="0"/>
              </a:spcBef>
              <a:spcAft>
                <a:spcPts val="800"/>
              </a:spcAft>
            </a:pPr>
            <a:r>
              <a:rPr lang="en-US" sz="1150" dirty="0">
                <a:effectLst/>
                <a:latin typeface="Arial" panose="020B0604020202020204" pitchFamily="34" charset="0"/>
                <a:ea typeface="Calibri" panose="020F0502020204030204" pitchFamily="34" charset="0"/>
                <a:cs typeface="Arial" panose="020B0604020202020204" pitchFamily="34" charset="0"/>
              </a:rPr>
              <a:t>ShopperKit was built for managing fulfillment at scale. The platform gives retailers the tools they need to manage orders across the enterprise to meet demand and customer expectations. ShopperKit allows retailers to pick as much as possible as quickly as possible with as few people as possible.</a:t>
            </a:r>
          </a:p>
          <a:p>
            <a:pPr marL="0" marR="0" lvl="0" indent="0" algn="l" defTabSz="1088558" rtl="0" eaLnBrk="1" fontAlgn="auto" latinLnBrk="0" hangingPunct="1">
              <a:lnSpc>
                <a:spcPct val="100000"/>
              </a:lnSpc>
              <a:spcBef>
                <a:spcPts val="1100"/>
              </a:spcBef>
              <a:spcAft>
                <a:spcPts val="0"/>
              </a:spcAft>
              <a:buClr>
                <a:srgbClr val="F0AB00"/>
              </a:buClr>
              <a:buSzPct val="80000"/>
              <a:buFontTx/>
              <a:buNone/>
              <a:tabLst/>
              <a:defRPr/>
            </a:pPr>
            <a:r>
              <a:rPr kumimoji="0" lang="en-US" sz="1150" b="1" i="0" u="none" strike="noStrike" kern="1200" cap="none" spc="0" normalizeH="0" baseline="0" noProof="0" dirty="0">
                <a:ln>
                  <a:noFill/>
                </a:ln>
                <a:solidFill>
                  <a:srgbClr val="000000"/>
                </a:solidFill>
                <a:effectLst/>
                <a:uLnTx/>
                <a:uFillTx/>
                <a:latin typeface="Arial"/>
                <a:ea typeface="+mn-ea"/>
                <a:cs typeface="+mn-cs"/>
              </a:rPr>
              <a:t>Challenges </a:t>
            </a:r>
            <a:endParaRPr kumimoji="0" lang="en-US" sz="1150" b="0" i="0" u="none" strike="noStrike" kern="1200" cap="none" spc="0" normalizeH="0" baseline="0" noProof="0" dirty="0">
              <a:ln>
                <a:noFill/>
              </a:ln>
              <a:solidFill>
                <a:srgbClr val="000000"/>
              </a:solidFill>
              <a:effectLst/>
              <a:uLnTx/>
              <a:uFillTx/>
              <a:latin typeface="Arial"/>
              <a:ea typeface="+mn-ea"/>
              <a:cs typeface="+mn-cs"/>
            </a:endParaRPr>
          </a:p>
          <a:p>
            <a:pPr marL="171450" lvl="1" indent="-171450" defTabSz="1088776">
              <a:lnSpc>
                <a:spcPts val="1250"/>
              </a:lnSpc>
              <a:spcBef>
                <a:spcPts val="300"/>
              </a:spcBef>
              <a:buClr>
                <a:srgbClr val="FDB913"/>
              </a:buClr>
              <a:buSzPct val="100000"/>
              <a:buFont typeface="Wingdings" pitchFamily="2" charset="2"/>
              <a:buChar char="§"/>
              <a:defRPr/>
            </a:pPr>
            <a:r>
              <a:rPr lang="en-US" sz="1150" dirty="0">
                <a:solidFill>
                  <a:srgbClr val="000000"/>
                </a:solidFill>
                <a:latin typeface="Arial"/>
              </a:rPr>
              <a:t>Adoption of online grocery shopping tripled in the last year.</a:t>
            </a:r>
          </a:p>
          <a:p>
            <a:pPr marL="171450" lvl="1" indent="-171450" defTabSz="1088776">
              <a:lnSpc>
                <a:spcPts val="1250"/>
              </a:lnSpc>
              <a:spcBef>
                <a:spcPts val="300"/>
              </a:spcBef>
              <a:buClr>
                <a:srgbClr val="FDB913"/>
              </a:buClr>
              <a:buSzPct val="100000"/>
              <a:buFont typeface="Wingdings" pitchFamily="2" charset="2"/>
              <a:buChar char="§"/>
              <a:defRPr/>
            </a:pPr>
            <a:r>
              <a:rPr lang="en-US" sz="1150" dirty="0">
                <a:solidFill>
                  <a:srgbClr val="000000"/>
                </a:solidFill>
                <a:latin typeface="Arial"/>
              </a:rPr>
              <a:t>Not all retailers were prepared for the demand, and many turned to 3</a:t>
            </a:r>
            <a:r>
              <a:rPr lang="en-US" sz="1150" baseline="30000" dirty="0">
                <a:solidFill>
                  <a:srgbClr val="000000"/>
                </a:solidFill>
                <a:latin typeface="Arial"/>
              </a:rPr>
              <a:t>rd</a:t>
            </a:r>
            <a:r>
              <a:rPr lang="en-US" sz="1150" dirty="0">
                <a:solidFill>
                  <a:srgbClr val="000000"/>
                </a:solidFill>
                <a:latin typeface="Arial"/>
              </a:rPr>
              <a:t>- party providers</a:t>
            </a:r>
          </a:p>
          <a:p>
            <a:pPr marL="171450" lvl="1" indent="-171450" defTabSz="1088776">
              <a:lnSpc>
                <a:spcPts val="1250"/>
              </a:lnSpc>
              <a:spcBef>
                <a:spcPts val="300"/>
              </a:spcBef>
              <a:buClr>
                <a:srgbClr val="FDB913"/>
              </a:buClr>
              <a:buSzPct val="100000"/>
              <a:buFont typeface="Wingdings" pitchFamily="2" charset="2"/>
              <a:buChar char="§"/>
              <a:defRPr/>
            </a:pPr>
            <a:r>
              <a:rPr lang="en-US" sz="1150" dirty="0">
                <a:solidFill>
                  <a:srgbClr val="000000"/>
                </a:solidFill>
                <a:latin typeface="Arial"/>
              </a:rPr>
              <a:t>Online grocery shopping makes up 21% of market share with expectations to grow even more</a:t>
            </a:r>
          </a:p>
          <a:p>
            <a:pPr marL="171450" lvl="1" indent="-171450" defTabSz="1088776">
              <a:lnSpc>
                <a:spcPts val="1250"/>
              </a:lnSpc>
              <a:spcBef>
                <a:spcPts val="300"/>
              </a:spcBef>
              <a:buClr>
                <a:srgbClr val="FDB913"/>
              </a:buClr>
              <a:buSzPct val="100000"/>
              <a:buFont typeface="Wingdings" pitchFamily="2" charset="2"/>
              <a:buChar char="§"/>
              <a:defRPr/>
            </a:pPr>
            <a:r>
              <a:rPr lang="en-US" sz="1150" dirty="0">
                <a:solidFill>
                  <a:srgbClr val="000000"/>
                </a:solidFill>
                <a:latin typeface="Arial"/>
              </a:rPr>
              <a:t>Success in this market is predicated on adopting the right technologies to meet customer expectations.</a:t>
            </a:r>
          </a:p>
          <a:p>
            <a:pPr marL="0" marR="0" lvl="0" indent="0" algn="l" defTabSz="1088558" rtl="0" eaLnBrk="1" fontAlgn="auto" latinLnBrk="0" hangingPunct="1">
              <a:lnSpc>
                <a:spcPct val="100000"/>
              </a:lnSpc>
              <a:spcBef>
                <a:spcPts val="1100"/>
              </a:spcBef>
              <a:spcAft>
                <a:spcPts val="0"/>
              </a:spcAft>
              <a:buClr>
                <a:srgbClr val="F0AB00"/>
              </a:buClr>
              <a:buSzPct val="80000"/>
              <a:buFontTx/>
              <a:buNone/>
              <a:tabLst/>
              <a:defRPr/>
            </a:pPr>
            <a:r>
              <a:rPr lang="en-US" sz="1150" b="1" dirty="0">
                <a:solidFill>
                  <a:srgbClr val="000000"/>
                </a:solidFill>
                <a:latin typeface="Arial"/>
              </a:rPr>
              <a:t>Features</a:t>
            </a:r>
            <a:r>
              <a:rPr kumimoji="0" lang="en-US" sz="1150" b="1" i="0" u="none" strike="noStrike" kern="1200" cap="none" spc="0" normalizeH="0" baseline="0" noProof="0" dirty="0">
                <a:ln>
                  <a:noFill/>
                </a:ln>
                <a:solidFill>
                  <a:srgbClr val="000000"/>
                </a:solidFill>
                <a:effectLst/>
                <a:uLnTx/>
                <a:uFillTx/>
                <a:latin typeface="Arial"/>
                <a:ea typeface="+mn-ea"/>
                <a:cs typeface="+mn-cs"/>
              </a:rPr>
              <a:t> of XYZ Solution</a:t>
            </a:r>
          </a:p>
          <a:p>
            <a:pPr marL="0" marR="0" lvl="0" indent="0" algn="l" defTabSz="1088558" rtl="0" eaLnBrk="1" fontAlgn="auto" latinLnBrk="0" hangingPunct="1">
              <a:lnSpc>
                <a:spcPts val="1250"/>
              </a:lnSpc>
              <a:spcBef>
                <a:spcPts val="300"/>
              </a:spcBef>
              <a:spcAft>
                <a:spcPts val="0"/>
              </a:spcAft>
              <a:buClr>
                <a:srgbClr val="F0AB00"/>
              </a:buClr>
              <a:buSzPct val="80000"/>
              <a:buFontTx/>
              <a:buNone/>
              <a:tabLst/>
              <a:defRPr/>
            </a:pPr>
            <a:r>
              <a:rPr lang="en-US" sz="1150" b="0" i="0" dirty="0">
                <a:solidFill>
                  <a:srgbClr val="333333"/>
                </a:solidFill>
                <a:effectLst/>
                <a:latin typeface="Arial" panose="020B0604020202020204" pitchFamily="34" charset="0"/>
                <a:cs typeface="Arial" panose="020B0604020202020204" pitchFamily="34" charset="0"/>
              </a:rPr>
              <a:t>ShopperKit offers in-store order fulfillment that empowers food retailers to own their online experience, enhancing customer and brand loyalty by giving retailers the tools they need to pick, pack, and prepare all orders in the most efficient and cost-effective way possible. </a:t>
            </a:r>
            <a:r>
              <a:rPr kumimoji="0" lang="de-DE" sz="1150" b="0" i="0" u="none" strike="noStrike" kern="1200" cap="none" spc="0" normalizeH="0" baseline="0" noProof="0" dirty="0">
                <a:ln>
                  <a:noFill/>
                </a:ln>
                <a:solidFill>
                  <a:srgbClr val="000000"/>
                </a:solidFill>
                <a:effectLst/>
                <a:uLnTx/>
                <a:uFillTx/>
                <a:latin typeface="Arial"/>
                <a:ea typeface="+mn-ea"/>
                <a:cs typeface="+mn-cs"/>
              </a:rPr>
              <a:t> </a:t>
            </a:r>
            <a:endParaRPr lang="de-DE" sz="1150" dirty="0">
              <a:solidFill>
                <a:srgbClr val="000000"/>
              </a:solidFill>
              <a:latin typeface="Arial"/>
            </a:endParaRP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Wingdings" panose="05000000000000000000" pitchFamily="2" charset="2"/>
              <a:buChar char="§"/>
              <a:tabLst/>
              <a:defRPr/>
            </a:pPr>
            <a:r>
              <a:rPr kumimoji="0" lang="en-US" sz="1150" b="0" i="0" u="none" strike="noStrike" kern="1200" cap="none" spc="0" normalizeH="0" baseline="0" noProof="0" dirty="0">
                <a:ln>
                  <a:noFill/>
                </a:ln>
                <a:solidFill>
                  <a:srgbClr val="000000"/>
                </a:solidFill>
                <a:effectLst/>
                <a:uLnTx/>
                <a:uFillTx/>
                <a:latin typeface="Arial"/>
                <a:ea typeface="+mn-ea"/>
                <a:cs typeface="+mn-cs"/>
              </a:rPr>
              <a:t>Optimized picks paths</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Wingdings" panose="05000000000000000000" pitchFamily="2" charset="2"/>
              <a:buChar char="§"/>
              <a:tabLst/>
              <a:defRPr/>
            </a:pPr>
            <a:r>
              <a:rPr lang="en-US" sz="1150" dirty="0">
                <a:solidFill>
                  <a:srgbClr val="000000"/>
                </a:solidFill>
                <a:latin typeface="Arial"/>
              </a:rPr>
              <a:t>Multi-order and zone picking</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Wingdings" panose="05000000000000000000" pitchFamily="2" charset="2"/>
              <a:buChar char="§"/>
              <a:tabLst/>
              <a:defRPr/>
            </a:pPr>
            <a:r>
              <a:rPr lang="en-US" sz="1150" dirty="0">
                <a:solidFill>
                  <a:srgbClr val="000000"/>
                </a:solidFill>
                <a:latin typeface="Arial"/>
              </a:rPr>
              <a:t>In-store communications &amp; shopper hints</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Wingdings" panose="05000000000000000000" pitchFamily="2" charset="2"/>
              <a:buChar char="§"/>
              <a:tabLst/>
              <a:defRPr/>
            </a:pPr>
            <a:r>
              <a:rPr kumimoji="0" lang="en-US" sz="1150" b="0" i="0" u="none" strike="noStrike" kern="1200" cap="none" spc="0" normalizeH="0" baseline="0" noProof="0" dirty="0">
                <a:ln>
                  <a:noFill/>
                </a:ln>
                <a:solidFill>
                  <a:srgbClr val="000000"/>
                </a:solidFill>
                <a:effectLst/>
                <a:uLnTx/>
                <a:uFillTx/>
                <a:latin typeface="Arial"/>
                <a:ea typeface="+mn-ea"/>
                <a:cs typeface="+mn-cs"/>
              </a:rPr>
              <a:t>Visibility into all orders across the enterprise</a:t>
            </a:r>
            <a:endParaRPr kumimoji="0" lang="de-DE" sz="115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088558" rtl="0" eaLnBrk="1" fontAlgn="auto" latinLnBrk="0" hangingPunct="1">
              <a:lnSpc>
                <a:spcPct val="100000"/>
              </a:lnSpc>
              <a:spcBef>
                <a:spcPts val="1100"/>
              </a:spcBef>
              <a:spcAft>
                <a:spcPts val="0"/>
              </a:spcAft>
              <a:buClr>
                <a:srgbClr val="F0AB00"/>
              </a:buClr>
              <a:buSzPct val="80000"/>
              <a:buFontTx/>
              <a:buNone/>
              <a:tabLst/>
              <a:defRPr/>
            </a:pPr>
            <a:r>
              <a:rPr kumimoji="0" lang="en-US" sz="1150" b="1" i="0" u="none" strike="noStrike" kern="1200" cap="none" spc="0" normalizeH="0" baseline="0" noProof="0" dirty="0">
                <a:ln>
                  <a:noFill/>
                </a:ln>
                <a:solidFill>
                  <a:srgbClr val="000000"/>
                </a:solidFill>
                <a:effectLst/>
                <a:uLnTx/>
                <a:uFillTx/>
                <a:latin typeface="Arial"/>
                <a:ea typeface="+mn-ea"/>
                <a:cs typeface="+mn-cs"/>
              </a:rPr>
              <a:t>Benefits of XYZ </a:t>
            </a:r>
            <a:r>
              <a:rPr lang="en-US" sz="1150" b="1" dirty="0">
                <a:solidFill>
                  <a:srgbClr val="000000"/>
                </a:solidFill>
                <a:latin typeface="Arial"/>
              </a:rPr>
              <a:t>Solution</a:t>
            </a:r>
            <a:br>
              <a:rPr lang="en-US" b="1" dirty="0">
                <a:latin typeface="Calibri" panose="020F0502020204030204" pitchFamily="34" charset="0"/>
                <a:cs typeface="Times New Roman" panose="02020603050405020304" pitchFamily="18" charset="0"/>
              </a:rPr>
            </a:br>
            <a:r>
              <a:rPr lang="de-DE" sz="1150" dirty="0">
                <a:solidFill>
                  <a:srgbClr val="000000"/>
                </a:solidFill>
                <a:latin typeface="Arial" panose="020B0604020202020204" pitchFamily="34" charset="0"/>
                <a:cs typeface="Arial" panose="020B0604020202020204" pitchFamily="34" charset="0"/>
                <a:hlinkClick r:id="rId2"/>
              </a:rPr>
              <a:t>https://f.hubspotusercontent10.net/hubfs/6194662/ShopperKit%20eGrocery%20Fulfillment%20by%20the%20Numbers.pdf</a:t>
            </a:r>
            <a:r>
              <a:rPr lang="en-US" sz="1150" b="1" dirty="0">
                <a:solidFill>
                  <a:srgbClr val="000000"/>
                </a:solidFill>
                <a:latin typeface="Arial" panose="020B0604020202020204" pitchFamily="34" charset="0"/>
                <a:cs typeface="Arial" panose="020B0604020202020204" pitchFamily="34" charset="0"/>
              </a:rPr>
              <a:t> </a:t>
            </a:r>
            <a:endParaRPr lang="de-DE" sz="1150" dirty="0">
              <a:solidFill>
                <a:srgbClr val="000000"/>
              </a:solidFill>
              <a:latin typeface="Arial" panose="020B0604020202020204" pitchFamily="34" charset="0"/>
              <a:cs typeface="Arial" panose="020B0604020202020204" pitchFamily="34" charset="0"/>
            </a:endParaRP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Arial" panose="020B0604020202020204" pitchFamily="34" charset="0"/>
              <a:buChar char="•"/>
              <a:tabLst/>
              <a:defRPr/>
            </a:pPr>
            <a:r>
              <a:rPr kumimoji="0" lang="de-DE" sz="115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Increase profitability- Retailers using ShopperKit increased profitability by ~$10,000/store.</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Arial" panose="020B0604020202020204" pitchFamily="34" charset="0"/>
              <a:buChar char="•"/>
              <a:tabLst/>
              <a:defRPr/>
            </a:pPr>
            <a:r>
              <a:rPr kumimoji="0" lang="de-DE" sz="1150" b="0" i="0" u="none" strike="noStrike" kern="1200" cap="none" spc="0" normalizeH="0" baseline="0" noProof="0" dirty="0">
                <a:ln>
                  <a:noFill/>
                </a:ln>
                <a:solidFill>
                  <a:srgbClr val="000000"/>
                </a:solidFill>
                <a:effectLst/>
                <a:uLnTx/>
                <a:uFillTx/>
                <a:latin typeface="Arial"/>
                <a:ea typeface="+mn-ea"/>
                <a:cs typeface="+mn-cs"/>
              </a:rPr>
              <a:t>Reduce labor costs- Labor costs per prder dropped from $7.64 to $5.30 with ShopperKit for a savings of $2.34/order.</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Arial" panose="020B0604020202020204" pitchFamily="34" charset="0"/>
              <a:buChar char="•"/>
              <a:tabLst/>
              <a:defRPr/>
            </a:pPr>
            <a:r>
              <a:rPr lang="de-DE" sz="1150" dirty="0">
                <a:solidFill>
                  <a:srgbClr val="000000"/>
                </a:solidFill>
                <a:latin typeface="Arial"/>
              </a:rPr>
              <a:t>Increase basket size- Order value increased by $8.03 when engaged in conversational commerce resulting in additional gross profit of $2.07.</a:t>
            </a:r>
          </a:p>
          <a:p>
            <a:pPr marL="171450" marR="0" lvl="0" indent="-171450" algn="l" defTabSz="1088558" rtl="0" eaLnBrk="1" fontAlgn="auto" latinLnBrk="0" hangingPunct="1">
              <a:lnSpc>
                <a:spcPts val="1250"/>
              </a:lnSpc>
              <a:spcBef>
                <a:spcPts val="300"/>
              </a:spcBef>
              <a:spcAft>
                <a:spcPts val="0"/>
              </a:spcAft>
              <a:buClr>
                <a:srgbClr val="F0AB00"/>
              </a:buClr>
              <a:buSzPct val="80000"/>
              <a:buFont typeface="Arial" panose="020B0604020202020204" pitchFamily="34" charset="0"/>
              <a:buChar char="•"/>
              <a:tabLst/>
              <a:defRPr/>
            </a:pPr>
            <a:endParaRPr lang="de-DE" sz="1150" b="1" kern="0" dirty="0">
              <a:solidFill>
                <a:srgbClr val="000000"/>
              </a:solidFill>
              <a:latin typeface="Arial"/>
              <a:ea typeface="Arial Unicode MS" pitchFamily="34" charset="-128"/>
              <a:cs typeface="Arial" panose="020B0604020202020204" pitchFamily="34" charset="0"/>
            </a:endParaRPr>
          </a:p>
          <a:p>
            <a:pPr marR="0" lvl="0" algn="l" defTabSz="1088558" rtl="0" eaLnBrk="1" fontAlgn="auto" latinLnBrk="0" hangingPunct="1">
              <a:lnSpc>
                <a:spcPts val="1250"/>
              </a:lnSpc>
              <a:spcBef>
                <a:spcPts val="300"/>
              </a:spcBef>
              <a:spcAft>
                <a:spcPts val="0"/>
              </a:spcAft>
              <a:buClr>
                <a:srgbClr val="F0AB00"/>
              </a:buClr>
              <a:buSzPct val="80000"/>
              <a:tabLst/>
              <a:defRPr/>
            </a:pPr>
            <a:r>
              <a:rPr lang="en-US" sz="1150" b="1" kern="0" dirty="0">
                <a:latin typeface="Arial" panose="020B0604020202020204" pitchFamily="34" charset="0"/>
                <a:ea typeface="Arial Unicode MS" pitchFamily="34" charset="-128"/>
                <a:cs typeface="Arial" panose="020B0604020202020204" pitchFamily="34" charset="0"/>
              </a:rPr>
              <a:t>Learn More</a:t>
            </a:r>
          </a:p>
          <a:p>
            <a:pPr fontAlgn="base">
              <a:buClr>
                <a:srgbClr val="F0AB00"/>
              </a:buClr>
              <a:buSzPct val="80000"/>
            </a:pPr>
            <a:r>
              <a:rPr lang="en-US" sz="1150" u="sng" dirty="0">
                <a:solidFill>
                  <a:srgbClr val="0563C1"/>
                </a:solidFill>
                <a:effectLst/>
                <a:ea typeface="Calibri" panose="020F0502020204030204" pitchFamily="34" charset="0"/>
                <a:hlinkClick r:id="rId3"/>
              </a:rPr>
              <a:t>https://store.sap.com/dcp/en/product/display-0000032974_live_v1/ShopperKit%20for%20SAP%20Commerce%20Cloud</a:t>
            </a:r>
            <a:endParaRPr lang="en-US" sz="1150" kern="0" dirty="0">
              <a:latin typeface="Arial" panose="020B0604020202020204" pitchFamily="34" charset="0"/>
              <a:ea typeface="Arial Unicode MS" pitchFamily="34" charset="-128"/>
              <a:cs typeface="Arial" panose="020B0604020202020204" pitchFamily="34" charset="0"/>
            </a:endParaRPr>
          </a:p>
        </p:txBody>
      </p:sp>
      <p:sp>
        <p:nvSpPr>
          <p:cNvPr id="6" name="TextBox 5">
            <a:extLst>
              <a:ext uri="{FF2B5EF4-FFF2-40B4-BE49-F238E27FC236}">
                <a16:creationId xmlns:a16="http://schemas.microsoft.com/office/drawing/2014/main" id="{0037C069-5D6F-40B0-9CCC-FB97C1C00DF2}"/>
              </a:ext>
            </a:extLst>
          </p:cNvPr>
          <p:cNvSpPr txBox="1"/>
          <p:nvPr/>
        </p:nvSpPr>
        <p:spPr>
          <a:xfrm>
            <a:off x="746306" y="309266"/>
            <a:ext cx="10920975" cy="646331"/>
          </a:xfrm>
          <a:prstGeom prst="rect">
            <a:avLst/>
          </a:prstGeom>
          <a:solidFill>
            <a:schemeClr val="bg2">
              <a:lumMod val="75000"/>
            </a:schemeClr>
          </a:solidFill>
        </p:spPr>
        <p:txBody>
          <a:bodyPr wrap="square" rtlCol="0">
            <a:spAutoFit/>
          </a:bodyPr>
          <a:lstStyle/>
          <a:p>
            <a:r>
              <a:rPr lang="en-US" dirty="0"/>
              <a:t>Industry Cloud Partner Solution | [Retail- Grocery and Convenience] | Solution Summary</a:t>
            </a:r>
          </a:p>
          <a:p>
            <a:r>
              <a:rPr lang="en-US" b="1" dirty="0"/>
              <a:t>[</a:t>
            </a:r>
            <a:r>
              <a:rPr lang="en-US" b="1"/>
              <a:t>ShopperKit Fulfillment] </a:t>
            </a:r>
            <a:endParaRPr lang="en-US" b="1" dirty="0"/>
          </a:p>
        </p:txBody>
      </p:sp>
      <p:sp>
        <p:nvSpPr>
          <p:cNvPr id="7" name="Rectangle 6">
            <a:extLst>
              <a:ext uri="{FF2B5EF4-FFF2-40B4-BE49-F238E27FC236}">
                <a16:creationId xmlns:a16="http://schemas.microsoft.com/office/drawing/2014/main" id="{981B2E15-59A3-4FBC-A676-8A6B56C3479E}"/>
              </a:ext>
            </a:extLst>
          </p:cNvPr>
          <p:cNvSpPr/>
          <p:nvPr/>
        </p:nvSpPr>
        <p:spPr>
          <a:xfrm>
            <a:off x="8833761" y="428263"/>
            <a:ext cx="2220062" cy="369332"/>
          </a:xfrm>
          <a:prstGeom prst="rect">
            <a:avLst/>
          </a:prstGeom>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extBox 8">
            <a:extLst>
              <a:ext uri="{FF2B5EF4-FFF2-40B4-BE49-F238E27FC236}">
                <a16:creationId xmlns:a16="http://schemas.microsoft.com/office/drawing/2014/main" id="{4ADA99C7-0607-46AC-92CA-699559C0E142}"/>
              </a:ext>
            </a:extLst>
          </p:cNvPr>
          <p:cNvSpPr txBox="1"/>
          <p:nvPr/>
        </p:nvSpPr>
        <p:spPr>
          <a:xfrm>
            <a:off x="4310090" y="8904347"/>
            <a:ext cx="10828377" cy="646330"/>
          </a:xfrm>
          <a:prstGeom prst="rect">
            <a:avLst/>
          </a:prstGeom>
          <a:solidFill>
            <a:schemeClr val="bg2">
              <a:lumMod val="75000"/>
            </a:schemeClr>
          </a:solidFill>
        </p:spPr>
        <p:txBody>
          <a:bodyPr wrap="square" rtlCol="0">
            <a:spAutoFit/>
          </a:bodyPr>
          <a:lstStyle/>
          <a:p>
            <a:endParaRPr lang="en-US" dirty="0"/>
          </a:p>
        </p:txBody>
      </p:sp>
      <p:sp>
        <p:nvSpPr>
          <p:cNvPr id="10" name="TextBox 9">
            <a:extLst>
              <a:ext uri="{FF2B5EF4-FFF2-40B4-BE49-F238E27FC236}">
                <a16:creationId xmlns:a16="http://schemas.microsoft.com/office/drawing/2014/main" id="{B09BBA89-CDEC-4FAA-AC5B-089EDC46B445}"/>
              </a:ext>
            </a:extLst>
          </p:cNvPr>
          <p:cNvSpPr txBox="1"/>
          <p:nvPr/>
        </p:nvSpPr>
        <p:spPr>
          <a:xfrm>
            <a:off x="792604" y="6304886"/>
            <a:ext cx="5219089" cy="369332"/>
          </a:xfrm>
          <a:prstGeom prst="rect">
            <a:avLst/>
          </a:prstGeom>
          <a:noFill/>
        </p:spPr>
        <p:txBody>
          <a:bodyPr wrap="square" rtlCol="0">
            <a:spAutoFit/>
          </a:bodyPr>
          <a:lstStyle/>
          <a:p>
            <a:r>
              <a:rPr lang="en-US" b="0" i="0" dirty="0">
                <a:effectLst/>
              </a:rPr>
              <a:t>101% ROI in the 1st year with a payback of 6 months</a:t>
            </a:r>
            <a:endParaRPr lang="en-US" dirty="0"/>
          </a:p>
        </p:txBody>
      </p:sp>
      <p:sp>
        <p:nvSpPr>
          <p:cNvPr id="11" name="TextBox 10">
            <a:extLst>
              <a:ext uri="{FF2B5EF4-FFF2-40B4-BE49-F238E27FC236}">
                <a16:creationId xmlns:a16="http://schemas.microsoft.com/office/drawing/2014/main" id="{031452C1-4A08-4054-92AA-5F716DBDE8A4}"/>
              </a:ext>
            </a:extLst>
          </p:cNvPr>
          <p:cNvSpPr txBox="1"/>
          <p:nvPr/>
        </p:nvSpPr>
        <p:spPr>
          <a:xfrm>
            <a:off x="5897227" y="6289121"/>
            <a:ext cx="2812648" cy="369332"/>
          </a:xfrm>
          <a:prstGeom prst="rect">
            <a:avLst/>
          </a:prstGeom>
          <a:noFill/>
        </p:spPr>
        <p:txBody>
          <a:bodyPr wrap="square" rtlCol="0">
            <a:spAutoFit/>
          </a:bodyPr>
          <a:lstStyle/>
          <a:p>
            <a:r>
              <a:rPr lang="en-US" dirty="0" err="1">
                <a:hlinkClick r:id="rId4"/>
              </a:rPr>
              <a:t>Lunds</a:t>
            </a:r>
            <a:r>
              <a:rPr lang="en-US" dirty="0">
                <a:hlinkClick r:id="rId4"/>
              </a:rPr>
              <a:t> &amp; </a:t>
            </a:r>
            <a:r>
              <a:rPr lang="en-US" dirty="0" err="1">
                <a:hlinkClick r:id="rId4"/>
              </a:rPr>
              <a:t>Byerlys</a:t>
            </a:r>
            <a:r>
              <a:rPr lang="en-US" dirty="0">
                <a:hlinkClick r:id="rId4"/>
              </a:rPr>
              <a:t> Testimonial</a:t>
            </a:r>
            <a:endParaRPr lang="en-US" dirty="0"/>
          </a:p>
        </p:txBody>
      </p:sp>
      <p:pic>
        <p:nvPicPr>
          <p:cNvPr id="1026" name="Picture 2">
            <a:extLst>
              <a:ext uri="{FF2B5EF4-FFF2-40B4-BE49-F238E27FC236}">
                <a16:creationId xmlns:a16="http://schemas.microsoft.com/office/drawing/2014/main" id="{23B076F0-D116-49E6-A960-108019153D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4653" y="6032263"/>
            <a:ext cx="1466850" cy="4953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BA21937-883E-4B89-BDF8-E69546647B9C}"/>
              </a:ext>
            </a:extLst>
          </p:cNvPr>
          <p:cNvPicPr>
            <a:picLocks noChangeAspect="1"/>
          </p:cNvPicPr>
          <p:nvPr/>
        </p:nvPicPr>
        <p:blipFill>
          <a:blip r:embed="rId6"/>
          <a:srcRect/>
          <a:stretch/>
        </p:blipFill>
        <p:spPr>
          <a:xfrm>
            <a:off x="9165173" y="164291"/>
            <a:ext cx="2808837" cy="936279"/>
          </a:xfrm>
          <a:prstGeom prst="rect">
            <a:avLst/>
          </a:prstGeom>
        </p:spPr>
      </p:pic>
    </p:spTree>
    <p:extLst>
      <p:ext uri="{BB962C8B-B14F-4D97-AF65-F5344CB8AC3E}">
        <p14:creationId xmlns:p14="http://schemas.microsoft.com/office/powerpoint/2010/main" val="3146843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1477</TotalTime>
  <Words>348</Words>
  <Application>Microsoft Office PowerPoint</Application>
  <PresentationFormat>Widescreen</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McKendry, Cindy</dc:creator>
  <cp:lastModifiedBy>Abby Sandbach</cp:lastModifiedBy>
  <cp:revision>14</cp:revision>
  <dcterms:created xsi:type="dcterms:W3CDTF">2021-05-10T19:21:13Z</dcterms:created>
  <dcterms:modified xsi:type="dcterms:W3CDTF">2021-10-06T16:22:43Z</dcterms:modified>
</cp:coreProperties>
</file>