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2"/>
  </p:sldMasterIdLst>
  <p:notesMasterIdLst>
    <p:notesMasterId r:id="rId32"/>
  </p:notesMasterIdLst>
  <p:sldIdLst>
    <p:sldId id="258" r:id="rId3"/>
    <p:sldId id="259" r:id="rId4"/>
    <p:sldId id="261" r:id="rId5"/>
    <p:sldId id="262" r:id="rId6"/>
    <p:sldId id="271" r:id="rId7"/>
    <p:sldId id="263" r:id="rId8"/>
    <p:sldId id="264" r:id="rId9"/>
    <p:sldId id="302" r:id="rId10"/>
    <p:sldId id="303" r:id="rId11"/>
    <p:sldId id="265" r:id="rId12"/>
    <p:sldId id="304" r:id="rId13"/>
    <p:sldId id="305" r:id="rId14"/>
    <p:sldId id="311" r:id="rId15"/>
    <p:sldId id="307" r:id="rId16"/>
    <p:sldId id="310" r:id="rId17"/>
    <p:sldId id="287" r:id="rId18"/>
    <p:sldId id="268" r:id="rId19"/>
    <p:sldId id="312" r:id="rId20"/>
    <p:sldId id="269" r:id="rId21"/>
    <p:sldId id="298" r:id="rId22"/>
    <p:sldId id="301" r:id="rId23"/>
    <p:sldId id="300" r:id="rId24"/>
    <p:sldId id="299" r:id="rId25"/>
    <p:sldId id="272" r:id="rId26"/>
    <p:sldId id="295" r:id="rId27"/>
    <p:sldId id="273" r:id="rId28"/>
    <p:sldId id="296" r:id="rId29"/>
    <p:sldId id="297" r:id="rId30"/>
    <p:sldId id="270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Medium" panose="00000600000000000000" pitchFamily="2" charset="0"/>
      <p:regular r:id="rId45"/>
      <p:bold r:id="rId46"/>
      <p:italic r:id="rId47"/>
      <p:boldItalic r:id="rId48"/>
    </p:embeddedFont>
    <p:embeddedFont>
      <p:font typeface="Montserrat SemiBold" panose="00000700000000000000" pitchFamily="2" charset="0"/>
      <p:regular r:id="rId49"/>
      <p:bold r:id="rId50"/>
      <p:italic r:id="rId51"/>
      <p:boldItalic r:id="rId52"/>
    </p:embeddedFont>
    <p:embeddedFont>
      <p:font typeface="Play" panose="020B0604020202020204" charset="0"/>
      <p:regular r:id="rId53"/>
      <p:bold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ource Sans Pro" panose="020B0503030403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7680">
          <p15:clr>
            <a:srgbClr val="A4A3A4"/>
          </p15:clr>
        </p15:guide>
        <p15:guide id="3" pos="314">
          <p15:clr>
            <a:srgbClr val="9AA0A6"/>
          </p15:clr>
        </p15:guide>
        <p15:guide id="4" orient="horz" pos="1902">
          <p15:clr>
            <a:srgbClr val="9AA0A6"/>
          </p15:clr>
        </p15:guide>
        <p15:guide id="5" orient="horz" pos="550">
          <p15:clr>
            <a:srgbClr val="9AA0A6"/>
          </p15:clr>
        </p15:guide>
        <p15:guide id="6" orient="horz" pos="1409">
          <p15:clr>
            <a:srgbClr val="9AA0A6"/>
          </p15:clr>
        </p15:guide>
        <p15:guide id="7" orient="horz" pos="421">
          <p15:clr>
            <a:srgbClr val="9AA0A6"/>
          </p15:clr>
        </p15:guide>
        <p15:guide id="8" orient="horz" pos="3839">
          <p15:clr>
            <a:srgbClr val="9AA0A6"/>
          </p15:clr>
        </p15:guide>
        <p15:guide id="9" orient="horz" pos="2236">
          <p15:clr>
            <a:srgbClr val="9AA0A6"/>
          </p15:clr>
        </p15:guide>
        <p15:guide id="10" orient="horz" pos="3128">
          <p15:clr>
            <a:srgbClr val="9AA0A6"/>
          </p15:clr>
        </p15:guide>
        <p15:guide id="11" orient="horz" pos="2778">
          <p15:clr>
            <a:srgbClr val="9AA0A6"/>
          </p15:clr>
        </p15:guide>
        <p15:guide id="12" orient="horz" pos="292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jcPWdQZBNQESmB/ORjho2AY6/42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inne LEGER" initials="CL" lastIdx="2" clrIdx="0">
    <p:extLst>
      <p:ext uri="{19B8F6BF-5375-455C-9EA6-DF929625EA0E}">
        <p15:presenceInfo xmlns:p15="http://schemas.microsoft.com/office/powerpoint/2012/main" userId="e4f1d9431c0280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F62"/>
    <a:srgbClr val="EDD9CD"/>
    <a:srgbClr val="E3AF37"/>
    <a:srgbClr val="F18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268"/>
        <p:guide pos="7680"/>
        <p:guide pos="314"/>
        <p:guide orient="horz" pos="1902"/>
        <p:guide orient="horz" pos="550"/>
        <p:guide orient="horz" pos="1409"/>
        <p:guide orient="horz" pos="421"/>
        <p:guide orient="horz" pos="3839"/>
        <p:guide orient="horz" pos="2236"/>
        <p:guide orient="horz" pos="3128"/>
        <p:guide orient="horz" pos="2778"/>
        <p:guide orient="horz" pos="2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96d3d1e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796d3d1e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212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fd0bab89c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fd0bab89c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78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63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fd0bab89c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fd0bab89c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67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034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bcff28bfa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bcff28bf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781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fd0bab89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fd0bab89c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234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fd0bab89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fd0bab89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fd0bab8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fd0bab8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034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306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835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808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fd0bab89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fd0bab89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501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242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fd0bab89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fd0bab89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42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242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bcff28bf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bcff28bf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453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fd0bab89c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1" name="Google Shape;241;gafd0bab89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921efb80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921efb80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8" name="Google Shape;1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bcff28bfa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bcff28bf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fd0bab89c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fd0bab89c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94f43a03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94f43a03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94f43a03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94f43a03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86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fd0bab89c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fd0bab89c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16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fd0bab89c_0_10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98" name="Google Shape;98;gafd0bab89c_0_10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921efb805_4_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01" name="Google Shape;101;gb921efb805_4_79"/>
          <p:cNvSpPr txBox="1">
            <a:spLocks noGrp="1"/>
          </p:cNvSpPr>
          <p:nvPr>
            <p:ph type="title"/>
          </p:nvPr>
        </p:nvSpPr>
        <p:spPr>
          <a:xfrm>
            <a:off x="381867" y="437433"/>
            <a:ext cx="1142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gb921efb805_4_79"/>
          <p:cNvSpPr txBox="1">
            <a:spLocks noGrp="1"/>
          </p:cNvSpPr>
          <p:nvPr>
            <p:ph type="body" idx="1"/>
          </p:nvPr>
        </p:nvSpPr>
        <p:spPr>
          <a:xfrm>
            <a:off x="381700" y="1542067"/>
            <a:ext cx="5591700" cy="482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254000" lvl="0" indent="-34925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254000" lvl="1" indent="-3810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254000" lvl="2" indent="-3556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254000" lvl="3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254000" lvl="4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254000" lvl="5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254000" lvl="6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254000" lvl="7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254000" lvl="8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3" name="Google Shape;103;gb921efb805_4_79"/>
          <p:cNvSpPr txBox="1">
            <a:spLocks noGrp="1"/>
          </p:cNvSpPr>
          <p:nvPr>
            <p:ph type="body" idx="2"/>
          </p:nvPr>
        </p:nvSpPr>
        <p:spPr>
          <a:xfrm>
            <a:off x="6218667" y="1542067"/>
            <a:ext cx="5591700" cy="482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254000" lvl="0" indent="-34925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254000" lvl="1" indent="-3810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254000" lvl="2" indent="-3556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254000" lvl="3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254000" lvl="4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254000" lvl="5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254000" lvl="6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254000" lvl="7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254000" lvl="8" indent="-342900" rtl="0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16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45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">
  <p:cSld name="BLANK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796d3d1e37_0_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3" name="Google Shape;23;g796d3d1e37_0_74"/>
          <p:cNvSpPr/>
          <p:nvPr/>
        </p:nvSpPr>
        <p:spPr>
          <a:xfrm>
            <a:off x="16705400" y="4301767"/>
            <a:ext cx="11933100" cy="8667300"/>
          </a:xfrm>
          <a:prstGeom prst="rect">
            <a:avLst/>
          </a:prstGeom>
          <a:solidFill>
            <a:srgbClr val="D7DCE0"/>
          </a:solidFill>
          <a:ln>
            <a:noFill/>
          </a:ln>
        </p:spPr>
        <p:txBody>
          <a:bodyPr spcFirstLastPara="1" wrap="square" lIns="124175" tIns="62100" rIns="124175" bIns="621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7B89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g796d3d1e37_0_74"/>
          <p:cNvSpPr txBox="1">
            <a:spLocks noGrp="1"/>
          </p:cNvSpPr>
          <p:nvPr>
            <p:ph type="title"/>
          </p:nvPr>
        </p:nvSpPr>
        <p:spPr>
          <a:xfrm>
            <a:off x="268900" y="2564367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25" name="Google Shape;25;g796d3d1e37_0_74"/>
          <p:cNvSpPr txBox="1">
            <a:spLocks noGrp="1"/>
          </p:cNvSpPr>
          <p:nvPr>
            <p:ph type="subTitle" idx="1"/>
          </p:nvPr>
        </p:nvSpPr>
        <p:spPr>
          <a:xfrm>
            <a:off x="257150" y="4775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None/>
              <a:defRPr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82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32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02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698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84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771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938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09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685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lide">
  <p:cSld name="Titr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92052"/>
            <a:ext cx="590000" cy="14320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ource Sans Pro"/>
              <a:buNone/>
              <a:defRPr sz="2667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75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de">
  <p:cSld name="1_V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DC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b44b4d0cca_0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lide">
  <p:cSld name="Titr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786892" y="1722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  <a:defRPr sz="700" b="1" i="0" u="none" strike="noStrike" cap="none">
                <a:solidFill>
                  <a:schemeClr val="lt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lay"/>
              <a:buNone/>
              <a:defRPr sz="2700" b="1" i="0" u="none" strike="noStrike" cap="none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127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9aONSCU9v_w" TargetMode="External"/><Relationship Id="rId4" Type="http://schemas.openxmlformats.org/officeDocument/2006/relationships/hyperlink" Target="https://www.youtube.com/watch?v=5zxJ-KG6cZ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F1K_9nATBk&amp;t=27s" TargetMode="External"/><Relationship Id="rId3" Type="http://schemas.openxmlformats.org/officeDocument/2006/relationships/image" Target="../media/image20.jp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jpe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faireensemblecorinneleger" TargetMode="External"/><Relationship Id="rId5" Type="http://schemas.openxmlformats.org/officeDocument/2006/relationships/hyperlink" Target="http://www.medoucine.com/" TargetMode="External"/><Relationship Id="rId4" Type="http://schemas.openxmlformats.org/officeDocument/2006/relationships/hyperlink" Target="https://www.corinne-leger.fr/" TargetMode="External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hyperlink" Target="https://www.medoucine.com/code-de-deontologie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96d3d1e37_0_0"/>
          <p:cNvSpPr/>
          <p:nvPr/>
        </p:nvSpPr>
        <p:spPr>
          <a:xfrm>
            <a:off x="-100592" y="50"/>
            <a:ext cx="6942000" cy="686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796d3d1e37_0_0"/>
          <p:cNvSpPr txBox="1">
            <a:spLocks noGrp="1"/>
          </p:cNvSpPr>
          <p:nvPr>
            <p:ph type="title"/>
          </p:nvPr>
        </p:nvSpPr>
        <p:spPr>
          <a:xfrm>
            <a:off x="164795" y="2699700"/>
            <a:ext cx="53937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SzPts val="4400"/>
              <a:buNone/>
            </a:pPr>
            <a:r>
              <a:rPr lang="fr-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principes de l’éducation positive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g796d3d1e37_0_0"/>
          <p:cNvPicPr preferRelativeResize="0"/>
          <p:nvPr/>
        </p:nvPicPr>
        <p:blipFill rotWithShape="1">
          <a:blip r:embed="rId3">
            <a:alphaModFix/>
          </a:blip>
          <a:srcRect t="20228" b="20222"/>
          <a:stretch/>
        </p:blipFill>
        <p:spPr>
          <a:xfrm>
            <a:off x="222375" y="433700"/>
            <a:ext cx="3436125" cy="7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DD5525BA-C36B-4D19-A604-58EBC355F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85" b="7386"/>
          <a:stretch/>
        </p:blipFill>
        <p:spPr>
          <a:xfrm>
            <a:off x="6225663" y="0"/>
            <a:ext cx="5966337" cy="6857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5AF544-AC3E-480B-93E2-CDA9A7FF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39" y="746667"/>
            <a:ext cx="10208321" cy="5673900"/>
          </a:xfrm>
          <a:prstGeom prst="rect">
            <a:avLst/>
          </a:prstGeom>
        </p:spPr>
      </p:pic>
      <p:pic>
        <p:nvPicPr>
          <p:cNvPr id="198" name="Google Shape;19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 txBox="1">
            <a:spLocks noGrp="1"/>
          </p:cNvSpPr>
          <p:nvPr>
            <p:ph type="title"/>
          </p:nvPr>
        </p:nvSpPr>
        <p:spPr>
          <a:xfrm>
            <a:off x="381867" y="437433"/>
            <a:ext cx="1142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origines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 txBox="1">
            <a:spLocks noGrp="1"/>
          </p:cNvSpPr>
          <p:nvPr>
            <p:ph type="title"/>
          </p:nvPr>
        </p:nvSpPr>
        <p:spPr>
          <a:xfrm>
            <a:off x="381867" y="437433"/>
            <a:ext cx="1142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origines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5C585D-D6F1-497B-950B-64638F78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1904" y="2511388"/>
            <a:ext cx="1728192" cy="232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253">
            <a:extLst>
              <a:ext uri="{FF2B5EF4-FFF2-40B4-BE49-F238E27FC236}">
                <a16:creationId xmlns:a16="http://schemas.microsoft.com/office/drawing/2014/main" id="{DC211D0A-8C01-4BA8-AE51-8ECE41FFBFDD}"/>
              </a:ext>
            </a:extLst>
          </p:cNvPr>
          <p:cNvSpPr/>
          <p:nvPr/>
        </p:nvSpPr>
        <p:spPr>
          <a:xfrm>
            <a:off x="5129806" y="1235100"/>
            <a:ext cx="1932388" cy="615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2000" b="1" dirty="0">
                <a:solidFill>
                  <a:srgbClr val="5A987B"/>
                </a:solidFill>
                <a:latin typeface="Montserrat SemiBold"/>
                <a:sym typeface="Calibri"/>
              </a:rPr>
              <a:t>Depuis 2010</a:t>
            </a:r>
          </a:p>
        </p:txBody>
      </p:sp>
      <p:sp>
        <p:nvSpPr>
          <p:cNvPr id="9" name="Shape 253">
            <a:extLst>
              <a:ext uri="{FF2B5EF4-FFF2-40B4-BE49-F238E27FC236}">
                <a16:creationId xmlns:a16="http://schemas.microsoft.com/office/drawing/2014/main" id="{4CAFB7CA-A335-4A3A-86E5-D65D5C9259AA}"/>
              </a:ext>
            </a:extLst>
          </p:cNvPr>
          <p:cNvSpPr/>
          <p:nvPr/>
        </p:nvSpPr>
        <p:spPr>
          <a:xfrm>
            <a:off x="4589996" y="5051808"/>
            <a:ext cx="3012008" cy="615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Psychologue clinicienne,</a:t>
            </a:r>
          </a:p>
          <a:p>
            <a:pPr algn="ctr">
              <a:buSzPct val="250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Présidente de l’association</a:t>
            </a:r>
          </a:p>
          <a:p>
            <a:pPr algn="ctr">
              <a:buSzPct val="250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Discipline Positive France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fr-FR" sz="2000" b="1" i="0" u="none" strike="noStrike" cap="none" baseline="0" dirty="0">
              <a:solidFill>
                <a:srgbClr val="7678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253">
            <a:extLst>
              <a:ext uri="{FF2B5EF4-FFF2-40B4-BE49-F238E27FC236}">
                <a16:creationId xmlns:a16="http://schemas.microsoft.com/office/drawing/2014/main" id="{ECF21BB6-4F6C-4944-96A2-9BE94F30E8C7}"/>
              </a:ext>
            </a:extLst>
          </p:cNvPr>
          <p:cNvSpPr/>
          <p:nvPr/>
        </p:nvSpPr>
        <p:spPr>
          <a:xfrm>
            <a:off x="5231904" y="1986333"/>
            <a:ext cx="1728192" cy="615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18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Béatrice Sabaté</a:t>
            </a:r>
          </a:p>
        </p:txBody>
      </p:sp>
    </p:spTree>
    <p:extLst>
      <p:ext uri="{BB962C8B-B14F-4D97-AF65-F5344CB8AC3E}">
        <p14:creationId xmlns:p14="http://schemas.microsoft.com/office/powerpoint/2010/main" val="400965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fd0bab89c_0_147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afd0bab89c_0_147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 émotions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2" name="Google Shape;182;gafd0bab89c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afd0bab89c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75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381733" y="57771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Définition</a:t>
            </a:r>
          </a:p>
        </p:txBody>
      </p:sp>
      <p:sp>
        <p:nvSpPr>
          <p:cNvPr id="193" name="Google Shape;193;p36"/>
          <p:cNvSpPr txBox="1"/>
          <p:nvPr/>
        </p:nvSpPr>
        <p:spPr>
          <a:xfrm>
            <a:off x="381733" y="-256673"/>
            <a:ext cx="6275741" cy="658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latin typeface="Montserrat" panose="00000500000000000000" pitchFamily="2" charset="0"/>
              </a:rPr>
              <a:t>Une émotion est une réaction physiologique et psychologique. Elle n’est ni bonne ni mauvaise. Elle a une utilité, elle nous fait savoir qu’un besoin n’a pas été rempli.  </a:t>
            </a:r>
            <a:endParaRPr lang="fr-FR" sz="1600" dirty="0">
              <a:latin typeface="Montserrat" panose="00000500000000000000" pitchFamily="2" charset="0"/>
              <a:sym typeface="Montserrat Medium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latin typeface="Montserrat" panose="00000500000000000000" pitchFamily="2" charset="0"/>
              </a:rPr>
              <a:t>Pour arriver à se réguler, il faudra commencer par arriver à mettre des mots sur les émotions donc à les reconnaître, les identifier. Si on met déjà un mot sur l’émotion, la ½ du travail d’auto-régulation est fait.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</p:txBody>
      </p:sp>
      <p:sp>
        <p:nvSpPr>
          <p:cNvPr id="8" name="Google Shape;192;p36">
            <a:extLst>
              <a:ext uri="{FF2B5EF4-FFF2-40B4-BE49-F238E27FC236}">
                <a16:creationId xmlns:a16="http://schemas.microsoft.com/office/drawing/2014/main" id="{5C4A1BF1-3348-4CE7-A32F-3A36A1C9A9A9}"/>
              </a:ext>
            </a:extLst>
          </p:cNvPr>
          <p:cNvSpPr txBox="1"/>
          <p:nvPr/>
        </p:nvSpPr>
        <p:spPr>
          <a:xfrm>
            <a:off x="381733" y="2373809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Accueillir les émotions</a:t>
            </a:r>
          </a:p>
        </p:txBody>
      </p:sp>
      <p:pic>
        <p:nvPicPr>
          <p:cNvPr id="13" name="Google Shape;228;gafd0bab89c_0_156">
            <a:extLst>
              <a:ext uri="{FF2B5EF4-FFF2-40B4-BE49-F238E27FC236}">
                <a16:creationId xmlns:a16="http://schemas.microsoft.com/office/drawing/2014/main" id="{75D6A768-14B6-48F2-8973-A9C64FF381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osant, mur, fabricant, différent&#10;&#10;Description générée automatiquement">
            <a:extLst>
              <a:ext uri="{FF2B5EF4-FFF2-40B4-BE49-F238E27FC236}">
                <a16:creationId xmlns:a16="http://schemas.microsoft.com/office/drawing/2014/main" id="{57DDE104-6A0A-4846-AB67-4398EF832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6"/>
          <a:stretch/>
        </p:blipFill>
        <p:spPr>
          <a:xfrm>
            <a:off x="7138736" y="0"/>
            <a:ext cx="505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3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fd0bab89c_0_147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afd0bab89c_0_147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 cerveau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2" name="Google Shape;182;gafd0bab89c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afd0bab89c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04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mur, debout&#10;&#10;Description générée automatiquement">
            <a:extLst>
              <a:ext uri="{FF2B5EF4-FFF2-40B4-BE49-F238E27FC236}">
                <a16:creationId xmlns:a16="http://schemas.microsoft.com/office/drawing/2014/main" id="{CF5A75CA-D8EB-4FA3-984C-23E5107A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92" name="Google Shape;192;p36"/>
          <p:cNvSpPr txBox="1"/>
          <p:nvPr/>
        </p:nvSpPr>
        <p:spPr>
          <a:xfrm>
            <a:off x="381733" y="57771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Attaque – Fuite - Immobilisme</a:t>
            </a:r>
          </a:p>
        </p:txBody>
      </p:sp>
      <p:sp>
        <p:nvSpPr>
          <p:cNvPr id="193" name="Google Shape;193;p36"/>
          <p:cNvSpPr txBox="1"/>
          <p:nvPr/>
        </p:nvSpPr>
        <p:spPr>
          <a:xfrm>
            <a:off x="381733" y="997835"/>
            <a:ext cx="6275741" cy="532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latin typeface="Montserrat" panose="00000500000000000000" pitchFamily="2" charset="0"/>
              </a:rPr>
              <a:t>Quand il y a « déconnexion », c’est le cerveau reptilien qui prend les commandes. Alors seuls l’attaque, la fuite ou l’immobilisme sont possibles</a:t>
            </a:r>
            <a:endParaRPr lang="fr-FR" sz="1600" dirty="0">
              <a:latin typeface="Montserrat" panose="00000500000000000000" pitchFamily="2" charset="0"/>
              <a:sym typeface="Montserrat Medium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latin typeface="Montserrat" panose="00000500000000000000" pitchFamily="2" charset="0"/>
              </a:rPr>
              <a:t>C’est le temps nécessaire pour se reconnecter à soi, récupérer nos facultés pour nous maîtriser et gérer nos émotions, être à nouveau logique, rationnel, empathique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600" dirty="0">
              <a:latin typeface="Montserrat" panose="00000500000000000000" pitchFamily="2" charset="0"/>
            </a:endParaRPr>
          </a:p>
        </p:txBody>
      </p:sp>
      <p:sp>
        <p:nvSpPr>
          <p:cNvPr id="8" name="Google Shape;192;p36">
            <a:extLst>
              <a:ext uri="{FF2B5EF4-FFF2-40B4-BE49-F238E27FC236}">
                <a16:creationId xmlns:a16="http://schemas.microsoft.com/office/drawing/2014/main" id="{5C4A1BF1-3348-4CE7-A32F-3A36A1C9A9A9}"/>
              </a:ext>
            </a:extLst>
          </p:cNvPr>
          <p:cNvSpPr txBox="1"/>
          <p:nvPr/>
        </p:nvSpPr>
        <p:spPr>
          <a:xfrm>
            <a:off x="381733" y="2373809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Le temps de pause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571A14-A63A-486D-A202-425797F07922}"/>
              </a:ext>
            </a:extLst>
          </p:cNvPr>
          <p:cNvSpPr txBox="1"/>
          <p:nvPr/>
        </p:nvSpPr>
        <p:spPr>
          <a:xfrm>
            <a:off x="1615439" y="5699770"/>
            <a:ext cx="5603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Montserrat Medium"/>
              </a:rPr>
              <a:t>Livres de Daniel Siegel et Vidéos sur YouTube</a:t>
            </a:r>
          </a:p>
          <a:p>
            <a:r>
              <a:rPr lang="fr-FR" dirty="0">
                <a:latin typeface="Montserrat Medium"/>
                <a:hlinkClick r:id="rId4"/>
              </a:rPr>
              <a:t>L</a:t>
            </a:r>
            <a:r>
              <a:rPr lang="fr-FR" sz="1400" dirty="0">
                <a:latin typeface="Montserrat Medium"/>
                <a:hlinkClick r:id="rId4"/>
              </a:rPr>
              <a:t>e cerveau dans la main</a:t>
            </a:r>
            <a:r>
              <a:rPr lang="fr-FR" sz="1400" dirty="0">
                <a:latin typeface="Montserrat Medium"/>
              </a:rPr>
              <a:t> - Connectivité</a:t>
            </a:r>
          </a:p>
          <a:p>
            <a:r>
              <a:rPr lang="fr-FR" dirty="0">
                <a:latin typeface="Montserrat Medium"/>
                <a:hlinkClick r:id="rId5"/>
              </a:rPr>
              <a:t>P</a:t>
            </a:r>
            <a:r>
              <a:rPr lang="fr-FR" sz="1400" dirty="0">
                <a:latin typeface="Montserrat Medium"/>
                <a:hlinkClick r:id="rId5"/>
              </a:rPr>
              <a:t>résentation pour les enfants</a:t>
            </a:r>
            <a:r>
              <a:rPr lang="fr-FR" sz="1400" dirty="0">
                <a:latin typeface="Montserrat Medium"/>
              </a:rPr>
              <a:t> – Les arènes du savoir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64F96-CA6F-44C9-8702-FB0CFF650CD9}"/>
              </a:ext>
            </a:extLst>
          </p:cNvPr>
          <p:cNvSpPr/>
          <p:nvPr/>
        </p:nvSpPr>
        <p:spPr>
          <a:xfrm>
            <a:off x="1489607" y="5635076"/>
            <a:ext cx="5445541" cy="955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DC14D-2DE2-4138-8590-E383F3F36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33" y="5635075"/>
            <a:ext cx="956031" cy="955041"/>
          </a:xfrm>
          <a:prstGeom prst="rect">
            <a:avLst/>
          </a:prstGeom>
        </p:spPr>
      </p:pic>
      <p:pic>
        <p:nvPicPr>
          <p:cNvPr id="13" name="Google Shape;228;gafd0bab89c_0_156">
            <a:extLst>
              <a:ext uri="{FF2B5EF4-FFF2-40B4-BE49-F238E27FC236}">
                <a16:creationId xmlns:a16="http://schemas.microsoft.com/office/drawing/2014/main" id="{75D6A768-14B6-48F2-8973-A9C64FF381C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48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/>
        </p:nvSpPr>
        <p:spPr>
          <a:xfrm>
            <a:off x="4675991" y="2312567"/>
            <a:ext cx="7147949" cy="2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fr-F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</a:t>
            </a:r>
            <a:r>
              <a:rPr lang="fr-FR" sz="2800" b="1" dirty="0">
                <a:solidFill>
                  <a:srgbClr val="F18D6E"/>
                </a:solidFill>
                <a:latin typeface="Montserrat"/>
                <a:ea typeface="Montserrat"/>
                <a:cs typeface="Montserrat"/>
                <a:sym typeface="Montserrat"/>
              </a:rPr>
              <a:t>3 « R »</a:t>
            </a:r>
            <a:r>
              <a:rPr lang="fr-F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réparation : </a:t>
            </a:r>
            <a:br>
              <a:rPr lang="fr-F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fr-FR" sz="2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>
              <a:lnSpc>
                <a:spcPct val="115000"/>
              </a:lnSpc>
              <a:buFontTx/>
              <a:buChar char="-"/>
            </a:pPr>
            <a:r>
              <a:rPr lang="fr-FR" sz="2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Reconnaitre</a:t>
            </a:r>
          </a:p>
          <a:p>
            <a:pPr marL="457200" indent="-457200">
              <a:lnSpc>
                <a:spcPct val="115000"/>
              </a:lnSpc>
              <a:buFontTx/>
              <a:buChar char="-"/>
            </a:pPr>
            <a:r>
              <a:rPr lang="fr-FR" sz="2800" b="1" dirty="0">
                <a:latin typeface="Montserrat"/>
                <a:ea typeface="Montserrat"/>
                <a:cs typeface="Montserrat"/>
                <a:sym typeface="Montserrat"/>
              </a:rPr>
              <a:t>Réconcilier</a:t>
            </a:r>
            <a:endParaRPr lang="fr-FR" sz="2667" b="1" dirty="0">
              <a:solidFill>
                <a:srgbClr val="F18D6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>
              <a:lnSpc>
                <a:spcPct val="115000"/>
              </a:lnSpc>
              <a:buFontTx/>
              <a:buChar char="-"/>
            </a:pPr>
            <a:r>
              <a:rPr lang="fr-FR" sz="266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Résoudre</a:t>
            </a:r>
          </a:p>
          <a:p>
            <a:pPr marL="457200" indent="-457200">
              <a:lnSpc>
                <a:spcPct val="115000"/>
              </a:lnSpc>
              <a:buFontTx/>
              <a:buChar char="-"/>
            </a:pPr>
            <a:endParaRPr lang="fr-FR" sz="28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4"/>
            <a:ext cx="1141232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767" y="1860484"/>
            <a:ext cx="3372867" cy="3369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33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fd0bab89c_0_156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gafd0bab89c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afd0bab89c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afd0bab89c_0_156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 tournures</a:t>
            </a:r>
            <a:b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 phrases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381733" y="57771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Les ordres ou les questionnements</a:t>
            </a:r>
          </a:p>
        </p:txBody>
      </p:sp>
      <p:sp>
        <p:nvSpPr>
          <p:cNvPr id="8" name="Google Shape;192;p36">
            <a:extLst>
              <a:ext uri="{FF2B5EF4-FFF2-40B4-BE49-F238E27FC236}">
                <a16:creationId xmlns:a16="http://schemas.microsoft.com/office/drawing/2014/main" id="{5C4A1BF1-3348-4CE7-A32F-3A36A1C9A9A9}"/>
              </a:ext>
            </a:extLst>
          </p:cNvPr>
          <p:cNvSpPr txBox="1"/>
          <p:nvPr/>
        </p:nvSpPr>
        <p:spPr>
          <a:xfrm>
            <a:off x="381733" y="2373809"/>
            <a:ext cx="66928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Les tournures négatives ou positives</a:t>
            </a:r>
          </a:p>
        </p:txBody>
      </p:sp>
      <p:pic>
        <p:nvPicPr>
          <p:cNvPr id="13" name="Google Shape;228;gafd0bab89c_0_156">
            <a:extLst>
              <a:ext uri="{FF2B5EF4-FFF2-40B4-BE49-F238E27FC236}">
                <a16:creationId xmlns:a16="http://schemas.microsoft.com/office/drawing/2014/main" id="{75D6A768-14B6-48F2-8973-A9C64FF381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370FD5-F6C7-451E-97D4-44A31A5EAE7C}"/>
              </a:ext>
            </a:extLst>
          </p:cNvPr>
          <p:cNvSpPr txBox="1"/>
          <p:nvPr/>
        </p:nvSpPr>
        <p:spPr>
          <a:xfrm>
            <a:off x="381733" y="879142"/>
            <a:ext cx="6096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ontserrat" panose="00000500000000000000" pitchFamily="2" charset="0"/>
              </a:rPr>
              <a:t>L’ordre, et le questionnement, ne font pas réagir les mêmes zones du cerveau.</a:t>
            </a: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  <a:p>
            <a:r>
              <a:rPr lang="fr-FR" sz="1600" dirty="0">
                <a:latin typeface="Montserrat" panose="00000500000000000000" pitchFamily="2" charset="0"/>
              </a:rPr>
              <a:t>Il est important de dire aux enfants ce qu’on attend d’eux plutôt que ce que nous ne souhaitons pas qu’ils fassent. </a:t>
            </a:r>
          </a:p>
          <a:p>
            <a:endParaRPr lang="fr-FR" sz="1600" dirty="0">
              <a:latin typeface="Montserrat" panose="00000500000000000000" pitchFamily="2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</p:txBody>
      </p:sp>
      <p:pic>
        <p:nvPicPr>
          <p:cNvPr id="9" name="Image 8" descr="Une image contenant personne, intérieur, canapé, homme&#10;&#10;Description générée automatiquement">
            <a:extLst>
              <a:ext uri="{FF2B5EF4-FFF2-40B4-BE49-F238E27FC236}">
                <a16:creationId xmlns:a16="http://schemas.microsoft.com/office/drawing/2014/main" id="{3EE5CDB3-B5B5-432D-A8CD-B3B2FDF0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832" y="-57771"/>
            <a:ext cx="4636168" cy="6947648"/>
          </a:xfrm>
          <a:prstGeom prst="rect">
            <a:avLst/>
          </a:prstGeom>
        </p:spPr>
      </p:pic>
      <p:pic>
        <p:nvPicPr>
          <p:cNvPr id="14" name="Google Shape;228;gafd0bab89c_0_156">
            <a:extLst>
              <a:ext uri="{FF2B5EF4-FFF2-40B4-BE49-F238E27FC236}">
                <a16:creationId xmlns:a16="http://schemas.microsoft.com/office/drawing/2014/main" id="{FFDCECF3-1D1F-42C8-9CE1-BDED2E5947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6" y="6549687"/>
            <a:ext cx="1141233" cy="25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24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fd0bab89c_0_163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gafd0bab89c_0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afd0bab89c_0_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afd0bab89c_0_163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Zoom Parent Solo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fd0bab89c_0_0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afd0bab89c_0_0"/>
          <p:cNvSpPr txBox="1">
            <a:spLocks noGrp="1"/>
          </p:cNvSpPr>
          <p:nvPr>
            <p:ph type="title" idx="4294967295"/>
          </p:nvPr>
        </p:nvSpPr>
        <p:spPr>
          <a:xfrm>
            <a:off x="349800" y="2009892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Médoucine,</a:t>
            </a:r>
            <a:endParaRPr sz="59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qu’est-ce que c’est ?</a:t>
            </a:r>
            <a:endParaRPr sz="59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3" name="Google Shape;133;gafd0bab89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afd0bab89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7F9E1E3-8C40-43B3-BAEC-019DFE234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8"/>
          <a:stretch/>
        </p:blipFill>
        <p:spPr bwMode="auto">
          <a:xfrm>
            <a:off x="6849979" y="0"/>
            <a:ext cx="534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92;p36">
            <a:extLst>
              <a:ext uri="{FF2B5EF4-FFF2-40B4-BE49-F238E27FC236}">
                <a16:creationId xmlns:a16="http://schemas.microsoft.com/office/drawing/2014/main" id="{69DE67B9-264E-4C36-910D-27B862D93A66}"/>
              </a:ext>
            </a:extLst>
          </p:cNvPr>
          <p:cNvSpPr txBox="1"/>
          <p:nvPr/>
        </p:nvSpPr>
        <p:spPr>
          <a:xfrm>
            <a:off x="381799" y="300643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Les lignes de conduites</a:t>
            </a:r>
          </a:p>
        </p:txBody>
      </p:sp>
      <p:sp>
        <p:nvSpPr>
          <p:cNvPr id="11" name="Google Shape;193;p36">
            <a:extLst>
              <a:ext uri="{FF2B5EF4-FFF2-40B4-BE49-F238E27FC236}">
                <a16:creationId xmlns:a16="http://schemas.microsoft.com/office/drawing/2014/main" id="{C66736CA-64D6-45D8-97AD-F0B592F5F7F9}"/>
              </a:ext>
            </a:extLst>
          </p:cNvPr>
          <p:cNvSpPr txBox="1"/>
          <p:nvPr/>
        </p:nvSpPr>
        <p:spPr>
          <a:xfrm>
            <a:off x="219242" y="1064243"/>
            <a:ext cx="6915813" cy="314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Définir ensemble de quoi on a besoin pour qu’il y ait une bonne ambiance à la maison</a:t>
            </a:r>
          </a:p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Développer l’</a:t>
            </a:r>
            <a:r>
              <a:rPr lang="fr-FR" sz="1600" dirty="0" err="1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auto-discipline</a:t>
            </a: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et le sens des responsabilités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Respecter ses propres limites et celles des autres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Diminuer la charge mentale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192;p36">
            <a:extLst>
              <a:ext uri="{FF2B5EF4-FFF2-40B4-BE49-F238E27FC236}">
                <a16:creationId xmlns:a16="http://schemas.microsoft.com/office/drawing/2014/main" id="{9C82F391-33E8-4894-A06C-AD838DA4102B}"/>
              </a:ext>
            </a:extLst>
          </p:cNvPr>
          <p:cNvSpPr txBox="1"/>
          <p:nvPr/>
        </p:nvSpPr>
        <p:spPr>
          <a:xfrm>
            <a:off x="381797" y="2064303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Pourquoi ?</a:t>
            </a:r>
          </a:p>
        </p:txBody>
      </p:sp>
      <p:sp>
        <p:nvSpPr>
          <p:cNvPr id="13" name="Google Shape;193;p36">
            <a:extLst>
              <a:ext uri="{FF2B5EF4-FFF2-40B4-BE49-F238E27FC236}">
                <a16:creationId xmlns:a16="http://schemas.microsoft.com/office/drawing/2014/main" id="{E6B7097F-73B6-4D61-9846-6DABF10910C7}"/>
              </a:ext>
            </a:extLst>
          </p:cNvPr>
          <p:cNvSpPr txBox="1"/>
          <p:nvPr/>
        </p:nvSpPr>
        <p:spPr>
          <a:xfrm>
            <a:off x="219241" y="4584714"/>
            <a:ext cx="6915813" cy="137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Créer l’affiche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La mettre en évidence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La revoir et adapter si besoin</a:t>
            </a:r>
          </a:p>
        </p:txBody>
      </p:sp>
      <p:sp>
        <p:nvSpPr>
          <p:cNvPr id="14" name="Google Shape;192;p36">
            <a:extLst>
              <a:ext uri="{FF2B5EF4-FFF2-40B4-BE49-F238E27FC236}">
                <a16:creationId xmlns:a16="http://schemas.microsoft.com/office/drawing/2014/main" id="{06D6A779-CC6F-4D67-89AC-D79C0E7D4C03}"/>
              </a:ext>
            </a:extLst>
          </p:cNvPr>
          <p:cNvSpPr txBox="1"/>
          <p:nvPr/>
        </p:nvSpPr>
        <p:spPr>
          <a:xfrm>
            <a:off x="381798" y="4158433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</a:p>
        </p:txBody>
      </p:sp>
    </p:spTree>
    <p:extLst>
      <p:ext uri="{BB962C8B-B14F-4D97-AF65-F5344CB8AC3E}">
        <p14:creationId xmlns:p14="http://schemas.microsoft.com/office/powerpoint/2010/main" val="229203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244B278-5E8D-42DE-BF6C-F14F4C45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92" name="Google Shape;192;p36"/>
          <p:cNvSpPr txBox="1"/>
          <p:nvPr/>
        </p:nvSpPr>
        <p:spPr>
          <a:xfrm>
            <a:off x="381799" y="317523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Les routines</a:t>
            </a:r>
          </a:p>
        </p:txBody>
      </p:sp>
      <p:sp>
        <p:nvSpPr>
          <p:cNvPr id="193" name="Google Shape;193;p36"/>
          <p:cNvSpPr txBox="1"/>
          <p:nvPr/>
        </p:nvSpPr>
        <p:spPr>
          <a:xfrm>
            <a:off x="219242" y="1064243"/>
            <a:ext cx="6915813" cy="314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Elles peuvent aider aux moments clés : le matin et le soir</a:t>
            </a:r>
          </a:p>
          <a:p>
            <a:pPr marL="177796">
              <a:buClr>
                <a:srgbClr val="5A987B"/>
              </a:buClr>
              <a:buSzPts val="1500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Faire gagner en autonomie et responsabilisé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Rassurer l’enfant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Décharger le parent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192;p36">
            <a:extLst>
              <a:ext uri="{FF2B5EF4-FFF2-40B4-BE49-F238E27FC236}">
                <a16:creationId xmlns:a16="http://schemas.microsoft.com/office/drawing/2014/main" id="{5C4A1BF1-3348-4CE7-A32F-3A36A1C9A9A9}"/>
              </a:ext>
            </a:extLst>
          </p:cNvPr>
          <p:cNvSpPr txBox="1"/>
          <p:nvPr/>
        </p:nvSpPr>
        <p:spPr>
          <a:xfrm>
            <a:off x="381799" y="3694200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2908B9C1-426D-404A-B63A-9BDBF3A615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131739"/>
              </p:ext>
            </p:extLst>
          </p:nvPr>
        </p:nvGraphicFramePr>
        <p:xfrm>
          <a:off x="2526329" y="5898868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d’environnement du Gestionnaire de liaisons" showAsIcon="1" r:id="rId4" imgW="914597" imgH="806406" progId="Package">
                  <p:embed/>
                </p:oleObj>
              </mc:Choice>
              <mc:Fallback>
                <p:oleObj name="Objet d’environnement du Gestionnaire de liaisons" showAsIcon="1" r:id="rId4" imgW="914597" imgH="806406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6329" y="5898868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51C4D8D9-FB03-4795-A957-C35E78688F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078216"/>
              </p:ext>
            </p:extLst>
          </p:nvPr>
        </p:nvGraphicFramePr>
        <p:xfrm>
          <a:off x="1611929" y="5898868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d’environnement du Gestionnaire de liaisons" showAsIcon="1" r:id="rId6" imgW="914597" imgH="806406" progId="Package">
                  <p:embed/>
                </p:oleObj>
              </mc:Choice>
              <mc:Fallback>
                <p:oleObj name="Objet d’environnement du Gestionnaire de liaisons" showAsIcon="1" r:id="rId6" imgW="914597" imgH="806406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1929" y="5898868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F6BF91B-6CDA-48C4-A57C-0F7B08D0FE85}"/>
              </a:ext>
            </a:extLst>
          </p:cNvPr>
          <p:cNvSpPr txBox="1"/>
          <p:nvPr/>
        </p:nvSpPr>
        <p:spPr>
          <a:xfrm>
            <a:off x="3539906" y="5851452"/>
            <a:ext cx="2504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8"/>
              </a:rPr>
              <a:t>Vidéo YouTube</a:t>
            </a:r>
            <a:endParaRPr lang="fr-FR" dirty="0"/>
          </a:p>
          <a:p>
            <a:r>
              <a:rPr lang="fr-FR" b="0" i="0" dirty="0">
                <a:effectLst/>
                <a:latin typeface="Roboto" panose="02000000000000000000" pitchFamily="2" charset="0"/>
              </a:rPr>
              <a:t>Corinne Léger - Les routines</a:t>
            </a:r>
          </a:p>
          <a:p>
            <a:endParaRPr lang="fr-FR" dirty="0"/>
          </a:p>
        </p:txBody>
      </p:sp>
      <p:sp>
        <p:nvSpPr>
          <p:cNvPr id="13" name="Google Shape;192;p36">
            <a:extLst>
              <a:ext uri="{FF2B5EF4-FFF2-40B4-BE49-F238E27FC236}">
                <a16:creationId xmlns:a16="http://schemas.microsoft.com/office/drawing/2014/main" id="{8450F6D9-2C8E-4C70-8CF9-95549059C694}"/>
              </a:ext>
            </a:extLst>
          </p:cNvPr>
          <p:cNvSpPr txBox="1"/>
          <p:nvPr/>
        </p:nvSpPr>
        <p:spPr>
          <a:xfrm>
            <a:off x="381800" y="1682504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Pourquoi ?</a:t>
            </a:r>
          </a:p>
        </p:txBody>
      </p:sp>
      <p:sp>
        <p:nvSpPr>
          <p:cNvPr id="14" name="Google Shape;193;p36">
            <a:extLst>
              <a:ext uri="{FF2B5EF4-FFF2-40B4-BE49-F238E27FC236}">
                <a16:creationId xmlns:a16="http://schemas.microsoft.com/office/drawing/2014/main" id="{FA1E69AD-30B9-489F-ABA5-1DF1B7685A0B}"/>
              </a:ext>
            </a:extLst>
          </p:cNvPr>
          <p:cNvSpPr txBox="1"/>
          <p:nvPr/>
        </p:nvSpPr>
        <p:spPr>
          <a:xfrm>
            <a:off x="219241" y="4205727"/>
            <a:ext cx="6915813" cy="11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Créer les affiches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Les mettre en évidence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8FB875-2475-4672-AC28-9D66095C62EF}"/>
              </a:ext>
            </a:extLst>
          </p:cNvPr>
          <p:cNvSpPr/>
          <p:nvPr/>
        </p:nvSpPr>
        <p:spPr>
          <a:xfrm>
            <a:off x="1489608" y="5635076"/>
            <a:ext cx="4582160" cy="955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53C0849-B127-45B1-B60A-17844A645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33" y="5635075"/>
            <a:ext cx="956031" cy="955041"/>
          </a:xfrm>
          <a:prstGeom prst="rect">
            <a:avLst/>
          </a:prstGeom>
        </p:spPr>
      </p:pic>
      <p:pic>
        <p:nvPicPr>
          <p:cNvPr id="19" name="Google Shape;228;gafd0bab89c_0_156">
            <a:extLst>
              <a:ext uri="{FF2B5EF4-FFF2-40B4-BE49-F238E27FC236}">
                <a16:creationId xmlns:a16="http://schemas.microsoft.com/office/drawing/2014/main" id="{F66974BA-2EBC-4AA3-80DA-9E9E7672765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85666" y="6549687"/>
            <a:ext cx="1141233" cy="25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828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ableau des responsabilites a imprimer">
            <a:extLst>
              <a:ext uri="{FF2B5EF4-FFF2-40B4-BE49-F238E27FC236}">
                <a16:creationId xmlns:a16="http://schemas.microsoft.com/office/drawing/2014/main" id="{BEDCAFBB-0B1C-41A7-941D-A76FBA9AD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r="16281"/>
          <a:stretch/>
        </p:blipFill>
        <p:spPr bwMode="auto">
          <a:xfrm>
            <a:off x="7678786" y="0"/>
            <a:ext cx="4513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D8C87C3D-8E52-4B57-A4CA-AA618B267A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048078"/>
              </p:ext>
            </p:extLst>
          </p:nvPr>
        </p:nvGraphicFramePr>
        <p:xfrm>
          <a:off x="3157055" y="6119207"/>
          <a:ext cx="8223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d’environnement du Gestionnaire de liaisons" showAsIcon="1" r:id="rId4" imgW="822600" imgH="437760" progId="Package">
                  <p:embed/>
                </p:oleObj>
              </mc:Choice>
              <mc:Fallback>
                <p:oleObj name="Objet d’environnement du Gestionnaire de liaisons" showAsIcon="1" r:id="rId4" imgW="8226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7055" y="6119207"/>
                        <a:ext cx="8223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1E49B9D5-934F-46F7-8586-907FE53813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578624"/>
              </p:ext>
            </p:extLst>
          </p:nvPr>
        </p:nvGraphicFramePr>
        <p:xfrm>
          <a:off x="1648132" y="6119207"/>
          <a:ext cx="13604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d’environnement du Gestionnaire de liaisons" showAsIcon="1" r:id="rId6" imgW="1360080" imgH="437760" progId="Package">
                  <p:embed/>
                </p:oleObj>
              </mc:Choice>
              <mc:Fallback>
                <p:oleObj name="Objet d’environnement du Gestionnaire de liaisons" showAsIcon="1" r:id="rId6" imgW="13600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48132" y="6119207"/>
                        <a:ext cx="136048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192;p36">
            <a:extLst>
              <a:ext uri="{FF2B5EF4-FFF2-40B4-BE49-F238E27FC236}">
                <a16:creationId xmlns:a16="http://schemas.microsoft.com/office/drawing/2014/main" id="{0C34A676-6B6E-4589-B698-A8F87FB843D0}"/>
              </a:ext>
            </a:extLst>
          </p:cNvPr>
          <p:cNvSpPr txBox="1"/>
          <p:nvPr/>
        </p:nvSpPr>
        <p:spPr>
          <a:xfrm>
            <a:off x="381799" y="300643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Les rôles et responsabilités</a:t>
            </a:r>
          </a:p>
        </p:txBody>
      </p:sp>
      <p:sp>
        <p:nvSpPr>
          <p:cNvPr id="14" name="Google Shape;193;p36">
            <a:extLst>
              <a:ext uri="{FF2B5EF4-FFF2-40B4-BE49-F238E27FC236}">
                <a16:creationId xmlns:a16="http://schemas.microsoft.com/office/drawing/2014/main" id="{3BE590DC-DA4D-4E8A-99A6-02E636A87083}"/>
              </a:ext>
            </a:extLst>
          </p:cNvPr>
          <p:cNvSpPr txBox="1"/>
          <p:nvPr/>
        </p:nvSpPr>
        <p:spPr>
          <a:xfrm>
            <a:off x="219241" y="934516"/>
            <a:ext cx="7224296" cy="314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Définir ensemble ce qui doit être fait pour le bon fonctionnement de la vie à la maison</a:t>
            </a:r>
          </a:p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Développer l’autonomie, l’entraide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Les aider à se sentir capable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Développer le sentiment d’appartenance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Partager les tâches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192;p36">
            <a:extLst>
              <a:ext uri="{FF2B5EF4-FFF2-40B4-BE49-F238E27FC236}">
                <a16:creationId xmlns:a16="http://schemas.microsoft.com/office/drawing/2014/main" id="{49B6D923-5598-470A-AE7B-530C28D089F7}"/>
              </a:ext>
            </a:extLst>
          </p:cNvPr>
          <p:cNvSpPr txBox="1"/>
          <p:nvPr/>
        </p:nvSpPr>
        <p:spPr>
          <a:xfrm>
            <a:off x="381799" y="1696104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Pourquoi ?</a:t>
            </a:r>
          </a:p>
        </p:txBody>
      </p:sp>
      <p:sp>
        <p:nvSpPr>
          <p:cNvPr id="16" name="Google Shape;193;p36">
            <a:extLst>
              <a:ext uri="{FF2B5EF4-FFF2-40B4-BE49-F238E27FC236}">
                <a16:creationId xmlns:a16="http://schemas.microsoft.com/office/drawing/2014/main" id="{68C2CDD5-A01B-46F5-863C-7FE1AB073E7B}"/>
              </a:ext>
            </a:extLst>
          </p:cNvPr>
          <p:cNvSpPr txBox="1"/>
          <p:nvPr/>
        </p:nvSpPr>
        <p:spPr>
          <a:xfrm>
            <a:off x="219241" y="3984891"/>
            <a:ext cx="4675773" cy="137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Créer l’affiche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La mettre en évidence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La revoir et adapter si besoin</a:t>
            </a:r>
          </a:p>
        </p:txBody>
      </p:sp>
      <p:sp>
        <p:nvSpPr>
          <p:cNvPr id="17" name="Google Shape;192;p36">
            <a:extLst>
              <a:ext uri="{FF2B5EF4-FFF2-40B4-BE49-F238E27FC236}">
                <a16:creationId xmlns:a16="http://schemas.microsoft.com/office/drawing/2014/main" id="{9EFC5784-2A2F-45E8-8740-572E011A00E3}"/>
              </a:ext>
            </a:extLst>
          </p:cNvPr>
          <p:cNvSpPr txBox="1"/>
          <p:nvPr/>
        </p:nvSpPr>
        <p:spPr>
          <a:xfrm>
            <a:off x="381799" y="3694200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</a:p>
        </p:txBody>
      </p:sp>
      <p:pic>
        <p:nvPicPr>
          <p:cNvPr id="19" name="Google Shape;353;p52">
            <a:extLst>
              <a:ext uri="{FF2B5EF4-FFF2-40B4-BE49-F238E27FC236}">
                <a16:creationId xmlns:a16="http://schemas.microsoft.com/office/drawing/2014/main" id="{B93CD809-9CA9-4C97-92FA-1772B3457B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62077" y="6453666"/>
            <a:ext cx="1237067" cy="2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0E62A2A-21C6-461B-9EBC-8B0A308943EB}"/>
              </a:ext>
            </a:extLst>
          </p:cNvPr>
          <p:cNvSpPr/>
          <p:nvPr/>
        </p:nvSpPr>
        <p:spPr>
          <a:xfrm>
            <a:off x="1499697" y="5863720"/>
            <a:ext cx="2954055" cy="8185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15C48C8-3C74-4186-975E-8DB8814BB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33" y="5795495"/>
            <a:ext cx="956031" cy="9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6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53;p52">
            <a:extLst>
              <a:ext uri="{FF2B5EF4-FFF2-40B4-BE49-F238E27FC236}">
                <a16:creationId xmlns:a16="http://schemas.microsoft.com/office/drawing/2014/main" id="{FA3A405D-29FA-4197-91A6-FF26E3083A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2077" y="6453666"/>
            <a:ext cx="1237067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C183E8F-F851-4D96-B542-797F4B4F6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56" y="748992"/>
            <a:ext cx="4826584" cy="50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92;p36">
            <a:extLst>
              <a:ext uri="{FF2B5EF4-FFF2-40B4-BE49-F238E27FC236}">
                <a16:creationId xmlns:a16="http://schemas.microsoft.com/office/drawing/2014/main" id="{626CB97F-E788-4336-887D-B7158F8622A2}"/>
              </a:ext>
            </a:extLst>
          </p:cNvPr>
          <p:cNvSpPr txBox="1"/>
          <p:nvPr/>
        </p:nvSpPr>
        <p:spPr>
          <a:xfrm>
            <a:off x="381799" y="300643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Le vase</a:t>
            </a:r>
          </a:p>
        </p:txBody>
      </p:sp>
      <p:sp>
        <p:nvSpPr>
          <p:cNvPr id="13" name="Google Shape;193;p36">
            <a:extLst>
              <a:ext uri="{FF2B5EF4-FFF2-40B4-BE49-F238E27FC236}">
                <a16:creationId xmlns:a16="http://schemas.microsoft.com/office/drawing/2014/main" id="{0A828B57-02D2-4450-9551-C73176463BEC}"/>
              </a:ext>
            </a:extLst>
          </p:cNvPr>
          <p:cNvSpPr txBox="1"/>
          <p:nvPr/>
        </p:nvSpPr>
        <p:spPr>
          <a:xfrm>
            <a:off x="219242" y="1064243"/>
            <a:ext cx="6915813" cy="314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Pour tenir le coup dans le temps car prendre soin de soi ne devrait pas être une option. </a:t>
            </a:r>
          </a:p>
          <a:p>
            <a:pPr marL="177796">
              <a:buClr>
                <a:srgbClr val="5A987B"/>
              </a:buClr>
              <a:buSzPts val="1500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Pour se ressourcer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Car prendre soin de soi permet de prendre soin des autres</a:t>
            </a:r>
          </a:p>
        </p:txBody>
      </p:sp>
      <p:sp>
        <p:nvSpPr>
          <p:cNvPr id="14" name="Google Shape;192;p36">
            <a:extLst>
              <a:ext uri="{FF2B5EF4-FFF2-40B4-BE49-F238E27FC236}">
                <a16:creationId xmlns:a16="http://schemas.microsoft.com/office/drawing/2014/main" id="{C54AEFFC-86B0-4D35-884E-955C7A2BDE68}"/>
              </a:ext>
            </a:extLst>
          </p:cNvPr>
          <p:cNvSpPr txBox="1"/>
          <p:nvPr/>
        </p:nvSpPr>
        <p:spPr>
          <a:xfrm>
            <a:off x="381799" y="2032998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Pourquoi ?</a:t>
            </a:r>
          </a:p>
        </p:txBody>
      </p:sp>
      <p:sp>
        <p:nvSpPr>
          <p:cNvPr id="15" name="Google Shape;193;p36">
            <a:extLst>
              <a:ext uri="{FF2B5EF4-FFF2-40B4-BE49-F238E27FC236}">
                <a16:creationId xmlns:a16="http://schemas.microsoft.com/office/drawing/2014/main" id="{11ED2394-47D5-4043-B20E-C501D0B28E8B}"/>
              </a:ext>
            </a:extLst>
          </p:cNvPr>
          <p:cNvSpPr txBox="1"/>
          <p:nvPr/>
        </p:nvSpPr>
        <p:spPr>
          <a:xfrm>
            <a:off x="219241" y="3984891"/>
            <a:ext cx="6915813" cy="137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Créer son « vase », identifier ce qui nous fait du bien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 mettre en évidence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Aller « piocher dedans » régulièrement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Prendre « rdv » avec soi-même</a:t>
            </a:r>
          </a:p>
        </p:txBody>
      </p:sp>
      <p:sp>
        <p:nvSpPr>
          <p:cNvPr id="16" name="Google Shape;192;p36">
            <a:extLst>
              <a:ext uri="{FF2B5EF4-FFF2-40B4-BE49-F238E27FC236}">
                <a16:creationId xmlns:a16="http://schemas.microsoft.com/office/drawing/2014/main" id="{2DB0CCD0-066B-4848-B90A-60CBC7982ACD}"/>
              </a:ext>
            </a:extLst>
          </p:cNvPr>
          <p:cNvSpPr txBox="1"/>
          <p:nvPr/>
        </p:nvSpPr>
        <p:spPr>
          <a:xfrm>
            <a:off x="381798" y="3523388"/>
            <a:ext cx="61774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3D7F62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</a:p>
        </p:txBody>
      </p:sp>
    </p:spTree>
    <p:extLst>
      <p:ext uri="{BB962C8B-B14F-4D97-AF65-F5344CB8AC3E}">
        <p14:creationId xmlns:p14="http://schemas.microsoft.com/office/powerpoint/2010/main" val="19134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fd0bab89c_0_163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gafd0bab89c_0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afd0bab89c_0_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afd0bab89c_0_163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Récapitulatif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65570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381800" y="304360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Les outils identifiés</a:t>
            </a:r>
          </a:p>
        </p:txBody>
      </p:sp>
      <p:pic>
        <p:nvPicPr>
          <p:cNvPr id="6" name="Google Shape;202;p37">
            <a:extLst>
              <a:ext uri="{FF2B5EF4-FFF2-40B4-BE49-F238E27FC236}">
                <a16:creationId xmlns:a16="http://schemas.microsoft.com/office/drawing/2014/main" id="{9385AE80-E498-4255-832C-F833C30B19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424" y="1750962"/>
            <a:ext cx="3004095" cy="30445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3;p36">
            <a:extLst>
              <a:ext uri="{FF2B5EF4-FFF2-40B4-BE49-F238E27FC236}">
                <a16:creationId xmlns:a16="http://schemas.microsoft.com/office/drawing/2014/main" id="{7537DEA6-3ED9-4E88-A5B7-73A6054F1A13}"/>
              </a:ext>
            </a:extLst>
          </p:cNvPr>
          <p:cNvSpPr txBox="1"/>
          <p:nvPr/>
        </p:nvSpPr>
        <p:spPr>
          <a:xfrm>
            <a:off x="4188401" y="686160"/>
            <a:ext cx="7621799" cy="419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buClr>
                <a:srgbClr val="5A987B"/>
              </a:buClr>
              <a:buSzPts val="1500"/>
            </a:pPr>
            <a:b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Comprendre les besoins de l’enfant (bienveillance)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Etablir les limites, poser le cadre (fermeté)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Utiliser l’encouragement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Reconnaître et réguler les émotions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 temps de pause 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Les 3 « R » de la réparation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Utiliser des tournures de phrases positives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Questionner pour stimuler la curiosité et initier la responsabilité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Construire les lignes de conduite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Mettre en place des routines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Partager les responsabilités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r>
              <a:rPr lang="fr-FR" sz="16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Prendre soin de soi (remplir son vase)</a:t>
            </a: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288000" marR="0" lvl="0" indent="-288000" rtl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ct val="100000"/>
              <a:buFont typeface="Noto Symbol"/>
              <a:buChar char="✓"/>
            </a:pPr>
            <a:endParaRPr lang="fr-FR" sz="1600" dirty="0">
              <a:latin typeface="Montserrat" panose="00000500000000000000" pitchFamily="2" charset="0"/>
              <a:sym typeface="Calibri"/>
            </a:endParaRPr>
          </a:p>
          <a:p>
            <a:pPr marL="288000" marR="0" lvl="0" indent="-288000" rtl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ct val="100000"/>
              <a:buFont typeface="Noto Symbol"/>
              <a:buChar char="✓"/>
            </a:pPr>
            <a:endParaRPr lang="fr-FR" sz="1600" dirty="0">
              <a:latin typeface="Montserrat" panose="00000500000000000000" pitchFamily="2" charset="0"/>
              <a:sym typeface="Calibri"/>
            </a:endParaRPr>
          </a:p>
          <a:p>
            <a:pPr marL="609585" indent="-431789">
              <a:lnSpc>
                <a:spcPct val="150000"/>
              </a:lnSpc>
              <a:buClr>
                <a:srgbClr val="5A987B"/>
              </a:buClr>
              <a:buSzPts val="1500"/>
              <a:buFont typeface="Montserrat Medium"/>
              <a:buChar char="●"/>
            </a:pPr>
            <a:endParaRPr lang="fr-FR" sz="16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" name="Google Shape;353;p52">
            <a:extLst>
              <a:ext uri="{FF2B5EF4-FFF2-40B4-BE49-F238E27FC236}">
                <a16:creationId xmlns:a16="http://schemas.microsoft.com/office/drawing/2014/main" id="{10E3FF20-06E4-43A8-B68B-16F56C88A48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2077" y="6453666"/>
            <a:ext cx="1237067" cy="27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86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fd0bab89c_0_163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gafd0bab89c_0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afd0bab89c_0_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afd0bab89c_0_163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Pour aller plus loin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49599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381799" y="334376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A découvrir pour aller plus loin</a:t>
            </a:r>
          </a:p>
        </p:txBody>
      </p:sp>
      <p:sp>
        <p:nvSpPr>
          <p:cNvPr id="193" name="Google Shape;193;p36"/>
          <p:cNvSpPr txBox="1"/>
          <p:nvPr/>
        </p:nvSpPr>
        <p:spPr>
          <a:xfrm>
            <a:off x="1289201" y="1363966"/>
            <a:ext cx="6071737" cy="5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indent="-457189" defTabSz="12191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Les livres de la Discipline Positive</a:t>
            </a:r>
            <a:endParaRPr lang="fr-FR" sz="1600" dirty="0">
              <a:latin typeface="Montserrat Medium" panose="000006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" name="Picture 2" descr="La Discipline Positive pour les adolescents">
            <a:extLst>
              <a:ext uri="{FF2B5EF4-FFF2-40B4-BE49-F238E27FC236}">
                <a16:creationId xmlns:a16="http://schemas.microsoft.com/office/drawing/2014/main" id="{8337B71B-30F1-47EE-BD23-05A9ED4F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47" y="1966349"/>
            <a:ext cx="1399134" cy="18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262">
            <a:extLst>
              <a:ext uri="{FF2B5EF4-FFF2-40B4-BE49-F238E27FC236}">
                <a16:creationId xmlns:a16="http://schemas.microsoft.com/office/drawing/2014/main" id="{BCED4793-B25B-402F-844A-D95FADF6D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298" y="1981779"/>
            <a:ext cx="1266448" cy="176518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Image 8" descr="Résultat de recherche d'images pour &quot;discipline positive pour les parents solos&quot;">
            <a:extLst>
              <a:ext uri="{FF2B5EF4-FFF2-40B4-BE49-F238E27FC236}">
                <a16:creationId xmlns:a16="http://schemas.microsoft.com/office/drawing/2014/main" id="{57F90EE1-9C33-4333-982F-304232BF6DF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15" y="1966348"/>
            <a:ext cx="1399134" cy="180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C5B08A-759B-437E-B643-6B4DEDF5D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064" y="1981780"/>
            <a:ext cx="1266448" cy="18021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BDADFA-637C-46FA-99F8-B8D5C90C4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65" y="4633071"/>
            <a:ext cx="1149289" cy="18534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31601A5-DA04-4501-BB1E-1A9B23950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2486" y="4593996"/>
            <a:ext cx="1181023" cy="18534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8B4E2DA-00DF-48DE-A4E8-0CBE7C0C4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8088" y="4593997"/>
            <a:ext cx="1141232" cy="18501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F04FDA0-141A-4AF5-870D-72D77D927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418" y="4638110"/>
            <a:ext cx="1141232" cy="1853430"/>
          </a:xfrm>
          <a:prstGeom prst="rect">
            <a:avLst/>
          </a:prstGeom>
        </p:spPr>
      </p:pic>
      <p:sp>
        <p:nvSpPr>
          <p:cNvPr id="31" name="Google Shape;193;p36">
            <a:extLst>
              <a:ext uri="{FF2B5EF4-FFF2-40B4-BE49-F238E27FC236}">
                <a16:creationId xmlns:a16="http://schemas.microsoft.com/office/drawing/2014/main" id="{EACDAC13-B3DD-43B1-98EC-9367D9F022CF}"/>
              </a:ext>
            </a:extLst>
          </p:cNvPr>
          <p:cNvSpPr txBox="1"/>
          <p:nvPr/>
        </p:nvSpPr>
        <p:spPr>
          <a:xfrm>
            <a:off x="1289202" y="3930322"/>
            <a:ext cx="5162669" cy="4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indent="-457189" defTabSz="121917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Les livres de Faber et </a:t>
            </a:r>
            <a:r>
              <a:rPr lang="fr-FR" sz="1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Mazlish</a:t>
            </a:r>
            <a:endParaRPr lang="fr-FR" sz="1600" dirty="0">
              <a:latin typeface="Montserrat Medium" panose="000006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" name="Google Shape;353;p52">
            <a:extLst>
              <a:ext uri="{FF2B5EF4-FFF2-40B4-BE49-F238E27FC236}">
                <a16:creationId xmlns:a16="http://schemas.microsoft.com/office/drawing/2014/main" id="{1959CF45-43AC-4219-AC0B-3615CFCA1C4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2077" y="6453666"/>
            <a:ext cx="1237067" cy="27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366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381799" y="334376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2400" b="1" dirty="0">
                <a:latin typeface="Montserrat"/>
                <a:ea typeface="Montserrat"/>
                <a:cs typeface="Montserrat"/>
                <a:sym typeface="Montserrat"/>
              </a:rPr>
              <a:t>A découvrir pour aller plus loin</a:t>
            </a:r>
          </a:p>
        </p:txBody>
      </p:sp>
      <p:pic>
        <p:nvPicPr>
          <p:cNvPr id="2052" name="Picture 4" descr="Isabelle FILLIOZAT : formations vidéo et livres - Weelearn">
            <a:extLst>
              <a:ext uri="{FF2B5EF4-FFF2-40B4-BE49-F238E27FC236}">
                <a16:creationId xmlns:a16="http://schemas.microsoft.com/office/drawing/2014/main" id="{4F218156-36E8-4066-9847-9C095FAA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78" y="1024046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7D86A4F-2C42-4260-BF99-76A923AC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40" y="1024046"/>
            <a:ext cx="1962003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éphanie Couturier - Babelio">
            <a:extLst>
              <a:ext uri="{FF2B5EF4-FFF2-40B4-BE49-F238E27FC236}">
                <a16:creationId xmlns:a16="http://schemas.microsoft.com/office/drawing/2014/main" id="{2DDC7C48-5069-4C16-989F-292AFB5F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03" y="4130965"/>
            <a:ext cx="20097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n parle de nous – Les petits citoyens">
            <a:extLst>
              <a:ext uri="{FF2B5EF4-FFF2-40B4-BE49-F238E27FC236}">
                <a16:creationId xmlns:a16="http://schemas.microsoft.com/office/drawing/2014/main" id="{52EC0D50-DB28-4D42-8BB6-10472B90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22" y="4164895"/>
            <a:ext cx="3611518" cy="167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93;p36">
            <a:extLst>
              <a:ext uri="{FF2B5EF4-FFF2-40B4-BE49-F238E27FC236}">
                <a16:creationId xmlns:a16="http://schemas.microsoft.com/office/drawing/2014/main" id="{52D9A7CF-07F9-48F7-9B96-B93F4795F812}"/>
              </a:ext>
            </a:extLst>
          </p:cNvPr>
          <p:cNvSpPr txBox="1"/>
          <p:nvPr/>
        </p:nvSpPr>
        <p:spPr>
          <a:xfrm>
            <a:off x="3345847" y="3643421"/>
            <a:ext cx="1962003" cy="41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Isabelle Filliozat</a:t>
            </a:r>
            <a:endParaRPr lang="fr-FR" sz="1600" dirty="0">
              <a:latin typeface="Montserrat Medium" panose="000006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193;p36">
            <a:extLst>
              <a:ext uri="{FF2B5EF4-FFF2-40B4-BE49-F238E27FC236}">
                <a16:creationId xmlns:a16="http://schemas.microsoft.com/office/drawing/2014/main" id="{FF90ABBF-499C-474B-8D09-9B80B96551FB}"/>
              </a:ext>
            </a:extLst>
          </p:cNvPr>
          <p:cNvSpPr txBox="1"/>
          <p:nvPr/>
        </p:nvSpPr>
        <p:spPr>
          <a:xfrm>
            <a:off x="6697048" y="3643421"/>
            <a:ext cx="3312286" cy="41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Catherine </a:t>
            </a:r>
            <a:r>
              <a:rPr lang="fr-FR" sz="1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Dumonteil</a:t>
            </a: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 Kremer</a:t>
            </a:r>
            <a:endParaRPr lang="fr-FR" sz="1600" dirty="0">
              <a:latin typeface="Montserrat Medium" panose="000006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Google Shape;193;p36">
            <a:extLst>
              <a:ext uri="{FF2B5EF4-FFF2-40B4-BE49-F238E27FC236}">
                <a16:creationId xmlns:a16="http://schemas.microsoft.com/office/drawing/2014/main" id="{F06934EB-5EE9-4F9F-BE40-E3431559568E}"/>
              </a:ext>
            </a:extLst>
          </p:cNvPr>
          <p:cNvSpPr txBox="1"/>
          <p:nvPr/>
        </p:nvSpPr>
        <p:spPr>
          <a:xfrm>
            <a:off x="3444197" y="6117838"/>
            <a:ext cx="1962003" cy="41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Papa positive</a:t>
            </a:r>
            <a:endParaRPr lang="fr-FR" sz="1600" dirty="0">
              <a:latin typeface="Montserrat Medium" panose="000006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Google Shape;193;p36">
            <a:extLst>
              <a:ext uri="{FF2B5EF4-FFF2-40B4-BE49-F238E27FC236}">
                <a16:creationId xmlns:a16="http://schemas.microsoft.com/office/drawing/2014/main" id="{236040CD-2AA4-444D-A655-E5CA7CDEC2EC}"/>
              </a:ext>
            </a:extLst>
          </p:cNvPr>
          <p:cNvSpPr txBox="1"/>
          <p:nvPr/>
        </p:nvSpPr>
        <p:spPr>
          <a:xfrm>
            <a:off x="7137680" y="6140740"/>
            <a:ext cx="2431023" cy="41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fr-FR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Medium" panose="00000600000000000000" pitchFamily="2" charset="0"/>
                <a:cs typeface="Times New Roman" panose="02020603050405020304" pitchFamily="18" charset="0"/>
              </a:rPr>
              <a:t>Stéphanie Couturier</a:t>
            </a:r>
            <a:endParaRPr lang="fr-FR" sz="1600" dirty="0">
              <a:latin typeface="Montserrat Medium" panose="000006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" name="Google Shape;353;p52">
            <a:extLst>
              <a:ext uri="{FF2B5EF4-FFF2-40B4-BE49-F238E27FC236}">
                <a16:creationId xmlns:a16="http://schemas.microsoft.com/office/drawing/2014/main" id="{CDD4328D-1EBD-4E35-ACF2-2DC0EF5A76F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62077" y="6453666"/>
            <a:ext cx="1237067" cy="27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787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4351C48-9E62-4D62-9CD3-7861F291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243" name="Google Shape;243;gafd0bab89c_0_231"/>
          <p:cNvSpPr/>
          <p:nvPr/>
        </p:nvSpPr>
        <p:spPr>
          <a:xfrm>
            <a:off x="1540042" y="3370533"/>
            <a:ext cx="5805637" cy="337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1800" i="0" u="none" strike="noStrike" cap="none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Corinne LEGER</a:t>
            </a:r>
            <a:br>
              <a:rPr lang="fr-FR" sz="1800" i="0" u="none" strike="noStrike" cap="none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fr-FR" sz="1800" i="0" u="none" strike="noStrike" cap="none" dirty="0">
                <a:latin typeface="Montserrat SemiBold"/>
                <a:ea typeface="Montserrat SemiBold"/>
                <a:cs typeface="Montserrat SemiBold"/>
                <a:sym typeface="Montserrat SemiBold"/>
              </a:rPr>
              <a:t>Thérapies et Accompagnement parental</a:t>
            </a:r>
            <a:endParaRPr sz="1800" i="0" u="none" strike="noStrike" cap="none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800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Région Parisienne</a:t>
            </a:r>
            <a:r>
              <a:rPr lang="fr-FR" sz="1800" i="0" u="none" strike="noStrike" cap="none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 &amp; téléconsultation</a:t>
            </a:r>
            <a:br>
              <a:rPr lang="fr-FR" sz="1800" i="0" u="none" strike="noStrike" cap="none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fr-FR" sz="1800" i="0" u="none" strike="noStrike" cap="none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  <a:hlinkClick r:id="rId4"/>
              </a:rPr>
              <a:t>https://www.corinne-leger.fr/</a:t>
            </a:r>
            <a:endParaRPr lang="fr-FR" sz="1800" i="0" u="none" strike="noStrike" cap="none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800" dirty="0"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800" i="0" u="none" strike="noStrike" cap="none" dirty="0"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RDV en ligne </a:t>
            </a:r>
            <a:r>
              <a:rPr lang="fr-FR" sz="1800" i="0" u="sng" strike="noStrike" cap="none" dirty="0">
                <a:solidFill>
                  <a:srgbClr val="5A987B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www.medoucine.com</a:t>
            </a:r>
            <a:endParaRPr sz="1800" i="0" u="none" strike="noStrike" cap="none" dirty="0">
              <a:solidFill>
                <a:srgbClr val="5A987B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800" dirty="0">
                <a:latin typeface="Montserrat" panose="00000500000000000000" pitchFamily="2" charset="0"/>
                <a:sym typeface="Montserrat Medium"/>
              </a:rPr>
              <a:t>Téléphone</a:t>
            </a:r>
            <a:r>
              <a:rPr lang="fr-FR" sz="1800" dirty="0">
                <a:solidFill>
                  <a:srgbClr val="5A987B"/>
                </a:solidFill>
                <a:latin typeface="Montserrat" panose="00000500000000000000" pitchFamily="2" charset="0"/>
                <a:sym typeface="Montserrat Medium"/>
              </a:rPr>
              <a:t> 06.58.52.22.32</a:t>
            </a: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800" dirty="0">
              <a:solidFill>
                <a:srgbClr val="5A987B"/>
              </a:solidFill>
              <a:latin typeface="Montserrat SemiBold"/>
              <a:sym typeface="Montserrat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800" dirty="0">
                <a:solidFill>
                  <a:srgbClr val="5A987B"/>
                </a:solidFill>
                <a:latin typeface="Montserrat SemiBold"/>
                <a:sym typeface="Montserrat Medium"/>
                <a:hlinkClick r:id="rId6"/>
              </a:rPr>
              <a:t>Page : Faire Ensemble</a:t>
            </a:r>
            <a:endParaRPr lang="fr-FR" sz="1800" dirty="0">
              <a:solidFill>
                <a:srgbClr val="5A987B"/>
              </a:solidFill>
              <a:latin typeface="Montserrat SemiBold"/>
              <a:sym typeface="Montserrat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dirty="0">
              <a:solidFill>
                <a:srgbClr val="5A987B"/>
              </a:solidFill>
              <a:latin typeface="Montserrat SemiBold"/>
              <a:sym typeface="Montserrat Medium"/>
            </a:endParaRPr>
          </a:p>
        </p:txBody>
      </p:sp>
      <p:sp>
        <p:nvSpPr>
          <p:cNvPr id="244" name="Google Shape;244;gafd0bab89c_0_231"/>
          <p:cNvSpPr txBox="1">
            <a:spLocks noGrp="1"/>
          </p:cNvSpPr>
          <p:nvPr>
            <p:ph type="title" idx="4294967295"/>
          </p:nvPr>
        </p:nvSpPr>
        <p:spPr>
          <a:xfrm>
            <a:off x="381867" y="437433"/>
            <a:ext cx="1142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Merci !</a:t>
            </a:r>
            <a:endParaRPr sz="24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Google Shape;246;gafd0bab89c_0_2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62078" y="6453665"/>
            <a:ext cx="1237067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afd0bab89c_0_2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62075" y="6453688"/>
            <a:ext cx="1237074" cy="2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acebook - Connexion ou inscription">
            <a:extLst>
              <a:ext uri="{FF2B5EF4-FFF2-40B4-BE49-F238E27FC236}">
                <a16:creationId xmlns:a16="http://schemas.microsoft.com/office/drawing/2014/main" id="{F2FCEE55-93FF-4656-97A8-3EFB603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38" y="6155396"/>
            <a:ext cx="229362" cy="2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921efb805_0_68"/>
          <p:cNvSpPr txBox="1">
            <a:spLocks noGrp="1"/>
          </p:cNvSpPr>
          <p:nvPr>
            <p:ph type="title" idx="4294967295"/>
          </p:nvPr>
        </p:nvSpPr>
        <p:spPr>
          <a:xfrm>
            <a:off x="422400" y="591625"/>
            <a:ext cx="701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Sophrologues, naturopathes, hypnohérapeutes, ostéopathes, chiropraticiens, coachs …</a:t>
            </a:r>
            <a:r>
              <a:rPr lang="fr-FR" sz="2400" b="1">
                <a:solidFill>
                  <a:srgbClr val="5A987B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300" b="1">
              <a:solidFill>
                <a:srgbClr val="5A98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gb921efb805_0_68"/>
          <p:cNvPicPr preferRelativeResize="0"/>
          <p:nvPr/>
        </p:nvPicPr>
        <p:blipFill rotWithShape="1">
          <a:blip r:embed="rId3">
            <a:alphaModFix/>
          </a:blip>
          <a:srcRect l="-2312" t="1371" b="1361"/>
          <a:stretch/>
        </p:blipFill>
        <p:spPr>
          <a:xfrm>
            <a:off x="7092850" y="463250"/>
            <a:ext cx="5099150" cy="25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b921efb805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2075" y="6453688"/>
            <a:ext cx="1237074" cy="27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b921efb805_0_68"/>
          <p:cNvSpPr txBox="1"/>
          <p:nvPr/>
        </p:nvSpPr>
        <p:spPr>
          <a:xfrm>
            <a:off x="9440095" y="3831617"/>
            <a:ext cx="27519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5A98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Ethique</a:t>
            </a:r>
            <a:br>
              <a:rPr lang="fr-FR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fr-FR" sz="1600" i="1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Qui est en accord avec notre </a:t>
            </a:r>
            <a:r>
              <a:rPr lang="fr-FR" sz="1600" i="1" dirty="0">
                <a:solidFill>
                  <a:schemeClr val="dk1"/>
                </a:solidFill>
                <a:uFill>
                  <a:noFill/>
                </a:u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charte de déontologie</a:t>
            </a:r>
            <a:r>
              <a:rPr lang="fr-FR" sz="1600" i="1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.</a:t>
            </a:r>
            <a:endParaRPr sz="1600" i="1" dirty="0">
              <a:solidFill>
                <a:schemeClr val="dk1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8" name="Google Shape;158;gb921efb805_0_68"/>
          <p:cNvPicPr preferRelativeResize="0"/>
          <p:nvPr/>
        </p:nvPicPr>
        <p:blipFill rotWithShape="1">
          <a:blip r:embed="rId6">
            <a:alphaModFix/>
          </a:blip>
          <a:srcRect l="20" r="-3433"/>
          <a:stretch/>
        </p:blipFill>
        <p:spPr>
          <a:xfrm>
            <a:off x="8450350" y="3756388"/>
            <a:ext cx="1050019" cy="944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b921efb805_0_68"/>
          <p:cNvSpPr txBox="1"/>
          <p:nvPr/>
        </p:nvSpPr>
        <p:spPr>
          <a:xfrm>
            <a:off x="5383095" y="3756411"/>
            <a:ext cx="27174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5A98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Références professionnelles </a:t>
            </a:r>
            <a:br>
              <a:rPr lang="fr-FR" sz="19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fr-FR" sz="16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 recommandations de professionnels du milieu médical et de médecines complémentaires.</a:t>
            </a:r>
            <a:endParaRPr sz="16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0" name="Google Shape;160;gb921efb805_0_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8174" y="3695975"/>
            <a:ext cx="1030497" cy="102943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b921efb805_0_68"/>
          <p:cNvSpPr txBox="1"/>
          <p:nvPr/>
        </p:nvSpPr>
        <p:spPr>
          <a:xfrm>
            <a:off x="1409986" y="3695966"/>
            <a:ext cx="2722800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5A98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Vérification des diplômes</a:t>
            </a:r>
            <a:r>
              <a:rPr lang="fr-FR" sz="1900">
                <a:solidFill>
                  <a:srgbClr val="5A98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fr-FR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fr-FR" sz="16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Une validation des formations du praticien et des stages réalisés.</a:t>
            </a:r>
            <a:endParaRPr sz="16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2" name="Google Shape;162;gb921efb805_0_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2400" y="3632126"/>
            <a:ext cx="1032492" cy="1038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b921efb805_0_68"/>
          <p:cNvSpPr txBox="1"/>
          <p:nvPr/>
        </p:nvSpPr>
        <p:spPr>
          <a:xfrm>
            <a:off x="422400" y="1949325"/>
            <a:ext cx="5370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 thérapeutes de confiance, certifiés et validés par le réseau Médoucine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4" name="Google Shape;164;gb921efb805_0_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62078" y="6453665"/>
            <a:ext cx="1237067" cy="2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9B3E6A-0219-4FF3-869A-FC098655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70" name="Google Shape;170;p4"/>
          <p:cNvSpPr txBox="1">
            <a:spLocks noGrp="1"/>
          </p:cNvSpPr>
          <p:nvPr>
            <p:ph type="sldNum" idx="12"/>
          </p:nvPr>
        </p:nvSpPr>
        <p:spPr>
          <a:xfrm>
            <a:off x="8786892" y="1722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lay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171" name="Google Shape;171;p4"/>
          <p:cNvSpPr/>
          <p:nvPr/>
        </p:nvSpPr>
        <p:spPr>
          <a:xfrm>
            <a:off x="-668190" y="4998914"/>
            <a:ext cx="71748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2078" y="6453665"/>
            <a:ext cx="1237067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62075" y="6453688"/>
            <a:ext cx="1237074" cy="27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>
            <a:spLocks noGrp="1"/>
          </p:cNvSpPr>
          <p:nvPr>
            <p:ph type="title"/>
          </p:nvPr>
        </p:nvSpPr>
        <p:spPr>
          <a:xfrm>
            <a:off x="421625" y="462075"/>
            <a:ext cx="640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900" b="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Corinne LEGER</a:t>
            </a:r>
            <a:br>
              <a:rPr lang="fr-FR" sz="2900" b="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fr-FR" sz="2600" b="0" dirty="0">
                <a:solidFill>
                  <a:srgbClr val="223C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fr-FR" sz="2000" b="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Thérapeute enfants, ados, adultes</a:t>
            </a:r>
            <a:br>
              <a:rPr lang="fr-FR" sz="2000" b="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fr-FR" sz="2000" b="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fr-FR" sz="2000" b="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Accompagnent psychocorporel, émotionnel &amp; parental</a:t>
            </a:r>
            <a:br>
              <a:rPr lang="fr-FR" sz="2000" b="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2000" b="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000" b="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Certifiée Médoucine</a:t>
            </a:r>
            <a:br>
              <a:rPr lang="fr-FR" sz="2000" b="0" dirty="0">
                <a:solidFill>
                  <a:srgbClr val="223C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2000" b="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>
              <a:solidFill>
                <a:srgbClr val="5A98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/>
        </p:nvSpPr>
        <p:spPr>
          <a:xfrm>
            <a:off x="4445390" y="2586886"/>
            <a:ext cx="6864829" cy="264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Définition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Les origines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Les émotions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Le cerveau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Les tournures de phrases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Zoom Parent Solo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Récapitulatif</a:t>
            </a:r>
          </a:p>
          <a:p>
            <a:pPr marL="457200" indent="-457200" defTabSz="1219170">
              <a:lnSpc>
                <a:spcPct val="150000"/>
              </a:lnSpc>
              <a:buFont typeface="+mj-lt"/>
              <a:buAutoNum type="arabicPeriod"/>
            </a:pPr>
            <a:r>
              <a:rPr lang="fr-FR" sz="18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Pour aller plus loin</a:t>
            </a:r>
          </a:p>
          <a:p>
            <a:pPr defTabSz="1219170">
              <a:lnSpc>
                <a:spcPct val="150000"/>
              </a:lnSpc>
            </a:pPr>
            <a:endParaRPr lang="fr-FR" sz="1800" dirty="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4"/>
            <a:ext cx="1141232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767" y="1860484"/>
            <a:ext cx="3372867" cy="3369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2;p36">
            <a:extLst>
              <a:ext uri="{FF2B5EF4-FFF2-40B4-BE49-F238E27FC236}">
                <a16:creationId xmlns:a16="http://schemas.microsoft.com/office/drawing/2014/main" id="{B69F184D-48B8-44CB-9224-CA7BDC5B2003}"/>
              </a:ext>
            </a:extLst>
          </p:cNvPr>
          <p:cNvSpPr txBox="1"/>
          <p:nvPr/>
        </p:nvSpPr>
        <p:spPr>
          <a:xfrm>
            <a:off x="381733" y="211229"/>
            <a:ext cx="1142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" sz="2400" b="1" dirty="0">
                <a:latin typeface="Montserrat"/>
                <a:ea typeface="Montserrat"/>
                <a:cs typeface="Montserrat"/>
                <a:sym typeface="Montserrat"/>
              </a:rPr>
              <a:t>Au programme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fd0bab89c_0_147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afd0bab89c_0_147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Définition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2" name="Google Shape;182;gafd0bab89c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afd0bab89c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94f43a031_0_44"/>
          <p:cNvSpPr txBox="1">
            <a:spLocks noGrp="1"/>
          </p:cNvSpPr>
          <p:nvPr>
            <p:ph type="title"/>
          </p:nvPr>
        </p:nvSpPr>
        <p:spPr>
          <a:xfrm>
            <a:off x="381867" y="208833"/>
            <a:ext cx="1142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discipline positive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gb94f43a031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2078" y="6453665"/>
            <a:ext cx="1237067" cy="2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b94f43a031_0_44"/>
          <p:cNvSpPr txBox="1"/>
          <p:nvPr/>
        </p:nvSpPr>
        <p:spPr>
          <a:xfrm>
            <a:off x="381733" y="1313467"/>
            <a:ext cx="6920400" cy="4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200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Discipline   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br>
              <a:rPr lang="fr-FR" sz="11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</a:rPr>
              <a:t>(Latin : disciplina et </a:t>
            </a:r>
            <a:r>
              <a:rPr lang="fr-FR" sz="1600" dirty="0" err="1">
                <a:solidFill>
                  <a:schemeClr val="dk1"/>
                </a:solidFill>
                <a:highlight>
                  <a:srgbClr val="FFFFFF"/>
                </a:highlight>
                <a:latin typeface="Montserrat"/>
              </a:rPr>
              <a:t>discipulus</a:t>
            </a: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</a:rPr>
              <a:t>) : disciple, celui qui suit un guide.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</a:rPr>
              <a:t>La discipline a pour vocation d'enseigner et non de soumettre à une autorité.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200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Positive</a:t>
            </a:r>
            <a:endParaRPr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</a:rPr>
              <a:t>Avoir un esprit d'ouverture qui permet de saisir les opportunités d'apprentissage. S’appuyer sur les points forts.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br>
              <a:rPr lang="fr-FR" sz="1900" dirty="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lang="fr-FR" sz="1900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fr-FR" sz="1900" b="1" i="0" u="none" strike="noStrike" cap="none" baseline="0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fr-FR" sz="1900" b="1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Arial"/>
              <a:cs typeface="Arial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20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La Discipline Positive est une démarche éducative,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FR" sz="2000" b="1" dirty="0">
                <a:solidFill>
                  <a:schemeClr val="tx1"/>
                </a:solidFill>
              </a:rPr>
              <a:t>une </a:t>
            </a:r>
            <a:r>
              <a:rPr lang="fr-FR" sz="20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pédagogie par l'encouragement.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Flèche : droite à entaille 1">
            <a:extLst>
              <a:ext uri="{FF2B5EF4-FFF2-40B4-BE49-F238E27FC236}">
                <a16:creationId xmlns:a16="http://schemas.microsoft.com/office/drawing/2014/main" id="{B07CCFC3-0E57-4B70-A844-CA30E82657F5}"/>
              </a:ext>
            </a:extLst>
          </p:cNvPr>
          <p:cNvSpPr/>
          <p:nvPr/>
        </p:nvSpPr>
        <p:spPr>
          <a:xfrm rot="5400000">
            <a:off x="2932337" y="4746973"/>
            <a:ext cx="1046480" cy="548640"/>
          </a:xfrm>
          <a:prstGeom prst="notched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750BAD-F46A-4D00-A558-9D04F4EA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48" y="972333"/>
            <a:ext cx="4556252" cy="45562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94f43a031_0_44"/>
          <p:cNvSpPr txBox="1">
            <a:spLocks noGrp="1"/>
          </p:cNvSpPr>
          <p:nvPr>
            <p:ph type="title"/>
          </p:nvPr>
        </p:nvSpPr>
        <p:spPr>
          <a:xfrm>
            <a:off x="381867" y="208833"/>
            <a:ext cx="11428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mots pour une démarche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gb94f43a031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2078" y="6453665"/>
            <a:ext cx="1237067" cy="2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b94f43a031_0_44"/>
          <p:cNvSpPr txBox="1"/>
          <p:nvPr/>
        </p:nvSpPr>
        <p:spPr>
          <a:xfrm>
            <a:off x="381733" y="1313467"/>
            <a:ext cx="6920400" cy="4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fr-FR" sz="200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Fermeté     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ct val="100000"/>
            </a:pPr>
            <a:br>
              <a:rPr lang="fr-FR" sz="11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Respect de soi, de ses propres besoins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ct val="1000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Poser le cadre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 startAt="2"/>
            </a:pPr>
            <a:r>
              <a:rPr lang="fr-FR" sz="200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Bienveillance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endParaRPr lang="fr-FR"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Rentrer dans le monde de l’enfant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Être connecté</a:t>
            </a:r>
          </a:p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 startAt="2"/>
            </a:pPr>
            <a:endParaRPr lang="fr-FR"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 startAt="2"/>
            </a:pPr>
            <a:endParaRPr lang="fr-FR"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 startAt="2"/>
            </a:pPr>
            <a:r>
              <a:rPr lang="fr-FR" sz="2000" dirty="0">
                <a:solidFill>
                  <a:srgbClr val="5A98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Encouragement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endParaRPr lang="fr-FR"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Insuffler de la force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sym typeface="Calibri"/>
              </a:rPr>
              <a:t>Mettre en lumière les forces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fr-FR" sz="1600" dirty="0">
              <a:solidFill>
                <a:schemeClr val="dk1"/>
              </a:solidFill>
              <a:highlight>
                <a:srgbClr val="FFFFFF"/>
              </a:highlight>
              <a:latin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2000" dirty="0">
              <a:solidFill>
                <a:srgbClr val="5A98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br>
              <a:rPr lang="fr-FR" sz="1900" dirty="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lang="fr-FR" sz="1900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fr-FR" sz="1900" b="1" i="0" u="none" strike="noStrike" cap="none" baseline="0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fr-FR" sz="1900" b="1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Arial"/>
              <a:cs typeface="Arial"/>
              <a:sym typeface="Montserrat Medium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dirty="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750BAD-F46A-4D00-A558-9D04F4EA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48" y="972333"/>
            <a:ext cx="4556252" cy="45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fd0bab89c_0_147"/>
          <p:cNvSpPr/>
          <p:nvPr/>
        </p:nvSpPr>
        <p:spPr>
          <a:xfrm>
            <a:off x="0" y="3867"/>
            <a:ext cx="1221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afd0bab89c_0_147"/>
          <p:cNvSpPr txBox="1">
            <a:spLocks noGrp="1"/>
          </p:cNvSpPr>
          <p:nvPr>
            <p:ph type="title" idx="4294967295"/>
          </p:nvPr>
        </p:nvSpPr>
        <p:spPr>
          <a:xfrm>
            <a:off x="339400" y="1357675"/>
            <a:ext cx="11360700" cy="124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9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 origines</a:t>
            </a:r>
            <a:endParaRPr sz="59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2" name="Google Shape;182;gafd0bab89c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5667" y="6478433"/>
            <a:ext cx="1141233" cy="2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afd0bab89c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874" y="3867"/>
            <a:ext cx="662531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7453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5A987B"/>
      </a:dk2>
      <a:lt2>
        <a:srgbClr val="F28D6E"/>
      </a:lt2>
      <a:accent1>
        <a:srgbClr val="EDD9C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5A987B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877</Words>
  <Application>Microsoft Office PowerPoint</Application>
  <PresentationFormat>Grand écran</PresentationFormat>
  <Paragraphs>197</Paragraphs>
  <Slides>29</Slides>
  <Notes>29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43" baseType="lpstr">
      <vt:lpstr>Montserrat SemiBold</vt:lpstr>
      <vt:lpstr>Century Gothic</vt:lpstr>
      <vt:lpstr>Arial</vt:lpstr>
      <vt:lpstr>Play</vt:lpstr>
      <vt:lpstr>Montserrat Medium</vt:lpstr>
      <vt:lpstr>Montserrat</vt:lpstr>
      <vt:lpstr>Source Sans Pro</vt:lpstr>
      <vt:lpstr>Roboto</vt:lpstr>
      <vt:lpstr>Noto Symbol</vt:lpstr>
      <vt:lpstr>Calibri</vt:lpstr>
      <vt:lpstr>Thème Office</vt:lpstr>
      <vt:lpstr>Simple Light</vt:lpstr>
      <vt:lpstr>Objet d’environnement du Gestionnaire de liaisons</vt:lpstr>
      <vt:lpstr>Package</vt:lpstr>
      <vt:lpstr>Les principes de l’éducation positive</vt:lpstr>
      <vt:lpstr>Médoucine, qu’est-ce que c’est ?</vt:lpstr>
      <vt:lpstr>Sophrologues, naturopathes, hypnohérapeutes, ostéopathes, chiropraticiens, coachs ….</vt:lpstr>
      <vt:lpstr>Corinne LEGER  Thérapeute enfants, ados, adultes  Accompagnent psychocorporel, émotionnel &amp; parental  Certifiée Médoucine  </vt:lpstr>
      <vt:lpstr>Présentation PowerPoint</vt:lpstr>
      <vt:lpstr>Définition</vt:lpstr>
      <vt:lpstr>La discipline positive</vt:lpstr>
      <vt:lpstr>3 mots pour une démarche</vt:lpstr>
      <vt:lpstr>Les origines</vt:lpstr>
      <vt:lpstr>Les origines</vt:lpstr>
      <vt:lpstr>Les origines</vt:lpstr>
      <vt:lpstr>Les émotions</vt:lpstr>
      <vt:lpstr>Présentation PowerPoint</vt:lpstr>
      <vt:lpstr>Le cerveau</vt:lpstr>
      <vt:lpstr>Présentation PowerPoint</vt:lpstr>
      <vt:lpstr>Présentation PowerPoint</vt:lpstr>
      <vt:lpstr>Les tournures des phrases</vt:lpstr>
      <vt:lpstr>Présentation PowerPoint</vt:lpstr>
      <vt:lpstr>Zoom Parent Solo</vt:lpstr>
      <vt:lpstr>Présentation PowerPoint</vt:lpstr>
      <vt:lpstr>Présentation PowerPoint</vt:lpstr>
      <vt:lpstr>Présentation PowerPoint</vt:lpstr>
      <vt:lpstr>Présentation PowerPoint</vt:lpstr>
      <vt:lpstr>Récapitulatif</vt:lpstr>
      <vt:lpstr>Présentation PowerPoint</vt:lpstr>
      <vt:lpstr>Pour aller plus loin</vt:lpstr>
      <vt:lpstr>Présentation PowerPoint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admin</cp:lastModifiedBy>
  <cp:revision>49</cp:revision>
  <dcterms:created xsi:type="dcterms:W3CDTF">2020-11-18T13:55:31Z</dcterms:created>
  <dcterms:modified xsi:type="dcterms:W3CDTF">2021-04-01T12:10:45Z</dcterms:modified>
</cp:coreProperties>
</file>