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6">
          <p15:clr>
            <a:srgbClr val="A4A3A4"/>
          </p15:clr>
        </p15:guide>
        <p15:guide id="2" pos="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mvj2mILZOcyDxFbynOrDYAf51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0CFBF1-FC9B-4D49-A595-D14B4AEED67C}">
  <a:tblStyle styleId="{990CFBF1-FC9B-4D49-A595-D14B4AEED67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D04558B-876A-47EF-B254-DCF1B50225C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6" orient="horz"/>
        <p:guide pos="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Black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Add your organization’s logo!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58e8a08e6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d58e8a08e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tanding in front of a building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2749" y="1248267"/>
            <a:ext cx="1024270" cy="102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21100" l="16524" r="16808" t="73486"/>
          <a:stretch/>
        </p:blipFill>
        <p:spPr>
          <a:xfrm>
            <a:off x="3621881" y="2995225"/>
            <a:ext cx="2207015" cy="178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5010" y="2327295"/>
            <a:ext cx="1687116" cy="67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557" l="5195" r="19247" t="-557"/>
          <a:stretch/>
        </p:blipFill>
        <p:spPr>
          <a:xfrm>
            <a:off x="0" y="-57930"/>
            <a:ext cx="9144000" cy="5201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-18900" y="5387600"/>
            <a:ext cx="9181800" cy="20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266700" y="458869"/>
            <a:ext cx="6867832" cy="6748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#BeHeard RECOMMENDATIONS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266700" y="1386092"/>
            <a:ext cx="5926050" cy="3494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{Insert Statement}</a:t>
            </a:r>
            <a:endParaRPr b="0" i="0" sz="1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1}</a:t>
            </a:r>
            <a:endParaRPr b="0" i="0" sz="16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2}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{Insert Statement}</a:t>
            </a:r>
            <a:endParaRPr b="0" i="0" sz="1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1}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2}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{Insert Statement}</a:t>
            </a:r>
            <a:endParaRPr b="0" i="0" sz="1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1}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2}</a:t>
            </a:r>
            <a:endParaRPr b="0" i="0" sz="16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88888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A picture containing calendar&#10;&#10;Description automatically generated" id="215" name="Google Shape;215;p9"/>
          <p:cNvPicPr preferRelativeResize="0"/>
          <p:nvPr/>
        </p:nvPicPr>
        <p:blipFill rotWithShape="1">
          <a:blip r:embed="rId4">
            <a:alphaModFix/>
          </a:blip>
          <a:srcRect b="55169" l="27527" r="55554" t="30035"/>
          <a:stretch/>
        </p:blipFill>
        <p:spPr>
          <a:xfrm>
            <a:off x="7030313" y="345968"/>
            <a:ext cx="1516078" cy="104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9574" r="16574" t="0"/>
          <a:stretch/>
        </p:blipFill>
        <p:spPr>
          <a:xfrm>
            <a:off x="0" y="-10650"/>
            <a:ext cx="9144000" cy="51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/>
          <p:nvPr/>
        </p:nvSpPr>
        <p:spPr>
          <a:xfrm>
            <a:off x="-18900" y="5387600"/>
            <a:ext cx="9181800" cy="20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224168" y="458869"/>
            <a:ext cx="6867832" cy="6748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#BeHeard RECOMMENDATIONS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224168" y="1386092"/>
            <a:ext cx="5926050" cy="3494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{Insert Statement}</a:t>
            </a:r>
            <a:endParaRPr b="0" i="0" sz="1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1}</a:t>
            </a:r>
            <a:endParaRPr b="0" i="0" sz="16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2}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{Insert Statement}</a:t>
            </a:r>
            <a:endParaRPr b="0" i="0" sz="1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1}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{Recommendation 2}</a:t>
            </a:r>
            <a:endParaRPr/>
          </a:p>
        </p:txBody>
      </p:sp>
      <p:pic>
        <p:nvPicPr>
          <p:cNvPr descr="A picture containing calendar&#10;&#10;Description automatically generated" id="224" name="Google Shape;224;p10"/>
          <p:cNvPicPr preferRelativeResize="0"/>
          <p:nvPr/>
        </p:nvPicPr>
        <p:blipFill rotWithShape="1">
          <a:blip r:embed="rId4">
            <a:alphaModFix/>
          </a:blip>
          <a:srcRect b="7596" l="76602" r="8917" t="73704"/>
          <a:stretch/>
        </p:blipFill>
        <p:spPr>
          <a:xfrm>
            <a:off x="6798142" y="-80707"/>
            <a:ext cx="1676440" cy="169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/>
        </p:nvSpPr>
        <p:spPr>
          <a:xfrm>
            <a:off x="155927" y="4485410"/>
            <a:ext cx="1360794" cy="574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FBFB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 Logo</a:t>
            </a:r>
            <a:endParaRPr b="0" i="0" sz="2000" u="none" cap="none" strike="noStrike">
              <a:solidFill>
                <a:srgbClr val="BFBFB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703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4100700" y="984275"/>
            <a:ext cx="38064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 </a:t>
            </a:r>
            <a:br>
              <a:rPr b="1" i="0" lang="en-US" sz="8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8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</a:t>
            </a:r>
            <a:endParaRPr b="1" i="0" sz="8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4284998" y="3016200"/>
            <a:ext cx="38064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PARTICIPATING</a:t>
            </a:r>
            <a:endParaRPr b="1" i="0" sz="2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1243935" y="953527"/>
            <a:ext cx="2551814" cy="2551814"/>
          </a:xfrm>
          <a:prstGeom prst="ellipse">
            <a:avLst/>
          </a:prstGeom>
          <a:solidFill>
            <a:srgbClr val="F364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406891" y="1110074"/>
            <a:ext cx="2221602" cy="222160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1792867" y="1942183"/>
            <a:ext cx="1360794" cy="574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FBFB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 Logo</a:t>
            </a:r>
            <a:endParaRPr b="0" i="0" sz="2000" u="none" cap="none" strike="noStrike">
              <a:solidFill>
                <a:srgbClr val="BFBFB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group, people, bedroom&#10;&#10;Description automatically generated" id="92" name="Google Shape;92;p2"/>
          <p:cNvPicPr preferRelativeResize="0"/>
          <p:nvPr/>
        </p:nvPicPr>
        <p:blipFill rotWithShape="1">
          <a:blip r:embed="rId3">
            <a:alphaModFix/>
          </a:blip>
          <a:srcRect b="-2" l="4140" r="5149" t="44703"/>
          <a:stretch/>
        </p:blipFill>
        <p:spPr>
          <a:xfrm>
            <a:off x="0" y="-136623"/>
            <a:ext cx="9144000" cy="355596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 rot="120079">
            <a:off x="3945876" y="2209598"/>
            <a:ext cx="1572059" cy="522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team has spoken!</a:t>
            </a:r>
            <a:endParaRPr b="1" i="0" sz="16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2"/>
          <p:cNvSpPr txBox="1"/>
          <p:nvPr/>
        </p:nvSpPr>
        <p:spPr>
          <a:xfrm rot="-138707">
            <a:off x="6377168" y="2571292"/>
            <a:ext cx="1034462" cy="759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Results are Ready!</a:t>
            </a:r>
            <a:endParaRPr b="1" i="0" sz="1400" u="none" cap="none" strike="noStrike">
              <a:solidFill>
                <a:srgbClr val="A5A5A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31827" y="4165092"/>
            <a:ext cx="1253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ALIGNMENT</a:t>
            </a:r>
            <a:endParaRPr/>
          </a:p>
          <a:p>
            <a:pPr indent="0" lvl="0" marL="0" marR="0" rtl="0" algn="ctr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Belief in the organization &amp; mission</a:t>
            </a:r>
            <a:endParaRPr b="0" i="0" sz="12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78950" y="2446276"/>
            <a:ext cx="1438518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endParaRPr b="1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participation</a:t>
            </a:r>
            <a:endParaRPr b="1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978" y="1235388"/>
            <a:ext cx="493207" cy="49320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 rot="-643844">
            <a:off x="6987845" y="674593"/>
            <a:ext cx="1140748" cy="601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Add </a:t>
            </a:r>
            <a:br>
              <a:rPr b="0" i="0" lang="en-US" sz="1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1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Logo</a:t>
            </a:r>
            <a:endParaRPr b="0" i="0" sz="11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070825" y="4165092"/>
            <a:ext cx="145141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GROWTH</a:t>
            </a:r>
            <a:endParaRPr/>
          </a:p>
          <a:p>
            <a:pPr indent="0" lvl="0" marL="0" marR="0" rtl="0" algn="ctr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Investment in personal and professional growth</a:t>
            </a:r>
            <a:endParaRPr b="0" i="0" sz="12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945299" y="4165092"/>
            <a:ext cx="1253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VALUING</a:t>
            </a:r>
            <a:endParaRPr/>
          </a:p>
          <a:p>
            <a:pPr indent="0" lvl="0" marL="0" marR="0" rtl="0" algn="ctr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Appreciation for had work, talent and time</a:t>
            </a:r>
            <a:endParaRPr b="0" i="0" sz="12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712222" y="4165092"/>
            <a:ext cx="1370199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TEAM</a:t>
            </a:r>
            <a:endParaRPr/>
          </a:p>
          <a:p>
            <a:pPr indent="0" lvl="0" marL="0" marR="0" rtl="0" algn="ctr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Collaboration across departments and teams</a:t>
            </a:r>
            <a:endParaRPr b="0" i="0" sz="12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441974" y="4165092"/>
            <a:ext cx="1370199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</a:t>
            </a:r>
            <a:endParaRPr/>
          </a:p>
          <a:p>
            <a:pPr indent="0" lvl="0" marL="0" marR="0" rtl="0" algn="ctr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Talent and experience aligned with roles</a:t>
            </a:r>
            <a:endParaRPr b="0" i="0" sz="12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>
            <a:off x="-1" y="4437243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364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"/>
          <p:cNvSpPr txBox="1"/>
          <p:nvPr/>
        </p:nvSpPr>
        <p:spPr>
          <a:xfrm>
            <a:off x="331827" y="183489"/>
            <a:ext cx="6867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#BeHeard ENGAGEMENT SURVEY</a:t>
            </a:r>
            <a:endParaRPr/>
          </a:p>
        </p:txBody>
      </p:sp>
      <p:pic>
        <p:nvPicPr>
          <p:cNvPr descr="A picture containing calendar&#10;&#10;Description automatically generated" id="105" name="Google Shape;105;p2"/>
          <p:cNvPicPr preferRelativeResize="0"/>
          <p:nvPr/>
        </p:nvPicPr>
        <p:blipFill rotWithShape="1">
          <a:blip r:embed="rId5">
            <a:alphaModFix/>
          </a:blip>
          <a:srcRect b="7196" l="53448" r="33070" t="77938"/>
          <a:stretch/>
        </p:blipFill>
        <p:spPr>
          <a:xfrm>
            <a:off x="2353543" y="3520808"/>
            <a:ext cx="823255" cy="712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lendar&#10;&#10;Description automatically generated" id="106" name="Google Shape;106;p2"/>
          <p:cNvPicPr preferRelativeResize="0"/>
          <p:nvPr/>
        </p:nvPicPr>
        <p:blipFill rotWithShape="1">
          <a:blip r:embed="rId5">
            <a:alphaModFix/>
          </a:blip>
          <a:srcRect b="7596" l="76602" r="8917" t="73704"/>
          <a:stretch/>
        </p:blipFill>
        <p:spPr>
          <a:xfrm>
            <a:off x="4101102" y="3374313"/>
            <a:ext cx="884275" cy="895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lendar&#10;&#10;Description automatically generated" id="107" name="Google Shape;107;p2"/>
          <p:cNvPicPr preferRelativeResize="0"/>
          <p:nvPr/>
        </p:nvPicPr>
        <p:blipFill rotWithShape="1">
          <a:blip r:embed="rId5">
            <a:alphaModFix/>
          </a:blip>
          <a:srcRect b="55169" l="27527" r="55554" t="30035"/>
          <a:stretch/>
        </p:blipFill>
        <p:spPr>
          <a:xfrm>
            <a:off x="5880716" y="3547829"/>
            <a:ext cx="1033209" cy="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lendar&#10;&#10;Description automatically generated" id="108" name="Google Shape;108;p2"/>
          <p:cNvPicPr preferRelativeResize="0"/>
          <p:nvPr/>
        </p:nvPicPr>
        <p:blipFill rotWithShape="1">
          <a:blip r:embed="rId5">
            <a:alphaModFix/>
          </a:blip>
          <a:srcRect b="30761" l="77954" r="9251" t="54941"/>
          <a:stretch/>
        </p:blipFill>
        <p:spPr>
          <a:xfrm>
            <a:off x="7749122" y="3514840"/>
            <a:ext cx="781393" cy="684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lendar&#10;&#10;Description automatically generated" id="109" name="Google Shape;109;p2"/>
          <p:cNvPicPr preferRelativeResize="0"/>
          <p:nvPr/>
        </p:nvPicPr>
        <p:blipFill rotWithShape="1">
          <a:blip r:embed="rId5">
            <a:alphaModFix/>
          </a:blip>
          <a:srcRect b="77237" l="74992" r="11300" t="5168"/>
          <a:stretch/>
        </p:blipFill>
        <p:spPr>
          <a:xfrm>
            <a:off x="495334" y="3455406"/>
            <a:ext cx="837204" cy="842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and person posing for a picture&#10;&#10;Description automatically generated with low confidence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4636762" y="439627"/>
            <a:ext cx="4039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#BeHeard survey looks at the extent to which employees feel passionate about their jobs, are committed to the organization, put discretionary </a:t>
            </a:r>
            <a:br>
              <a:rPr b="0" i="0" lang="en-US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effort into their work and are willing to refer.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882502" y="1735663"/>
            <a:ext cx="3455582" cy="1712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ENGAGED EMPLOYEE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Consistently exceed performance requirements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Feel a sense of belonging at the organization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Motivated to go the extra mile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Willing and happy to refer potential employees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Believe in support, and are committed to the goals and objectives of the organization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4720857" y="1735663"/>
            <a:ext cx="3955310" cy="2217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DISENGAGED EMPLOYEE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Lacks enthusiasm and initiative to meet goals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Tend to miss deadlines, late for work and break their promises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Are not motivated to help others or go above and beyond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Actively looking for a new job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 not believe in support, and are committed to the goals and objectives of the organization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24164" y="175850"/>
            <a:ext cx="4113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BEING MEASURED + CHARACTERISTICS</a:t>
            </a:r>
            <a:endParaRPr b="1" i="0" sz="32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27445" l="-157" r="156" t="9787"/>
          <a:stretch/>
        </p:blipFill>
        <p:spPr>
          <a:xfrm>
            <a:off x="-14340" y="-6000"/>
            <a:ext cx="9179890" cy="3841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-21524" y="0"/>
            <a:ext cx="9179890" cy="3835357"/>
          </a:xfrm>
          <a:prstGeom prst="rect">
            <a:avLst/>
          </a:prstGeom>
          <a:solidFill>
            <a:schemeClr val="dk1">
              <a:alpha val="4509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80509" y="3548994"/>
            <a:ext cx="1543272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ALIGNMENT</a:t>
            </a:r>
            <a:endParaRPr b="1" i="0" sz="14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Uncover if your employees believe in and put effort towards the organization’s mission, values, and goals.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111633" y="3548994"/>
            <a:ext cx="1542647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GROWTH</a:t>
            </a:r>
            <a:endParaRPr b="1" i="0" sz="14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supported employees feel to advance their career and develop personal skill sets within your organization.</a:t>
            </a:r>
            <a:endParaRPr b="0" i="0" sz="10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899401" y="3548994"/>
            <a:ext cx="1370199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VALUING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Identify if your employees feel valued in the workplace, this is a leading driver in engagement and retention.</a:t>
            </a:r>
            <a:endParaRPr b="0" i="0" sz="10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5759844" y="3548994"/>
            <a:ext cx="1397925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TEAM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your organization promote a team-</a:t>
            </a:r>
            <a:b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based work style (i.e. departments or groups work well together).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489596" y="3548994"/>
            <a:ext cx="1397925" cy="1388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FIT</a:t>
            </a:r>
            <a:endParaRPr b="1" i="0" sz="14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 employees feel that they are in the right job and have the necessary skills, knowledge and abilities to perform.</a:t>
            </a:r>
            <a:endParaRPr b="0" i="0" sz="1000" u="none" cap="none" strike="noStrike">
              <a:solidFill>
                <a:srgbClr val="66666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55927" y="1355434"/>
            <a:ext cx="6100456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r>
              <a:rPr lang="en-US" sz="24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Engagement</a:t>
            </a:r>
            <a:endParaRPr b="0" i="0" sz="2400" u="none" cap="none" strike="noStrike">
              <a:solidFill>
                <a:srgbClr val="F2F2F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55927" y="185542"/>
            <a:ext cx="40920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ENGAGEMENT SCORES ARE IN!</a:t>
            </a:r>
            <a:endParaRPr b="1" i="0" sz="36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15483" y="3138095"/>
            <a:ext cx="873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endParaRPr b="0" i="0" sz="2400" u="none" cap="none" strike="noStrike">
              <a:solidFill>
                <a:srgbClr val="F364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446294" y="3138095"/>
            <a:ext cx="873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endParaRPr b="0" i="0" sz="2400" u="none" cap="none" strike="noStrike">
              <a:solidFill>
                <a:srgbClr val="F364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147838" y="3138095"/>
            <a:ext cx="873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endParaRPr b="0" i="0" sz="2400" u="none" cap="none" strike="noStrike">
              <a:solidFill>
                <a:srgbClr val="F364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022144" y="3138095"/>
            <a:ext cx="873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endParaRPr b="0" i="0" sz="2400" u="none" cap="none" strike="noStrike">
              <a:solidFill>
                <a:srgbClr val="F364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7751896" y="3138095"/>
            <a:ext cx="873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</a:t>
            </a:r>
            <a:endParaRPr b="0" i="0" sz="2400" u="none" cap="none" strike="noStrike">
              <a:solidFill>
                <a:srgbClr val="F364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>
            <a:off x="-1" y="383536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3642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9" name="Google Shape;139;p4"/>
          <p:cNvGrpSpPr/>
          <p:nvPr/>
        </p:nvGrpSpPr>
        <p:grpSpPr>
          <a:xfrm>
            <a:off x="7952452" y="206874"/>
            <a:ext cx="1031847" cy="942121"/>
            <a:chOff x="7401608" y="265440"/>
            <a:chExt cx="1591225" cy="1452858"/>
          </a:xfrm>
        </p:grpSpPr>
        <p:pic>
          <p:nvPicPr>
            <p:cNvPr descr="A picture containing logo&#10;&#10;Description automatically generated" id="140" name="Google Shape;14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01608" y="265440"/>
              <a:ext cx="1591225" cy="1452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icon&#10;&#10;Description automatically generated"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 b="56136" l="37292" r="40490" t="27255"/>
            <a:stretch/>
          </p:blipFill>
          <p:spPr>
            <a:xfrm>
              <a:off x="7538474" y="655714"/>
              <a:ext cx="1049717" cy="8682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12087" r="7077" t="0"/>
          <a:stretch/>
        </p:blipFill>
        <p:spPr>
          <a:xfrm>
            <a:off x="1" y="0"/>
            <a:ext cx="9144000" cy="45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 rot="-5400000">
            <a:off x="-1569298" y="1700226"/>
            <a:ext cx="4483990" cy="4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TOP FIVE LIST</a:t>
            </a:r>
            <a:endParaRPr b="1" i="0" sz="48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175523" y="1438185"/>
            <a:ext cx="1562400" cy="333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Effectiveness Score </a:t>
            </a:r>
            <a:endParaRPr b="0" i="0" sz="12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0" y="4527925"/>
            <a:ext cx="9144000" cy="61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" name="Google Shape;150;p5"/>
          <p:cNvGraphicFramePr/>
          <p:nvPr/>
        </p:nvGraphicFramePr>
        <p:xfrm>
          <a:off x="921055" y="18750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{990CFBF1-FC9B-4D49-A595-D14B4AEED67C}</a:tableStyleId>
              </a:tblPr>
              <a:tblGrid>
                <a:gridCol w="3107575"/>
                <a:gridCol w="785100"/>
              </a:tblGrid>
              <a:tr h="45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1. {Insert Statement}</a:t>
                      </a:r>
                      <a:endParaRPr b="0" i="0" sz="1400" u="none" cap="none" strike="noStrike">
                        <a:solidFill>
                          <a:srgbClr val="262626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2. {Insert Statement}</a:t>
                      </a:r>
                      <a:endParaRPr b="0" i="0" sz="1400" u="none" cap="none" strike="noStrike">
                        <a:solidFill>
                          <a:srgbClr val="262626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3. {Insert Statement}</a:t>
                      </a:r>
                      <a:endParaRPr b="0" i="0" sz="1400" u="none" cap="none" strike="noStrike">
                        <a:solidFill>
                          <a:srgbClr val="262626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4. {Insert Statement}</a:t>
                      </a:r>
                      <a:endParaRPr b="0" i="0" sz="1400" u="none" cap="none" strike="noStrike">
                        <a:solidFill>
                          <a:srgbClr val="262626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5. {Insert Statement}</a:t>
                      </a:r>
                      <a:endParaRPr b="0" i="0" sz="1400" u="none" cap="none" strike="noStrike">
                        <a:solidFill>
                          <a:srgbClr val="262626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6262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5"/>
          <p:cNvSpPr/>
          <p:nvPr/>
        </p:nvSpPr>
        <p:spPr>
          <a:xfrm>
            <a:off x="0" y="4527925"/>
            <a:ext cx="9144000" cy="627425"/>
          </a:xfrm>
          <a:prstGeom prst="rect">
            <a:avLst/>
          </a:prstGeom>
          <a:solidFill>
            <a:srgbClr val="F364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0" y="463769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XX% of employees would refer </a:t>
            </a:r>
            <a:r>
              <a:rPr b="0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{Company Name} to a friend as a good place to work.</a:t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921054" y="575697"/>
            <a:ext cx="4572000" cy="759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found out what’s </a:t>
            </a:r>
            <a:r>
              <a:rPr b="1" i="0" lang="en-US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MOST </a:t>
            </a:r>
            <a:br>
              <a:rPr b="0" i="0" lang="en-US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important </a:t>
            </a:r>
            <a:r>
              <a:rPr b="0" i="0" lang="en-US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our employees!</a:t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2452" y="208677"/>
            <a:ext cx="1031847" cy="938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55" name="Google Shape;155;p5"/>
          <p:cNvPicPr preferRelativeResize="0"/>
          <p:nvPr/>
        </p:nvPicPr>
        <p:blipFill rotWithShape="1">
          <a:blip r:embed="rId5">
            <a:alphaModFix/>
          </a:blip>
          <a:srcRect b="56136" l="37292" r="40490" t="27255"/>
          <a:stretch/>
        </p:blipFill>
        <p:spPr>
          <a:xfrm>
            <a:off x="8041204" y="459951"/>
            <a:ext cx="680700" cy="56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5676" l="9756" r="7862" t="120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159701" y="338485"/>
            <a:ext cx="73932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TOP ENGAGEMENT STRENGTHS</a:t>
            </a:r>
            <a:endParaRPr b="1" i="0" sz="36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2661852" y="942452"/>
            <a:ext cx="8546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are the areas that </a:t>
            </a:r>
            <a:r>
              <a:rPr b="1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get our employees </a:t>
            </a:r>
            <a:br>
              <a:rPr b="1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excited</a:t>
            </a:r>
            <a:r>
              <a:rPr b="0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come to work everyday.</a:t>
            </a:r>
            <a:endParaRPr/>
          </a:p>
        </p:txBody>
      </p:sp>
      <p:graphicFrame>
        <p:nvGraphicFramePr>
          <p:cNvPr id="163" name="Google Shape;163;p6"/>
          <p:cNvGraphicFramePr/>
          <p:nvPr/>
        </p:nvGraphicFramePr>
        <p:xfrm>
          <a:off x="2512992" y="21511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{5D04558B-876A-47EF-B254-DCF1B50225C5}</a:tableStyleId>
              </a:tblPr>
              <a:tblGrid>
                <a:gridCol w="3146050"/>
                <a:gridCol w="1130125"/>
                <a:gridCol w="1079225"/>
                <a:gridCol w="967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EFFECTIVENESS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IMPORTANCE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BENCHMARK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84%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4" name="Google Shape;164;p6"/>
          <p:cNvCxnSpPr/>
          <p:nvPr/>
        </p:nvCxnSpPr>
        <p:spPr>
          <a:xfrm>
            <a:off x="2743200" y="2434855"/>
            <a:ext cx="6007395" cy="0"/>
          </a:xfrm>
          <a:prstGeom prst="straightConnector1">
            <a:avLst/>
          </a:prstGeom>
          <a:noFill/>
          <a:ln cap="flat" cmpd="sng" w="9525">
            <a:solidFill>
              <a:srgbClr val="F364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2452" y="208677"/>
            <a:ext cx="1031847" cy="938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66" name="Google Shape;166;p6"/>
          <p:cNvPicPr preferRelativeResize="0"/>
          <p:nvPr/>
        </p:nvPicPr>
        <p:blipFill rotWithShape="1">
          <a:blip r:embed="rId5">
            <a:alphaModFix/>
          </a:blip>
          <a:srcRect b="56136" l="37292" r="40490" t="27255"/>
          <a:stretch/>
        </p:blipFill>
        <p:spPr>
          <a:xfrm>
            <a:off x="8041204" y="459951"/>
            <a:ext cx="680700" cy="56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&#10;&#10;Description automatically generated with medium confidence" id="171" name="Google Shape;171;p7"/>
          <p:cNvPicPr preferRelativeResize="0"/>
          <p:nvPr/>
        </p:nvPicPr>
        <p:blipFill rotWithShape="1">
          <a:blip r:embed="rId3">
            <a:alphaModFix/>
          </a:blip>
          <a:srcRect b="24212" l="0" r="4281" t="8199"/>
          <a:stretch/>
        </p:blipFill>
        <p:spPr>
          <a:xfrm>
            <a:off x="0" y="-1"/>
            <a:ext cx="9181800" cy="204568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-18900" y="5387600"/>
            <a:ext cx="9181800" cy="20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-55344" y="1014441"/>
            <a:ext cx="49683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88888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i="0" sz="3000" u="none" cap="none" strike="noStrike">
              <a:solidFill>
                <a:srgbClr val="8888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155927" y="168011"/>
            <a:ext cx="4545546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TOP </a:t>
            </a:r>
            <a:r>
              <a:rPr b="1" i="0" lang="en-US" sz="32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ENGAGEMENT </a:t>
            </a:r>
            <a:r>
              <a:rPr b="1" i="0" lang="en-US" sz="50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ACTION AREAS</a:t>
            </a:r>
            <a:endParaRPr b="1" i="0" sz="50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75" name="Google Shape;175;p7"/>
          <p:cNvGraphicFramePr/>
          <p:nvPr/>
        </p:nvGraphicFramePr>
        <p:xfrm>
          <a:off x="0" y="2045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{5D04558B-876A-47EF-B254-DCF1B50225C5}</a:tableStyleId>
              </a:tblPr>
              <a:tblGrid>
                <a:gridCol w="5332000"/>
                <a:gridCol w="1386050"/>
                <a:gridCol w="1203175"/>
                <a:gridCol w="1241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EFFECTIVENESS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IMPORTANCE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BENCHMARK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84%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91%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7"/>
          <p:cNvSpPr txBox="1"/>
          <p:nvPr/>
        </p:nvSpPr>
        <p:spPr>
          <a:xfrm>
            <a:off x="155927" y="4485410"/>
            <a:ext cx="1360794" cy="574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FBFB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 Logo</a:t>
            </a:r>
            <a:endParaRPr b="0" i="0" sz="2000" u="none" cap="none" strike="noStrike">
              <a:solidFill>
                <a:srgbClr val="BFBFB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55927" y="1341709"/>
            <a:ext cx="8546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are the areas that very important to our </a:t>
            </a:r>
            <a:b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employees where they feel we are </a:t>
            </a:r>
            <a:r>
              <a:rPr b="1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least effective.</a:t>
            </a:r>
            <a:endParaRPr b="0" i="0" sz="1800" u="none" cap="none" strike="noStrike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2452" y="208677"/>
            <a:ext cx="1031847" cy="938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79" name="Google Shape;179;p7"/>
          <p:cNvPicPr preferRelativeResize="0"/>
          <p:nvPr/>
        </p:nvPicPr>
        <p:blipFill rotWithShape="1">
          <a:blip r:embed="rId5">
            <a:alphaModFix/>
          </a:blip>
          <a:srcRect b="56136" l="37292" r="40490" t="27255"/>
          <a:stretch/>
        </p:blipFill>
        <p:spPr>
          <a:xfrm>
            <a:off x="8041204" y="459951"/>
            <a:ext cx="680700" cy="56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&#10;&#10;Description automatically generated with medium confidence" id="184" name="Google Shape;184;gd58e8a08e6_0_103"/>
          <p:cNvPicPr preferRelativeResize="0"/>
          <p:nvPr/>
        </p:nvPicPr>
        <p:blipFill rotWithShape="1">
          <a:blip r:embed="rId3">
            <a:alphaModFix/>
          </a:blip>
          <a:srcRect b="24216" l="0" r="4278" t="8198"/>
          <a:stretch/>
        </p:blipFill>
        <p:spPr>
          <a:xfrm>
            <a:off x="0" y="-1"/>
            <a:ext cx="9181803" cy="204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d58e8a08e6_0_103"/>
          <p:cNvSpPr/>
          <p:nvPr/>
        </p:nvSpPr>
        <p:spPr>
          <a:xfrm>
            <a:off x="-18900" y="5387600"/>
            <a:ext cx="9181800" cy="20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d58e8a08e6_0_103"/>
          <p:cNvSpPr txBox="1"/>
          <p:nvPr/>
        </p:nvSpPr>
        <p:spPr>
          <a:xfrm>
            <a:off x="-55344" y="1014441"/>
            <a:ext cx="49683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88888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i="0" sz="3000" u="none" cap="none" strike="noStrike">
              <a:solidFill>
                <a:srgbClr val="8888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7" name="Google Shape;187;gd58e8a08e6_0_103"/>
          <p:cNvSpPr txBox="1"/>
          <p:nvPr/>
        </p:nvSpPr>
        <p:spPr>
          <a:xfrm>
            <a:off x="155927" y="168011"/>
            <a:ext cx="45456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TOP </a:t>
            </a:r>
            <a:r>
              <a:rPr b="1" lang="en-US" sz="3200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ENGAGEMENT </a:t>
            </a:r>
            <a:r>
              <a:rPr b="1" lang="en-US" sz="5000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OPPORTUNITIES</a:t>
            </a:r>
            <a:endParaRPr b="1" i="0" sz="50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88" name="Google Shape;188;gd58e8a08e6_0_103"/>
          <p:cNvGraphicFramePr/>
          <p:nvPr/>
        </p:nvGraphicFramePr>
        <p:xfrm>
          <a:off x="0" y="2045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{5D04558B-876A-47EF-B254-DCF1B50225C5}</a:tableStyleId>
              </a:tblPr>
              <a:tblGrid>
                <a:gridCol w="5332000"/>
                <a:gridCol w="1386050"/>
                <a:gridCol w="1203175"/>
                <a:gridCol w="1241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EFFECTIVENESS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IMPORTANCE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BENCHMARK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84%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91%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gd58e8a08e6_0_103"/>
          <p:cNvSpPr txBox="1"/>
          <p:nvPr/>
        </p:nvSpPr>
        <p:spPr>
          <a:xfrm>
            <a:off x="155927" y="4485410"/>
            <a:ext cx="1360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FBFB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 Logo</a:t>
            </a:r>
            <a:endParaRPr b="0" i="0" sz="2000" u="none" cap="none" strike="noStrike">
              <a:solidFill>
                <a:srgbClr val="BFBFB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gd58e8a08e6_0_103"/>
          <p:cNvSpPr/>
          <p:nvPr/>
        </p:nvSpPr>
        <p:spPr>
          <a:xfrm>
            <a:off x="155927" y="1341709"/>
            <a:ext cx="8546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are the areas that very important to our </a:t>
            </a:r>
            <a:b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employees where they feel we are </a:t>
            </a:r>
            <a:r>
              <a:rPr b="1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least effective.</a:t>
            </a:r>
            <a:endParaRPr b="0" i="0" sz="1800" u="none" cap="none" strike="noStrike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1" name="Google Shape;191;gd58e8a08e6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2452" y="208677"/>
            <a:ext cx="1031844" cy="938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92" name="Google Shape;192;gd58e8a08e6_0_103"/>
          <p:cNvPicPr preferRelativeResize="0"/>
          <p:nvPr/>
        </p:nvPicPr>
        <p:blipFill rotWithShape="1">
          <a:blip r:embed="rId5">
            <a:alphaModFix/>
          </a:blip>
          <a:srcRect b="56135" l="37290" r="40492" t="27255"/>
          <a:stretch/>
        </p:blipFill>
        <p:spPr>
          <a:xfrm>
            <a:off x="8041204" y="459951"/>
            <a:ext cx="680699" cy="56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 with medium confidence" id="197" name="Google Shape;197;p8"/>
          <p:cNvPicPr preferRelativeResize="0"/>
          <p:nvPr/>
        </p:nvPicPr>
        <p:blipFill rotWithShape="1">
          <a:blip r:embed="rId3">
            <a:alphaModFix/>
          </a:blip>
          <a:srcRect b="53143" l="0" r="10341" t="246"/>
          <a:stretch/>
        </p:blipFill>
        <p:spPr>
          <a:xfrm flipH="1">
            <a:off x="-18900" y="0"/>
            <a:ext cx="9181800" cy="204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/>
          <p:nvPr/>
        </p:nvSpPr>
        <p:spPr>
          <a:xfrm>
            <a:off x="-18900" y="5387600"/>
            <a:ext cx="9181800" cy="20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-55344" y="1014441"/>
            <a:ext cx="49683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88888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i="0" sz="3000" u="none" cap="none" strike="noStrike">
              <a:solidFill>
                <a:srgbClr val="8888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155926" y="76674"/>
            <a:ext cx="61317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CUSTOM </a:t>
            </a:r>
            <a:br>
              <a:rPr b="1" i="0" lang="en-US" sz="50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5000" u="none" cap="none" strike="noStrike">
                <a:solidFill>
                  <a:srgbClr val="F364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b="1" i="0" sz="5000" u="none" cap="none" strike="noStrike">
              <a:solidFill>
                <a:srgbClr val="F364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01" name="Google Shape;201;p8"/>
          <p:cNvGraphicFramePr/>
          <p:nvPr/>
        </p:nvGraphicFramePr>
        <p:xfrm>
          <a:off x="0" y="2045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{5D04558B-876A-47EF-B254-DCF1B50225C5}</a:tableStyleId>
              </a:tblPr>
              <a:tblGrid>
                <a:gridCol w="5332000"/>
                <a:gridCol w="1386050"/>
                <a:gridCol w="1203175"/>
                <a:gridCol w="1241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EFFECTIVENESS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IMPORTANCE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3642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BENCHMARK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84%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79%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91%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{Insert Statement}</a:t>
                      </a:r>
                      <a:endParaRPr b="0" i="0" sz="1400" u="none" cap="none" strike="noStrike">
                        <a:solidFill>
                          <a:srgbClr val="595959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XX%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595959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83%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8"/>
          <p:cNvSpPr txBox="1"/>
          <p:nvPr/>
        </p:nvSpPr>
        <p:spPr>
          <a:xfrm>
            <a:off x="155927" y="4485410"/>
            <a:ext cx="1360794" cy="574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FBFB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 Logo</a:t>
            </a:r>
            <a:endParaRPr b="0" i="0" sz="2000" u="none" cap="none" strike="noStrike">
              <a:solidFill>
                <a:srgbClr val="BFBFB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75265" y="1375560"/>
            <a:ext cx="8546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are the responses to </a:t>
            </a:r>
            <a:b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</a:t>
            </a:r>
            <a:r>
              <a:rPr b="1" i="0" lang="en-US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five-star questions.</a:t>
            </a:r>
            <a:endParaRPr b="0" i="0" sz="1800" u="none" cap="none" strike="noStrike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7952452" y="206874"/>
            <a:ext cx="1031847" cy="942121"/>
            <a:chOff x="7401608" y="265440"/>
            <a:chExt cx="1591225" cy="1452858"/>
          </a:xfrm>
        </p:grpSpPr>
        <p:pic>
          <p:nvPicPr>
            <p:cNvPr descr="A picture containing logo&#10;&#10;Description automatically generated" id="205" name="Google Shape;20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01608" y="265440"/>
              <a:ext cx="1591225" cy="1452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icon&#10;&#10;Description automatically generated" id="206" name="Google Shape;206;p8"/>
            <p:cNvPicPr preferRelativeResize="0"/>
            <p:nvPr/>
          </p:nvPicPr>
          <p:blipFill rotWithShape="1">
            <a:blip r:embed="rId5">
              <a:alphaModFix/>
            </a:blip>
            <a:srcRect b="56136" l="37292" r="40490" t="27255"/>
            <a:stretch/>
          </p:blipFill>
          <p:spPr>
            <a:xfrm>
              <a:off x="7538474" y="655714"/>
              <a:ext cx="1049717" cy="8682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2020-08-06T16:14:41Z</dcterms:created>
  <dc:creator>Anna Straus</dc:creator>
</cp:coreProperties>
</file>