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18"/>
  </p:notesMasterIdLst>
  <p:sldIdLst>
    <p:sldId id="256" r:id="rId2"/>
    <p:sldId id="403" r:id="rId3"/>
    <p:sldId id="260" r:id="rId4"/>
    <p:sldId id="401" r:id="rId5"/>
    <p:sldId id="262" r:id="rId6"/>
    <p:sldId id="274" r:id="rId7"/>
    <p:sldId id="264" r:id="rId8"/>
    <p:sldId id="360" r:id="rId9"/>
    <p:sldId id="275" r:id="rId10"/>
    <p:sldId id="300" r:id="rId11"/>
    <p:sldId id="402" r:id="rId12"/>
    <p:sldId id="270" r:id="rId13"/>
    <p:sldId id="271" r:id="rId14"/>
    <p:sldId id="400" r:id="rId15"/>
    <p:sldId id="361" r:id="rId16"/>
    <p:sldId id="301" r:id="rId1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44" userDrawn="1">
          <p15:clr>
            <a:srgbClr val="A4A3A4"/>
          </p15:clr>
        </p15:guide>
        <p15:guide id="2" pos="48" userDrawn="1">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g2xl8tBKh3Bi+bDSCVVgBeZZ6n9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641F"/>
    <a:srgbClr val="F364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036"/>
    <p:restoredTop sz="86490"/>
  </p:normalViewPr>
  <p:slideViewPr>
    <p:cSldViewPr snapToGrid="0">
      <p:cViewPr>
        <p:scale>
          <a:sx n="90" d="100"/>
          <a:sy n="90" d="100"/>
        </p:scale>
        <p:origin x="920" y="848"/>
      </p:cViewPr>
      <p:guideLst>
        <p:guide orient="horz" pos="3144"/>
        <p:guide pos="48"/>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30"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We’re passionate about igniting economic growth through power of positive human connection. We help employers increase retention with  personalized recognition. </a:t>
            </a:r>
            <a:endParaRPr/>
          </a:p>
        </p:txBody>
      </p:sp>
      <p:sp>
        <p:nvSpPr>
          <p:cNvPr id="167" name="Google Shape;16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92291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9 out of 10 managers who use this survey find they don’t even need a focus group because the results are so actionable.</a:t>
            </a:r>
            <a:endParaRPr/>
          </a:p>
          <a:p>
            <a:pPr marL="0" lvl="0" indent="0" algn="l" rtl="0">
              <a:lnSpc>
                <a:spcPct val="100000"/>
              </a:lnSpc>
              <a:spcBef>
                <a:spcPts val="0"/>
              </a:spcBef>
              <a:spcAft>
                <a:spcPts val="0"/>
              </a:spcAft>
              <a:buSzPts val="1400"/>
              <a:buNone/>
            </a:pPr>
            <a:endParaRPr/>
          </a:p>
        </p:txBody>
      </p:sp>
      <p:sp>
        <p:nvSpPr>
          <p:cNvPr id="343" name="Google Shape;343;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uFillTx/>
            </a:endParaRPr>
          </a:p>
        </p:txBody>
      </p:sp>
      <p:sp>
        <p:nvSpPr>
          <p:cNvPr id="4" name="Slide Number Placeholder 3"/>
          <p:cNvSpPr>
            <a:spLocks noGrp="1"/>
          </p:cNvSpPr>
          <p:nvPr>
            <p:ph type="sldNum" sz="quarter" idx="10"/>
          </p:nvPr>
        </p:nvSpPr>
        <p:spPr/>
        <p:txBody>
          <a:bodyPr/>
          <a:lstStyle/>
          <a:p>
            <a:fld id="{734EE518-7816-F348-B4F7-5E82D5B20461}" type="slidenum">
              <a:rPr lang="en-US" smtClean="0">
                <a:uFillTx/>
              </a:rPr>
              <a:t>14</a:t>
            </a:fld>
            <a:endParaRPr lang="en-US" dirty="0">
              <a:uFillTx/>
            </a:endParaRPr>
          </a:p>
        </p:txBody>
      </p:sp>
    </p:spTree>
    <p:extLst>
      <p:ext uri="{BB962C8B-B14F-4D97-AF65-F5344CB8AC3E}">
        <p14:creationId xmlns:p14="http://schemas.microsoft.com/office/powerpoint/2010/main" val="1075107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sz="1200" dirty="0">
                <a:latin typeface="Arial"/>
                <a:ea typeface="Arial"/>
                <a:cs typeface="Arial"/>
                <a:sym typeface="Arial"/>
              </a:rPr>
              <a:t>Hear what other companies say about this survey!</a:t>
            </a:r>
          </a:p>
          <a:p>
            <a:pPr marL="0" lvl="0" indent="0" algn="l" rtl="0">
              <a:lnSpc>
                <a:spcPct val="100000"/>
              </a:lnSpc>
              <a:spcBef>
                <a:spcPts val="0"/>
              </a:spcBef>
              <a:spcAft>
                <a:spcPts val="0"/>
              </a:spcAft>
              <a:buSzPts val="1400"/>
              <a:buNone/>
            </a:pPr>
            <a:endParaRPr lang="en-US" sz="12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200" dirty="0">
                <a:latin typeface="Arial"/>
                <a:ea typeface="Arial"/>
                <a:cs typeface="Arial"/>
                <a:sym typeface="Arial"/>
              </a:rPr>
              <a:t>In partnership with </a:t>
            </a:r>
            <a:r>
              <a:rPr lang="en-US" sz="1200" b="1" dirty="0">
                <a:latin typeface="Arial"/>
                <a:ea typeface="Arial"/>
                <a:cs typeface="Arial"/>
                <a:sym typeface="Arial"/>
              </a:rPr>
              <a:t>Integral Talent Systems,</a:t>
            </a:r>
            <a:r>
              <a:rPr lang="en-US" sz="1200" dirty="0">
                <a:latin typeface="Arial"/>
                <a:ea typeface="Arial"/>
                <a:cs typeface="Arial"/>
                <a:sym typeface="Arial"/>
              </a:rPr>
              <a:t> </a:t>
            </a:r>
            <a:r>
              <a:rPr lang="en-US" sz="1200" dirty="0" err="1">
                <a:latin typeface="Arial"/>
                <a:ea typeface="Arial"/>
                <a:cs typeface="Arial"/>
                <a:sym typeface="Arial"/>
              </a:rPr>
              <a:t>Sparck</a:t>
            </a:r>
            <a:r>
              <a:rPr lang="en-US" sz="1200" dirty="0">
                <a:latin typeface="Arial"/>
                <a:ea typeface="Arial"/>
                <a:cs typeface="Arial"/>
                <a:sym typeface="Arial"/>
              </a:rPr>
              <a:t> is able to measure how passionate employees feel about their jobs, are committed to the organization, and put discretionary effort into their work and are willing to refer. Employee engagement directly relates to productivity, revenue, absenteeism, turnover, customer satisfaction and other company metrics.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7322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dominating characteristic now since half the workforce is made up of millennials.</a:t>
            </a:r>
            <a:endParaRPr/>
          </a:p>
        </p:txBody>
      </p:sp>
      <p:sp>
        <p:nvSpPr>
          <p:cNvPr id="207" name="Google Shape;207;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dk1"/>
              </a:buClr>
              <a:buSzPts val="1100"/>
              <a:buFont typeface="Arial"/>
              <a:buNone/>
            </a:pPr>
            <a:r>
              <a:rPr lang="en-US" sz="2800"/>
              <a:t>But what does engagement look like?</a:t>
            </a:r>
            <a:endParaRPr/>
          </a:p>
        </p:txBody>
      </p:sp>
      <p:sp>
        <p:nvSpPr>
          <p:cNvPr id="233" name="Google Shape;233;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extLst>
      <p:ext uri="{BB962C8B-B14F-4D97-AF65-F5344CB8AC3E}">
        <p14:creationId xmlns:p14="http://schemas.microsoft.com/office/powerpoint/2010/main" val="423824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dk1"/>
              </a:buClr>
              <a:buSzPts val="1100"/>
              <a:buFont typeface="Arial"/>
              <a:buNone/>
            </a:pPr>
            <a:r>
              <a:rPr lang="en-US" sz="2800"/>
              <a:t>But what does engagement look like?</a:t>
            </a:r>
            <a:endParaRPr/>
          </a:p>
        </p:txBody>
      </p:sp>
      <p:sp>
        <p:nvSpPr>
          <p:cNvPr id="233" name="Google Shape;233;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5e448920b7_0_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5e448920b7_0_16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g5e448920b7_0_1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want to look at engagement first. So we do an engagement cost analysis to see where you are now and where you could be with increased retention. In addition to retention, we  look at things like your current revenue, disengagement costs to show you what increased engagement will look like and how it will impact your bottom line. We like to start with with engagement to create a benchmark. We can provide the free cost analysis and then use the #BeHeard survey to understand where you are now and where you can go in the future.</a:t>
            </a:r>
            <a:endParaRPr/>
          </a:p>
        </p:txBody>
      </p:sp>
      <p:sp>
        <p:nvSpPr>
          <p:cNvPr id="247" name="Google Shape;247;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5e448920b7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5e448920b7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sz="1200" dirty="0">
                <a:latin typeface="Arial"/>
                <a:ea typeface="Arial"/>
                <a:cs typeface="Arial"/>
                <a:sym typeface="Arial"/>
              </a:rPr>
              <a:t>Solution = #</a:t>
            </a:r>
            <a:r>
              <a:rPr lang="en-US" sz="1200" dirty="0" err="1">
                <a:latin typeface="Arial"/>
                <a:ea typeface="Arial"/>
                <a:cs typeface="Arial"/>
                <a:sym typeface="Arial"/>
              </a:rPr>
              <a:t>BeHeard</a:t>
            </a:r>
            <a:r>
              <a:rPr lang="en-US" sz="1200" dirty="0">
                <a:latin typeface="Arial"/>
                <a:ea typeface="Arial"/>
                <a:cs typeface="Arial"/>
                <a:sym typeface="Arial"/>
              </a:rPr>
              <a:t> Engagement Survey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1200" dirty="0">
                <a:latin typeface="Arial"/>
                <a:ea typeface="Arial"/>
                <a:cs typeface="Arial"/>
                <a:sym typeface="Arial"/>
              </a:rPr>
              <a:t>Alignment: The extent to which the employee believes in and puts effort toward this</a:t>
            </a:r>
          </a:p>
          <a:p>
            <a:pPr marL="0" lvl="0" indent="0" algn="l" rtl="0">
              <a:lnSpc>
                <a:spcPct val="100000"/>
              </a:lnSpc>
              <a:spcBef>
                <a:spcPts val="0"/>
              </a:spcBef>
              <a:spcAft>
                <a:spcPts val="0"/>
              </a:spcAft>
              <a:buClr>
                <a:schemeClr val="dk1"/>
              </a:buClr>
              <a:buSzPts val="1100"/>
              <a:buFont typeface="Arial"/>
              <a:buNone/>
            </a:pPr>
            <a:r>
              <a:rPr lang="en-US" sz="1200" dirty="0">
                <a:latin typeface="Arial"/>
                <a:ea typeface="Arial"/>
                <a:cs typeface="Arial"/>
                <a:sym typeface="Arial"/>
              </a:rPr>
              <a:t>organization’s mission, values and goals.</a:t>
            </a:r>
          </a:p>
          <a:p>
            <a:endParaRPr lang="en-US" dirty="0"/>
          </a:p>
        </p:txBody>
      </p:sp>
    </p:spTree>
    <p:extLst>
      <p:ext uri="{BB962C8B-B14F-4D97-AF65-F5344CB8AC3E}">
        <p14:creationId xmlns:p14="http://schemas.microsoft.com/office/powerpoint/2010/main" val="675279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1400">
                <a:latin typeface="Arial"/>
                <a:ea typeface="Arial"/>
                <a:cs typeface="Arial"/>
                <a:sym typeface="Arial"/>
              </a:rPr>
              <a:t>Dual rating score</a:t>
            </a:r>
            <a:endParaRPr sz="140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r>
              <a:rPr lang="en-US" sz="1400">
                <a:latin typeface="Arial"/>
                <a:ea typeface="Arial"/>
                <a:cs typeface="Arial"/>
                <a:sym typeface="Arial"/>
              </a:rPr>
              <a:t>Statistically validated</a:t>
            </a:r>
            <a:endParaRPr sz="140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r>
              <a:rPr lang="en-US" sz="1400">
                <a:latin typeface="Arial"/>
                <a:ea typeface="Arial"/>
                <a:cs typeface="Arial"/>
                <a:sym typeface="Arial"/>
              </a:rPr>
              <a:t>Survey developed by Integral Talent Systems (ITS) </a:t>
            </a:r>
            <a:endParaRPr sz="1400">
              <a:latin typeface="Arial"/>
              <a:ea typeface="Arial"/>
              <a:cs typeface="Arial"/>
              <a:sym typeface="Arial"/>
            </a:endParaRPr>
          </a:p>
          <a:p>
            <a:pPr marL="0" lvl="0" indent="0" algn="l" rtl="0">
              <a:lnSpc>
                <a:spcPct val="90000"/>
              </a:lnSpc>
              <a:spcBef>
                <a:spcPts val="1000"/>
              </a:spcBef>
              <a:spcAft>
                <a:spcPts val="0"/>
              </a:spcAft>
              <a:buClr>
                <a:schemeClr val="dk1"/>
              </a:buClr>
              <a:buSzPts val="1100"/>
              <a:buFont typeface="Arial"/>
              <a:buNone/>
            </a:pPr>
            <a:r>
              <a:rPr lang="en-US" sz="1400">
                <a:solidFill>
                  <a:srgbClr val="434343"/>
                </a:solidFill>
                <a:latin typeface="Arial"/>
                <a:ea typeface="Arial"/>
                <a:cs typeface="Arial"/>
                <a:sym typeface="Arial"/>
              </a:rPr>
              <a:t>Rates the effectiveness and importance of the relevant factors that affect engagement &amp; turnover. </a:t>
            </a:r>
            <a:endParaRPr sz="1400">
              <a:latin typeface="Arial"/>
              <a:ea typeface="Arial"/>
              <a:cs typeface="Arial"/>
              <a:sym typeface="Arial"/>
            </a:endParaRPr>
          </a:p>
        </p:txBody>
      </p:sp>
      <p:sp>
        <p:nvSpPr>
          <p:cNvPr id="311" name="Google Shape;311;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spTree>
    <p:extLst>
      <p:ext uri="{BB962C8B-B14F-4D97-AF65-F5344CB8AC3E}">
        <p14:creationId xmlns:p14="http://schemas.microsoft.com/office/powerpoint/2010/main" val="2567624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0850E-4DCD-E444-891E-38820C49F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E28AC7-5AF6-7540-947F-CE263CCEF978}"/>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86F91C-FEEE-6D45-8BD2-FA851F7ABDE3}"/>
              </a:ext>
            </a:extLst>
          </p:cNvPr>
          <p:cNvSpPr>
            <a:spLocks noGrp="1"/>
          </p:cNvSpPr>
          <p:nvPr>
            <p:ph type="dt" sz="half" idx="10"/>
          </p:nvPr>
        </p:nvSpPr>
        <p:spPr/>
        <p:txBody>
          <a:bodyPr/>
          <a:lstStyle/>
          <a:p>
            <a:fld id="{46FC3544-130A-3C4E-A01D-2742F22BD42C}" type="datetimeFigureOut">
              <a:rPr lang="en-US" smtClean="0"/>
              <a:t>5/10/21</a:t>
            </a:fld>
            <a:endParaRPr lang="en-US" dirty="0"/>
          </a:p>
        </p:txBody>
      </p:sp>
      <p:sp>
        <p:nvSpPr>
          <p:cNvPr id="5" name="Footer Placeholder 4">
            <a:extLst>
              <a:ext uri="{FF2B5EF4-FFF2-40B4-BE49-F238E27FC236}">
                <a16:creationId xmlns:a16="http://schemas.microsoft.com/office/drawing/2014/main" id="{07378164-1C3B-4240-AAA6-2495979E4D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69B582-27C1-874D-8BB7-4A8FBB892C8B}"/>
              </a:ext>
            </a:extLst>
          </p:cNvPr>
          <p:cNvSpPr>
            <a:spLocks noGrp="1"/>
          </p:cNvSpPr>
          <p:nvPr>
            <p:ph type="sldNum" sz="quarter" idx="12"/>
          </p:nvPr>
        </p:nvSpPr>
        <p:spPr/>
        <p:txBody>
          <a:bodyPr/>
          <a:lstStyle/>
          <a:p>
            <a:fld id="{D499ECD2-0F01-5640-8B90-408C38F49324}" type="slidenum">
              <a:rPr lang="en-US" smtClean="0"/>
              <a:t>‹#›</a:t>
            </a:fld>
            <a:endParaRPr lang="en-US" dirty="0"/>
          </a:p>
        </p:txBody>
      </p:sp>
    </p:spTree>
    <p:extLst>
      <p:ext uri="{BB962C8B-B14F-4D97-AF65-F5344CB8AC3E}">
        <p14:creationId xmlns:p14="http://schemas.microsoft.com/office/powerpoint/2010/main" val="4112972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8"/>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tanding in front of a building&#10;&#10;Description automatically generated">
            <a:extLst>
              <a:ext uri="{FF2B5EF4-FFF2-40B4-BE49-F238E27FC236}">
                <a16:creationId xmlns:a16="http://schemas.microsoft.com/office/drawing/2014/main" id="{F55378DA-3A2F-7449-8603-CAA096170915}"/>
              </a:ext>
            </a:extLst>
          </p:cNvPr>
          <p:cNvPicPr>
            <a:picLocks noChangeAspect="1"/>
          </p:cNvPicPr>
          <p:nvPr/>
        </p:nvPicPr>
        <p:blipFill>
          <a:blip r:embed="rId2"/>
          <a:stretch>
            <a:fillRect/>
          </a:stretch>
        </p:blipFill>
        <p:spPr>
          <a:xfrm>
            <a:off x="0" y="0"/>
            <a:ext cx="12192000" cy="6858000"/>
          </a:xfrm>
          <a:prstGeom prst="rect">
            <a:avLst/>
          </a:prstGeom>
        </p:spPr>
      </p:pic>
      <p:pic>
        <p:nvPicPr>
          <p:cNvPr id="10" name="Picture 9" descr="Background pattern&#10;&#10;Description automatically generated">
            <a:extLst>
              <a:ext uri="{FF2B5EF4-FFF2-40B4-BE49-F238E27FC236}">
                <a16:creationId xmlns:a16="http://schemas.microsoft.com/office/drawing/2014/main" id="{5C6054E9-CD94-1F48-B478-E8CF921DA2D3}"/>
              </a:ext>
            </a:extLst>
          </p:cNvPr>
          <p:cNvPicPr>
            <a:picLocks noChangeAspect="1"/>
          </p:cNvPicPr>
          <p:nvPr/>
        </p:nvPicPr>
        <p:blipFill>
          <a:blip r:embed="rId3"/>
          <a:stretch>
            <a:fillRect/>
          </a:stretch>
        </p:blipFill>
        <p:spPr>
          <a:xfrm>
            <a:off x="5616999" y="1664357"/>
            <a:ext cx="1365693" cy="1369129"/>
          </a:xfrm>
          <a:prstGeom prst="rect">
            <a:avLst/>
          </a:prstGeom>
        </p:spPr>
      </p:pic>
      <p:pic>
        <p:nvPicPr>
          <p:cNvPr id="5" name="Picture 4">
            <a:extLst>
              <a:ext uri="{FF2B5EF4-FFF2-40B4-BE49-F238E27FC236}">
                <a16:creationId xmlns:a16="http://schemas.microsoft.com/office/drawing/2014/main" id="{95BCA660-6B30-CF4E-9D3C-76A9FB385A83}"/>
              </a:ext>
            </a:extLst>
          </p:cNvPr>
          <p:cNvPicPr>
            <a:picLocks noChangeAspect="1"/>
          </p:cNvPicPr>
          <p:nvPr/>
        </p:nvPicPr>
        <p:blipFill rotWithShape="1">
          <a:blip r:embed="rId4" cstate="print"/>
          <a:srcRect l="16524" t="73486" r="16809" b="21101"/>
          <a:stretch/>
        </p:blipFill>
        <p:spPr>
          <a:xfrm>
            <a:off x="4829175" y="3993634"/>
            <a:ext cx="2942687" cy="238469"/>
          </a:xfrm>
          <a:prstGeom prst="rect">
            <a:avLst/>
          </a:prstGeom>
        </p:spPr>
      </p:pic>
      <p:pic>
        <p:nvPicPr>
          <p:cNvPr id="6" name="Picture 5" descr="Logo, company name&#10;&#10;Description automatically generated">
            <a:extLst>
              <a:ext uri="{FF2B5EF4-FFF2-40B4-BE49-F238E27FC236}">
                <a16:creationId xmlns:a16="http://schemas.microsoft.com/office/drawing/2014/main" id="{F48B1646-A550-C349-A9F8-933B92B5C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0013" y="3103061"/>
            <a:ext cx="2249488" cy="902201"/>
          </a:xfrm>
          <a:prstGeom prst="rect">
            <a:avLst/>
          </a:prstGeom>
        </p:spPr>
      </p:pic>
    </p:spTree>
    <p:extLst>
      <p:ext uri="{BB962C8B-B14F-4D97-AF65-F5344CB8AC3E}">
        <p14:creationId xmlns:p14="http://schemas.microsoft.com/office/powerpoint/2010/main" val="40361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fltVal val="0"/>
                                          </p:val>
                                        </p:tav>
                                        <p:tav tm="100000">
                                          <p:val>
                                            <p:strVal val="#ppt_w"/>
                                          </p:val>
                                        </p:tav>
                                      </p:tavLst>
                                    </p:anim>
                                    <p:anim calcmode="lin" valueType="num">
                                      <p:cBhvr>
                                        <p:cTn id="8" dur="2000" fill="hold"/>
                                        <p:tgtEl>
                                          <p:spTgt spid="10"/>
                                        </p:tgtEl>
                                        <p:attrNameLst>
                                          <p:attrName>ppt_h</p:attrName>
                                        </p:attrNameLst>
                                      </p:cBhvr>
                                      <p:tavLst>
                                        <p:tav tm="0">
                                          <p:val>
                                            <p:fltVal val="0"/>
                                          </p:val>
                                        </p:tav>
                                        <p:tav tm="100000">
                                          <p:val>
                                            <p:strVal val="#ppt_h"/>
                                          </p:val>
                                        </p:tav>
                                      </p:tavLst>
                                    </p:anim>
                                    <p:anim calcmode="lin" valueType="num">
                                      <p:cBhvr>
                                        <p:cTn id="9" dur="2000" fill="hold"/>
                                        <p:tgtEl>
                                          <p:spTgt spid="10"/>
                                        </p:tgtEl>
                                        <p:attrNameLst>
                                          <p:attrName>style.rotation</p:attrName>
                                        </p:attrNameLst>
                                      </p:cBhvr>
                                      <p:tavLst>
                                        <p:tav tm="0">
                                          <p:val>
                                            <p:fltVal val="360"/>
                                          </p:val>
                                        </p:tav>
                                        <p:tav tm="100000">
                                          <p:val>
                                            <p:fltVal val="0"/>
                                          </p:val>
                                        </p:tav>
                                      </p:tavLst>
                                    </p:anim>
                                    <p:animEffect transition="in" filter="fade">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FF0230-7349-6E4E-9176-D2A1485E5A64}"/>
              </a:ext>
            </a:extLst>
          </p:cNvPr>
          <p:cNvPicPr>
            <a:picLocks noChangeAspect="1"/>
          </p:cNvPicPr>
          <p:nvPr/>
        </p:nvPicPr>
        <p:blipFill rotWithShape="1">
          <a:blip r:embed="rId3"/>
          <a:srcRect l="-157" t="9787" r="157" b="27445"/>
          <a:stretch/>
        </p:blipFill>
        <p:spPr>
          <a:xfrm>
            <a:off x="-19120" y="-8000"/>
            <a:ext cx="12239853" cy="5121805"/>
          </a:xfrm>
          <a:prstGeom prst="rect">
            <a:avLst/>
          </a:prstGeom>
        </p:spPr>
      </p:pic>
      <p:sp>
        <p:nvSpPr>
          <p:cNvPr id="13" name="Rectangle 12">
            <a:extLst>
              <a:ext uri="{FF2B5EF4-FFF2-40B4-BE49-F238E27FC236}">
                <a16:creationId xmlns:a16="http://schemas.microsoft.com/office/drawing/2014/main" id="{606E0581-15BB-8249-8291-953E3A35FED3}"/>
              </a:ext>
            </a:extLst>
          </p:cNvPr>
          <p:cNvSpPr/>
          <p:nvPr/>
        </p:nvSpPr>
        <p:spPr>
          <a:xfrm>
            <a:off x="-28699" y="1"/>
            <a:ext cx="12239853" cy="5113809"/>
          </a:xfrm>
          <a:prstGeom prst="rect">
            <a:avLst/>
          </a:prstGeom>
          <a:solidFill>
            <a:schemeClr val="tx1">
              <a:alpha val="4512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4" name="Google Shape;150;p26">
            <a:extLst>
              <a:ext uri="{FF2B5EF4-FFF2-40B4-BE49-F238E27FC236}">
                <a16:creationId xmlns:a16="http://schemas.microsoft.com/office/drawing/2014/main" id="{AD8D5A5E-9D7B-DE4F-B591-F325AF8B3E49}"/>
              </a:ext>
            </a:extLst>
          </p:cNvPr>
          <p:cNvSpPr txBox="1"/>
          <p:nvPr/>
        </p:nvSpPr>
        <p:spPr>
          <a:xfrm>
            <a:off x="374012" y="4731992"/>
            <a:ext cx="1655204" cy="585600"/>
          </a:xfrm>
          <a:prstGeom prst="rect">
            <a:avLst/>
          </a:prstGeom>
          <a:noFill/>
          <a:ln>
            <a:noFill/>
          </a:ln>
        </p:spPr>
        <p:txBody>
          <a:bodyPr spcFirstLastPara="1" wrap="square" lIns="121900" tIns="121900" rIns="121900" bIns="121900" anchor="t" anchorCtr="0">
            <a:noAutofit/>
          </a:bodyPr>
          <a:lstStyle/>
          <a:p>
            <a:pPr algn="ctr">
              <a:lnSpc>
                <a:spcPts val="1467"/>
              </a:lnSpc>
              <a:spcAft>
                <a:spcPts val="1200"/>
              </a:spcAft>
            </a:pPr>
            <a:r>
              <a:rPr lang="en" sz="2100" b="1" dirty="0">
                <a:solidFill>
                  <a:schemeClr val="bg1">
                    <a:lumMod val="95000"/>
                  </a:schemeClr>
                </a:solidFill>
                <a:latin typeface="Tw Cen MT" panose="020B0602020104020603" pitchFamily="34" charset="77"/>
              </a:rPr>
              <a:t>ALIGNMENT</a:t>
            </a:r>
          </a:p>
          <a:p>
            <a:pPr algn="ctr">
              <a:lnSpc>
                <a:spcPts val="1467"/>
              </a:lnSpc>
            </a:pPr>
            <a:r>
              <a:rPr lang="en-US" dirty="0">
                <a:solidFill>
                  <a:srgbClr val="666666"/>
                </a:solidFill>
                <a:latin typeface="Tw Cen MT" panose="020B0602020104020603" pitchFamily="34" charset="77"/>
              </a:rPr>
              <a:t>Uncover if your employees believe in and put effort towards the organization’s mission, values, </a:t>
            </a:r>
            <a:br>
              <a:rPr lang="en-US" dirty="0">
                <a:solidFill>
                  <a:srgbClr val="666666"/>
                </a:solidFill>
                <a:latin typeface="Tw Cen MT" panose="020B0602020104020603" pitchFamily="34" charset="77"/>
              </a:rPr>
            </a:br>
            <a:r>
              <a:rPr lang="en-US" dirty="0">
                <a:solidFill>
                  <a:srgbClr val="666666"/>
                </a:solidFill>
                <a:latin typeface="Tw Cen MT" panose="020B0602020104020603" pitchFamily="34" charset="77"/>
              </a:rPr>
              <a:t>and goals.</a:t>
            </a:r>
          </a:p>
        </p:txBody>
      </p:sp>
      <p:sp>
        <p:nvSpPr>
          <p:cNvPr id="5" name="Google Shape;150;p26">
            <a:extLst>
              <a:ext uri="{FF2B5EF4-FFF2-40B4-BE49-F238E27FC236}">
                <a16:creationId xmlns:a16="http://schemas.microsoft.com/office/drawing/2014/main" id="{2D14B6CF-C9AC-2C40-BB8C-319B85E30891}"/>
              </a:ext>
            </a:extLst>
          </p:cNvPr>
          <p:cNvSpPr txBox="1"/>
          <p:nvPr/>
        </p:nvSpPr>
        <p:spPr>
          <a:xfrm>
            <a:off x="2352048" y="4731992"/>
            <a:ext cx="1606177" cy="585600"/>
          </a:xfrm>
          <a:prstGeom prst="rect">
            <a:avLst/>
          </a:prstGeom>
          <a:noFill/>
          <a:ln>
            <a:noFill/>
          </a:ln>
        </p:spPr>
        <p:txBody>
          <a:bodyPr spcFirstLastPara="1" wrap="square" lIns="121900" tIns="121900" rIns="121900" bIns="121900" anchor="t" anchorCtr="0">
            <a:noAutofit/>
          </a:bodyPr>
          <a:lstStyle/>
          <a:p>
            <a:pPr algn="ctr">
              <a:lnSpc>
                <a:spcPts val="1467"/>
              </a:lnSpc>
              <a:spcAft>
                <a:spcPts val="1200"/>
              </a:spcAft>
            </a:pPr>
            <a:r>
              <a:rPr lang="en" sz="2100" b="1" dirty="0">
                <a:solidFill>
                  <a:schemeClr val="bg1">
                    <a:lumMod val="95000"/>
                  </a:schemeClr>
                </a:solidFill>
                <a:latin typeface="Tw Cen MT" panose="020B0602020104020603" pitchFamily="34" charset="77"/>
              </a:rPr>
              <a:t>GROWTH</a:t>
            </a:r>
          </a:p>
          <a:p>
            <a:pPr algn="ctr">
              <a:lnSpc>
                <a:spcPts val="1467"/>
              </a:lnSpc>
            </a:pPr>
            <a:r>
              <a:rPr lang="en" dirty="0">
                <a:solidFill>
                  <a:srgbClr val="666666"/>
                </a:solidFill>
                <a:latin typeface="Tw Cen MT" panose="020B0602020104020603" pitchFamily="34" charset="77"/>
              </a:rPr>
              <a:t>How supported employees feel to advance their career and develop personal skill sets within your organization.</a:t>
            </a:r>
            <a:endParaRPr dirty="0">
              <a:solidFill>
                <a:srgbClr val="666666"/>
              </a:solidFill>
              <a:latin typeface="Tw Cen MT" panose="020B0602020104020603" pitchFamily="34" charset="77"/>
            </a:endParaRPr>
          </a:p>
        </p:txBody>
      </p:sp>
      <p:sp>
        <p:nvSpPr>
          <p:cNvPr id="6" name="Google Shape;150;p26">
            <a:extLst>
              <a:ext uri="{FF2B5EF4-FFF2-40B4-BE49-F238E27FC236}">
                <a16:creationId xmlns:a16="http://schemas.microsoft.com/office/drawing/2014/main" id="{74BB6E1A-4387-C34B-870D-0E310078FB10}"/>
              </a:ext>
            </a:extLst>
          </p:cNvPr>
          <p:cNvSpPr txBox="1"/>
          <p:nvPr/>
        </p:nvSpPr>
        <p:spPr>
          <a:xfrm>
            <a:off x="4247224" y="4731992"/>
            <a:ext cx="1665061" cy="1897408"/>
          </a:xfrm>
          <a:prstGeom prst="rect">
            <a:avLst/>
          </a:prstGeom>
          <a:noFill/>
          <a:ln>
            <a:noFill/>
          </a:ln>
        </p:spPr>
        <p:txBody>
          <a:bodyPr spcFirstLastPara="1" wrap="square" lIns="121900" tIns="121900" rIns="121900" bIns="121900" anchor="t" anchorCtr="0">
            <a:noAutofit/>
          </a:bodyPr>
          <a:lstStyle/>
          <a:p>
            <a:pPr algn="ctr">
              <a:lnSpc>
                <a:spcPts val="1467"/>
              </a:lnSpc>
              <a:spcAft>
                <a:spcPts val="1200"/>
              </a:spcAft>
            </a:pPr>
            <a:r>
              <a:rPr lang="en" sz="2100" b="1" dirty="0">
                <a:solidFill>
                  <a:schemeClr val="bg1">
                    <a:lumMod val="95000"/>
                  </a:schemeClr>
                </a:solidFill>
                <a:latin typeface="Tw Cen MT" panose="020B0602020104020603" pitchFamily="34" charset="77"/>
              </a:rPr>
              <a:t>VALUING</a:t>
            </a:r>
          </a:p>
          <a:p>
            <a:pPr algn="ctr">
              <a:lnSpc>
                <a:spcPts val="1467"/>
              </a:lnSpc>
            </a:pPr>
            <a:r>
              <a:rPr lang="en" dirty="0">
                <a:solidFill>
                  <a:srgbClr val="666666"/>
                </a:solidFill>
                <a:latin typeface="Tw Cen MT" panose="020B0602020104020603" pitchFamily="34" charset="77"/>
              </a:rPr>
              <a:t>Identify if your employees feel valued in the workplace, this is a leading driver in engagement and retention.</a:t>
            </a:r>
            <a:endParaRPr dirty="0">
              <a:solidFill>
                <a:srgbClr val="666666"/>
              </a:solidFill>
              <a:latin typeface="Tw Cen MT" panose="020B0602020104020603" pitchFamily="34" charset="77"/>
            </a:endParaRPr>
          </a:p>
        </p:txBody>
      </p:sp>
      <p:sp>
        <p:nvSpPr>
          <p:cNvPr id="7" name="Google Shape;150;p26">
            <a:extLst>
              <a:ext uri="{FF2B5EF4-FFF2-40B4-BE49-F238E27FC236}">
                <a16:creationId xmlns:a16="http://schemas.microsoft.com/office/drawing/2014/main" id="{602CFBE5-0513-844E-88FA-BF2CCFFF446D}"/>
              </a:ext>
            </a:extLst>
          </p:cNvPr>
          <p:cNvSpPr txBox="1"/>
          <p:nvPr/>
        </p:nvSpPr>
        <p:spPr>
          <a:xfrm>
            <a:off x="6164144" y="4731992"/>
            <a:ext cx="1664623" cy="1832094"/>
          </a:xfrm>
          <a:prstGeom prst="rect">
            <a:avLst/>
          </a:prstGeom>
          <a:noFill/>
          <a:ln>
            <a:noFill/>
          </a:ln>
        </p:spPr>
        <p:txBody>
          <a:bodyPr spcFirstLastPara="1" wrap="square" lIns="121900" tIns="121900" rIns="121900" bIns="121900" anchor="t" anchorCtr="0">
            <a:noAutofit/>
          </a:bodyPr>
          <a:lstStyle/>
          <a:p>
            <a:pPr algn="ctr">
              <a:lnSpc>
                <a:spcPts val="1467"/>
              </a:lnSpc>
              <a:spcAft>
                <a:spcPts val="1200"/>
              </a:spcAft>
            </a:pPr>
            <a:r>
              <a:rPr lang="en" sz="2100" b="1" dirty="0">
                <a:solidFill>
                  <a:schemeClr val="bg1">
                    <a:lumMod val="95000"/>
                  </a:schemeClr>
                </a:solidFill>
                <a:latin typeface="Tw Cen MT" panose="020B0602020104020603" pitchFamily="34" charset="77"/>
              </a:rPr>
              <a:t>TEAM</a:t>
            </a:r>
          </a:p>
          <a:p>
            <a:pPr algn="ctr">
              <a:lnSpc>
                <a:spcPts val="1467"/>
              </a:lnSpc>
            </a:pPr>
            <a:r>
              <a:rPr lang="en-US" dirty="0">
                <a:solidFill>
                  <a:srgbClr val="666666"/>
                </a:solidFill>
                <a:latin typeface="Tw Cen MT" panose="020B0602020104020603" pitchFamily="34" charset="77"/>
              </a:rPr>
              <a:t>Does your organization promote a team-</a:t>
            </a:r>
            <a:br>
              <a:rPr lang="en-US" dirty="0">
                <a:solidFill>
                  <a:srgbClr val="666666"/>
                </a:solidFill>
                <a:latin typeface="Tw Cen MT" panose="020B0602020104020603" pitchFamily="34" charset="77"/>
              </a:rPr>
            </a:br>
            <a:r>
              <a:rPr lang="en-US" dirty="0">
                <a:solidFill>
                  <a:srgbClr val="666666"/>
                </a:solidFill>
                <a:latin typeface="Tw Cen MT" panose="020B0602020104020603" pitchFamily="34" charset="77"/>
              </a:rPr>
              <a:t>based work style (i.e. departments or groups work </a:t>
            </a:r>
            <a:br>
              <a:rPr lang="en-US" dirty="0">
                <a:solidFill>
                  <a:srgbClr val="666666"/>
                </a:solidFill>
                <a:latin typeface="Tw Cen MT" panose="020B0602020104020603" pitchFamily="34" charset="77"/>
              </a:rPr>
            </a:br>
            <a:r>
              <a:rPr lang="en-US" dirty="0">
                <a:solidFill>
                  <a:srgbClr val="666666"/>
                </a:solidFill>
                <a:latin typeface="Tw Cen MT" panose="020B0602020104020603" pitchFamily="34" charset="77"/>
              </a:rPr>
              <a:t>well together).</a:t>
            </a:r>
          </a:p>
        </p:txBody>
      </p:sp>
      <p:sp>
        <p:nvSpPr>
          <p:cNvPr id="8" name="Google Shape;150;p26">
            <a:extLst>
              <a:ext uri="{FF2B5EF4-FFF2-40B4-BE49-F238E27FC236}">
                <a16:creationId xmlns:a16="http://schemas.microsoft.com/office/drawing/2014/main" id="{321F16D0-FDC3-9E4A-A059-C231E9689F45}"/>
              </a:ext>
            </a:extLst>
          </p:cNvPr>
          <p:cNvSpPr txBox="1"/>
          <p:nvPr/>
        </p:nvSpPr>
        <p:spPr>
          <a:xfrm>
            <a:off x="8132277" y="4731992"/>
            <a:ext cx="1650550" cy="1850917"/>
          </a:xfrm>
          <a:prstGeom prst="rect">
            <a:avLst/>
          </a:prstGeom>
          <a:noFill/>
          <a:ln>
            <a:noFill/>
          </a:ln>
        </p:spPr>
        <p:txBody>
          <a:bodyPr spcFirstLastPara="1" wrap="square" lIns="121900" tIns="121900" rIns="121900" bIns="121900" anchor="t" anchorCtr="0">
            <a:noAutofit/>
          </a:bodyPr>
          <a:lstStyle/>
          <a:p>
            <a:pPr algn="ctr">
              <a:lnSpc>
                <a:spcPts val="1467"/>
              </a:lnSpc>
              <a:spcAft>
                <a:spcPts val="1200"/>
              </a:spcAft>
            </a:pPr>
            <a:r>
              <a:rPr lang="en" sz="2100" b="1" dirty="0">
                <a:solidFill>
                  <a:schemeClr val="bg1">
                    <a:lumMod val="95000"/>
                  </a:schemeClr>
                </a:solidFill>
                <a:latin typeface="Tw Cen MT" panose="020B0602020104020603" pitchFamily="34" charset="77"/>
              </a:rPr>
              <a:t>FIT</a:t>
            </a:r>
          </a:p>
          <a:p>
            <a:pPr algn="ctr">
              <a:lnSpc>
                <a:spcPts val="1467"/>
              </a:lnSpc>
            </a:pPr>
            <a:r>
              <a:rPr lang="en" dirty="0">
                <a:solidFill>
                  <a:srgbClr val="666666"/>
                </a:solidFill>
                <a:latin typeface="Tw Cen MT" panose="020B0602020104020603" pitchFamily="34" charset="77"/>
              </a:rPr>
              <a:t>Do employees feel that they are in the right job and have the n</a:t>
            </a:r>
            <a:r>
              <a:rPr lang="en-US" dirty="0">
                <a:solidFill>
                  <a:srgbClr val="666666"/>
                </a:solidFill>
                <a:latin typeface="Tw Cen MT" panose="020B0602020104020603" pitchFamily="34" charset="77"/>
              </a:rPr>
              <a:t>e</a:t>
            </a:r>
            <a:r>
              <a:rPr lang="en" dirty="0" err="1">
                <a:solidFill>
                  <a:srgbClr val="666666"/>
                </a:solidFill>
                <a:latin typeface="Tw Cen MT" panose="020B0602020104020603" pitchFamily="34" charset="77"/>
              </a:rPr>
              <a:t>cessary</a:t>
            </a:r>
            <a:r>
              <a:rPr lang="en" dirty="0">
                <a:solidFill>
                  <a:srgbClr val="666666"/>
                </a:solidFill>
                <a:latin typeface="Tw Cen MT" panose="020B0602020104020603" pitchFamily="34" charset="77"/>
              </a:rPr>
              <a:t> skills, knowledge and abilities to perform.</a:t>
            </a:r>
            <a:endParaRPr dirty="0">
              <a:solidFill>
                <a:srgbClr val="666666"/>
              </a:solidFill>
              <a:latin typeface="Tw Cen MT" panose="020B0602020104020603" pitchFamily="34" charset="77"/>
            </a:endParaRPr>
          </a:p>
        </p:txBody>
      </p:sp>
      <p:sp>
        <p:nvSpPr>
          <p:cNvPr id="17" name="Google Shape;219;p30">
            <a:extLst>
              <a:ext uri="{FF2B5EF4-FFF2-40B4-BE49-F238E27FC236}">
                <a16:creationId xmlns:a16="http://schemas.microsoft.com/office/drawing/2014/main" id="{739F3668-E877-6749-9B67-9A49ED369D1C}"/>
              </a:ext>
            </a:extLst>
          </p:cNvPr>
          <p:cNvSpPr txBox="1"/>
          <p:nvPr/>
        </p:nvSpPr>
        <p:spPr>
          <a:xfrm>
            <a:off x="207903" y="450590"/>
            <a:ext cx="7471890" cy="1463092"/>
          </a:xfrm>
          <a:prstGeom prst="rect">
            <a:avLst/>
          </a:prstGeom>
          <a:noFill/>
          <a:ln>
            <a:noFill/>
          </a:ln>
        </p:spPr>
        <p:txBody>
          <a:bodyPr spcFirstLastPara="1" wrap="square" lIns="121900" tIns="121900" rIns="121900" bIns="121900" anchor="t" anchorCtr="0">
            <a:noAutofit/>
          </a:bodyPr>
          <a:lstStyle/>
          <a:p>
            <a:pPr>
              <a:lnSpc>
                <a:spcPts val="4587"/>
              </a:lnSpc>
            </a:pPr>
            <a:r>
              <a:rPr lang="en-US" sz="4800" b="1" cap="all" dirty="0">
                <a:solidFill>
                  <a:srgbClr val="F36421"/>
                </a:solidFill>
                <a:latin typeface="Tw Cen MT" panose="020B0602020104020603" pitchFamily="34" charset="77"/>
              </a:rPr>
              <a:t>U</a:t>
            </a:r>
            <a:r>
              <a:rPr lang="en" sz="4800" b="1" cap="all" dirty="0" err="1">
                <a:solidFill>
                  <a:srgbClr val="F36421"/>
                </a:solidFill>
                <a:latin typeface="Tw Cen MT" panose="020B0602020104020603" pitchFamily="34" charset="77"/>
              </a:rPr>
              <a:t>ncover</a:t>
            </a:r>
            <a:r>
              <a:rPr lang="en" sz="4800" b="1" cap="all" dirty="0">
                <a:solidFill>
                  <a:srgbClr val="F36421"/>
                </a:solidFill>
                <a:latin typeface="Tw Cen MT" panose="020B0602020104020603" pitchFamily="34" charset="77"/>
              </a:rPr>
              <a:t> </a:t>
            </a:r>
            <a:br>
              <a:rPr lang="en" sz="4800" b="1" cap="all" dirty="0">
                <a:solidFill>
                  <a:srgbClr val="F36421"/>
                </a:solidFill>
                <a:latin typeface="Tw Cen MT" panose="020B0602020104020603" pitchFamily="34" charset="77"/>
              </a:rPr>
            </a:br>
            <a:r>
              <a:rPr lang="en" sz="4800" b="1" cap="all" dirty="0">
                <a:solidFill>
                  <a:srgbClr val="F36421"/>
                </a:solidFill>
                <a:latin typeface="Tw Cen MT" panose="020B0602020104020603" pitchFamily="34" charset="77"/>
              </a:rPr>
              <a:t>your employee engagement score</a:t>
            </a:r>
            <a:endParaRPr sz="4800" b="1" cap="all" dirty="0">
              <a:solidFill>
                <a:srgbClr val="F36421"/>
              </a:solidFill>
              <a:latin typeface="Tw Cen MT" panose="020B0602020104020603" pitchFamily="34" charset="77"/>
            </a:endParaRPr>
          </a:p>
        </p:txBody>
      </p:sp>
      <p:cxnSp>
        <p:nvCxnSpPr>
          <p:cNvPr id="28" name="Straight Connector 27">
            <a:extLst>
              <a:ext uri="{FF2B5EF4-FFF2-40B4-BE49-F238E27FC236}">
                <a16:creationId xmlns:a16="http://schemas.microsoft.com/office/drawing/2014/main" id="{A6EECC0D-0E87-A14C-B828-11776E303AE8}"/>
              </a:ext>
            </a:extLst>
          </p:cNvPr>
          <p:cNvCxnSpPr/>
          <p:nvPr/>
        </p:nvCxnSpPr>
        <p:spPr>
          <a:xfrm>
            <a:off x="-1" y="5113813"/>
            <a:ext cx="12192000" cy="0"/>
          </a:xfrm>
          <a:prstGeom prst="line">
            <a:avLst/>
          </a:prstGeom>
          <a:ln>
            <a:solidFill>
              <a:srgbClr val="F36421"/>
            </a:solidFill>
          </a:ln>
        </p:spPr>
        <p:style>
          <a:lnRef idx="1">
            <a:schemeClr val="accent1"/>
          </a:lnRef>
          <a:fillRef idx="0">
            <a:schemeClr val="accent1"/>
          </a:fillRef>
          <a:effectRef idx="0">
            <a:schemeClr val="accent1"/>
          </a:effectRef>
          <a:fontRef idx="minor">
            <a:schemeClr val="tx1"/>
          </a:fontRef>
        </p:style>
      </p:cxnSp>
      <p:pic>
        <p:nvPicPr>
          <p:cNvPr id="20" name="Picture 19" descr="A picture containing calendar&#10;&#10;Description automatically generated">
            <a:extLst>
              <a:ext uri="{FF2B5EF4-FFF2-40B4-BE49-F238E27FC236}">
                <a16:creationId xmlns:a16="http://schemas.microsoft.com/office/drawing/2014/main" id="{1FD1FD23-F684-2843-BF21-8325A4D38C91}"/>
              </a:ext>
            </a:extLst>
          </p:cNvPr>
          <p:cNvPicPr>
            <a:picLocks noChangeAspect="1"/>
          </p:cNvPicPr>
          <p:nvPr/>
        </p:nvPicPr>
        <p:blipFill rotWithShape="1">
          <a:blip r:embed="rId4"/>
          <a:srcRect l="53449" t="77938" r="33070" b="7197"/>
          <a:stretch/>
        </p:blipFill>
        <p:spPr>
          <a:xfrm>
            <a:off x="2579558" y="3685473"/>
            <a:ext cx="1097673" cy="949468"/>
          </a:xfrm>
          <a:prstGeom prst="rect">
            <a:avLst/>
          </a:prstGeom>
        </p:spPr>
      </p:pic>
      <p:pic>
        <p:nvPicPr>
          <p:cNvPr id="21" name="Picture 20" descr="A picture containing calendar&#10;&#10;Description automatically generated">
            <a:extLst>
              <a:ext uri="{FF2B5EF4-FFF2-40B4-BE49-F238E27FC236}">
                <a16:creationId xmlns:a16="http://schemas.microsoft.com/office/drawing/2014/main" id="{E92490F1-3036-3146-99AC-42516360D2BF}"/>
              </a:ext>
            </a:extLst>
          </p:cNvPr>
          <p:cNvPicPr>
            <a:picLocks noChangeAspect="1"/>
          </p:cNvPicPr>
          <p:nvPr/>
        </p:nvPicPr>
        <p:blipFill rotWithShape="1">
          <a:blip r:embed="rId4"/>
          <a:srcRect l="76602" t="73704" r="8918" b="7596"/>
          <a:stretch/>
        </p:blipFill>
        <p:spPr>
          <a:xfrm>
            <a:off x="4521069" y="3465093"/>
            <a:ext cx="1179033" cy="1194509"/>
          </a:xfrm>
          <a:prstGeom prst="rect">
            <a:avLst/>
          </a:prstGeom>
        </p:spPr>
      </p:pic>
      <p:pic>
        <p:nvPicPr>
          <p:cNvPr id="22" name="Picture 21" descr="A picture containing calendar&#10;&#10;Description automatically generated">
            <a:extLst>
              <a:ext uri="{FF2B5EF4-FFF2-40B4-BE49-F238E27FC236}">
                <a16:creationId xmlns:a16="http://schemas.microsoft.com/office/drawing/2014/main" id="{AD6694CC-01DF-B442-9269-CF494DAB681F}"/>
              </a:ext>
            </a:extLst>
          </p:cNvPr>
          <p:cNvPicPr>
            <a:picLocks noChangeAspect="1"/>
          </p:cNvPicPr>
          <p:nvPr/>
        </p:nvPicPr>
        <p:blipFill rotWithShape="1">
          <a:blip r:embed="rId4"/>
          <a:srcRect l="27527" t="30035" r="55554" b="55169"/>
          <a:stretch/>
        </p:blipFill>
        <p:spPr>
          <a:xfrm>
            <a:off x="6324117" y="3658871"/>
            <a:ext cx="1377612" cy="945128"/>
          </a:xfrm>
          <a:prstGeom prst="rect">
            <a:avLst/>
          </a:prstGeom>
        </p:spPr>
      </p:pic>
      <p:pic>
        <p:nvPicPr>
          <p:cNvPr id="23" name="Picture 22" descr="A picture containing calendar&#10;&#10;Description automatically generated">
            <a:extLst>
              <a:ext uri="{FF2B5EF4-FFF2-40B4-BE49-F238E27FC236}">
                <a16:creationId xmlns:a16="http://schemas.microsoft.com/office/drawing/2014/main" id="{D6DB4A8F-385F-0A44-85E3-24D554EE2955}"/>
              </a:ext>
            </a:extLst>
          </p:cNvPr>
          <p:cNvPicPr>
            <a:picLocks noChangeAspect="1"/>
          </p:cNvPicPr>
          <p:nvPr/>
        </p:nvPicPr>
        <p:blipFill rotWithShape="1">
          <a:blip r:embed="rId4"/>
          <a:srcRect l="77954" t="54941" r="9251" b="30762"/>
          <a:stretch/>
        </p:blipFill>
        <p:spPr>
          <a:xfrm>
            <a:off x="8473111" y="3652464"/>
            <a:ext cx="1041857" cy="913221"/>
          </a:xfrm>
          <a:prstGeom prst="rect">
            <a:avLst/>
          </a:prstGeom>
        </p:spPr>
      </p:pic>
      <p:pic>
        <p:nvPicPr>
          <p:cNvPr id="24" name="Picture 23" descr="A picture containing calendar&#10;&#10;Description automatically generated">
            <a:extLst>
              <a:ext uri="{FF2B5EF4-FFF2-40B4-BE49-F238E27FC236}">
                <a16:creationId xmlns:a16="http://schemas.microsoft.com/office/drawing/2014/main" id="{9775355A-6F33-534D-9D1C-858F33057490}"/>
              </a:ext>
            </a:extLst>
          </p:cNvPr>
          <p:cNvPicPr>
            <a:picLocks noChangeAspect="1"/>
          </p:cNvPicPr>
          <p:nvPr/>
        </p:nvPicPr>
        <p:blipFill rotWithShape="1">
          <a:blip r:embed="rId4"/>
          <a:srcRect l="74992" t="5168" r="11300" b="77237"/>
          <a:stretch/>
        </p:blipFill>
        <p:spPr>
          <a:xfrm>
            <a:off x="614137" y="3560692"/>
            <a:ext cx="1116272" cy="1123875"/>
          </a:xfrm>
          <a:prstGeom prst="rect">
            <a:avLst/>
          </a:prstGeom>
        </p:spPr>
      </p:pic>
      <p:sp>
        <p:nvSpPr>
          <p:cNvPr id="18" name="Google Shape;150;p26">
            <a:extLst>
              <a:ext uri="{FF2B5EF4-FFF2-40B4-BE49-F238E27FC236}">
                <a16:creationId xmlns:a16="http://schemas.microsoft.com/office/drawing/2014/main" id="{BCF291B0-0F4C-EA42-AE75-4A9C3D0E6819}"/>
              </a:ext>
            </a:extLst>
          </p:cNvPr>
          <p:cNvSpPr txBox="1"/>
          <p:nvPr/>
        </p:nvSpPr>
        <p:spPr>
          <a:xfrm>
            <a:off x="10171134" y="4501005"/>
            <a:ext cx="1757390" cy="585600"/>
          </a:xfrm>
          <a:prstGeom prst="rect">
            <a:avLst/>
          </a:prstGeom>
          <a:noFill/>
          <a:ln>
            <a:noFill/>
          </a:ln>
        </p:spPr>
        <p:txBody>
          <a:bodyPr spcFirstLastPara="1" wrap="square" lIns="121900" tIns="121900" rIns="121900" bIns="121900" anchor="t" anchorCtr="0">
            <a:noAutofit/>
          </a:bodyPr>
          <a:lstStyle/>
          <a:p>
            <a:pPr algn="ctr">
              <a:lnSpc>
                <a:spcPts val="1667"/>
              </a:lnSpc>
              <a:spcAft>
                <a:spcPts val="1200"/>
              </a:spcAft>
            </a:pPr>
            <a:r>
              <a:rPr lang="en" sz="2100" b="1" dirty="0">
                <a:solidFill>
                  <a:schemeClr val="bg1">
                    <a:lumMod val="95000"/>
                  </a:schemeClr>
                </a:solidFill>
                <a:latin typeface="Tw Cen MT" panose="020B0602020104020603" pitchFamily="34" charset="77"/>
              </a:rPr>
              <a:t>EMPLOYEE TURNOVER</a:t>
            </a:r>
          </a:p>
          <a:p>
            <a:pPr algn="ctr">
              <a:lnSpc>
                <a:spcPts val="1467"/>
              </a:lnSpc>
            </a:pPr>
            <a:r>
              <a:rPr lang="en-US" dirty="0">
                <a:solidFill>
                  <a:srgbClr val="666666"/>
                </a:solidFill>
                <a:latin typeface="Tw Cen MT" panose="020B0602020104020603" pitchFamily="34" charset="77"/>
              </a:rPr>
              <a:t>Find out the likelihood employees will leave your organization </a:t>
            </a:r>
            <a:br>
              <a:rPr lang="en-US" dirty="0">
                <a:solidFill>
                  <a:srgbClr val="666666"/>
                </a:solidFill>
                <a:latin typeface="Tw Cen MT" panose="020B0602020104020603" pitchFamily="34" charset="77"/>
              </a:rPr>
            </a:br>
            <a:r>
              <a:rPr lang="en-US" dirty="0">
                <a:solidFill>
                  <a:srgbClr val="666666"/>
                </a:solidFill>
                <a:latin typeface="Tw Cen MT" panose="020B0602020104020603" pitchFamily="34" charset="77"/>
              </a:rPr>
              <a:t>in within the next </a:t>
            </a:r>
            <a:br>
              <a:rPr lang="en-US" dirty="0">
                <a:solidFill>
                  <a:srgbClr val="666666"/>
                </a:solidFill>
                <a:latin typeface="Tw Cen MT" panose="020B0602020104020603" pitchFamily="34" charset="77"/>
              </a:rPr>
            </a:br>
            <a:r>
              <a:rPr lang="en-US" dirty="0">
                <a:solidFill>
                  <a:srgbClr val="666666"/>
                </a:solidFill>
                <a:latin typeface="Tw Cen MT" panose="020B0602020104020603" pitchFamily="34" charset="77"/>
              </a:rPr>
              <a:t>12 months.</a:t>
            </a:r>
          </a:p>
        </p:txBody>
      </p:sp>
      <p:pic>
        <p:nvPicPr>
          <p:cNvPr id="19" name="Picture 18" descr="A picture containing calendar&#10;&#10;Description automatically generated">
            <a:extLst>
              <a:ext uri="{FF2B5EF4-FFF2-40B4-BE49-F238E27FC236}">
                <a16:creationId xmlns:a16="http://schemas.microsoft.com/office/drawing/2014/main" id="{81599EAF-3DAA-4B47-BC60-46A70BC627D1}"/>
              </a:ext>
            </a:extLst>
          </p:cNvPr>
          <p:cNvPicPr>
            <a:picLocks noChangeAspect="1"/>
          </p:cNvPicPr>
          <p:nvPr/>
        </p:nvPicPr>
        <p:blipFill rotWithShape="1">
          <a:blip r:embed="rId5"/>
          <a:srcRect l="30367" t="55216" r="57496" b="30354"/>
          <a:stretch/>
        </p:blipFill>
        <p:spPr>
          <a:xfrm>
            <a:off x="10534388" y="3694094"/>
            <a:ext cx="914399" cy="852853"/>
          </a:xfrm>
          <a:prstGeom prst="rect">
            <a:avLst/>
          </a:prstGeom>
        </p:spPr>
      </p:pic>
    </p:spTree>
    <p:extLst>
      <p:ext uri="{BB962C8B-B14F-4D97-AF65-F5344CB8AC3E}">
        <p14:creationId xmlns:p14="http://schemas.microsoft.com/office/powerpoint/2010/main" val="215083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4" name="Picture 3" descr="Shape&#10;&#10;Description automatically generated with low confidence">
            <a:extLst>
              <a:ext uri="{FF2B5EF4-FFF2-40B4-BE49-F238E27FC236}">
                <a16:creationId xmlns:a16="http://schemas.microsoft.com/office/drawing/2014/main" id="{863E3BA6-DF1D-574A-B97C-7F041FAEB89F}"/>
              </a:ext>
            </a:extLst>
          </p:cNvPr>
          <p:cNvPicPr>
            <a:picLocks noChangeAspect="1"/>
          </p:cNvPicPr>
          <p:nvPr/>
        </p:nvPicPr>
        <p:blipFill rotWithShape="1">
          <a:blip r:embed="rId3"/>
          <a:srcRect l="721" r="5126"/>
          <a:stretch/>
        </p:blipFill>
        <p:spPr>
          <a:xfrm>
            <a:off x="-216132" y="0"/>
            <a:ext cx="12408131" cy="4217165"/>
          </a:xfrm>
          <a:prstGeom prst="rect">
            <a:avLst/>
          </a:prstGeom>
        </p:spPr>
      </p:pic>
      <p:sp>
        <p:nvSpPr>
          <p:cNvPr id="8" name="Rectangle 7">
            <a:extLst>
              <a:ext uri="{FF2B5EF4-FFF2-40B4-BE49-F238E27FC236}">
                <a16:creationId xmlns:a16="http://schemas.microsoft.com/office/drawing/2014/main" id="{835C4C87-FA18-434D-8FC5-3D4C988200ED}"/>
              </a:ext>
            </a:extLst>
          </p:cNvPr>
          <p:cNvSpPr/>
          <p:nvPr/>
        </p:nvSpPr>
        <p:spPr>
          <a:xfrm>
            <a:off x="3194138" y="1874352"/>
            <a:ext cx="5824602" cy="1328569"/>
          </a:xfrm>
          <a:prstGeom prst="rect">
            <a:avLst/>
          </a:prstGeom>
        </p:spPr>
        <p:txBody>
          <a:bodyPr wrap="square">
            <a:spAutoFit/>
          </a:bodyPr>
          <a:lstStyle/>
          <a:p>
            <a:pPr lvl="0" algn="ctr">
              <a:spcAft>
                <a:spcPts val="500"/>
              </a:spcAft>
            </a:pPr>
            <a:r>
              <a:rPr lang="en-US" sz="2400" dirty="0">
                <a:solidFill>
                  <a:schemeClr val="tx1">
                    <a:lumMod val="75000"/>
                    <a:lumOff val="25000"/>
                  </a:schemeClr>
                </a:solidFill>
                <a:latin typeface="Tw Cen MT" panose="020B0602020104020603" pitchFamily="34" charset="77"/>
              </a:rPr>
              <a:t>Five-point </a:t>
            </a:r>
            <a:r>
              <a:rPr lang="en-US" sz="2400" dirty="0" err="1">
                <a:solidFill>
                  <a:schemeClr val="tx1">
                    <a:lumMod val="75000"/>
                    <a:lumOff val="25000"/>
                  </a:schemeClr>
                </a:solidFill>
                <a:latin typeface="Tw Cen MT" panose="020B0602020104020603" pitchFamily="34" charset="77"/>
              </a:rPr>
              <a:t>likert</a:t>
            </a:r>
            <a:r>
              <a:rPr lang="en-US" sz="2400" dirty="0">
                <a:solidFill>
                  <a:schemeClr val="tx1">
                    <a:lumMod val="75000"/>
                    <a:lumOff val="25000"/>
                  </a:schemeClr>
                </a:solidFill>
                <a:latin typeface="Tw Cen MT" panose="020B0602020104020603" pitchFamily="34" charset="77"/>
              </a:rPr>
              <a:t> scale</a:t>
            </a:r>
          </a:p>
          <a:p>
            <a:pPr lvl="0" algn="ctr">
              <a:spcAft>
                <a:spcPts val="500"/>
              </a:spcAft>
            </a:pPr>
            <a:r>
              <a:rPr lang="en-US" sz="2400" dirty="0">
                <a:solidFill>
                  <a:schemeClr val="tx1">
                    <a:lumMod val="75000"/>
                    <a:lumOff val="25000"/>
                  </a:schemeClr>
                </a:solidFill>
                <a:latin typeface="Tw Cen MT" panose="020B0602020104020603" pitchFamily="34" charset="77"/>
              </a:rPr>
              <a:t>Dual rating for importance &amp; effectiveness</a:t>
            </a:r>
          </a:p>
          <a:p>
            <a:pPr lvl="0" algn="ctr">
              <a:spcAft>
                <a:spcPts val="500"/>
              </a:spcAft>
            </a:pPr>
            <a:r>
              <a:rPr lang="en-US" sz="2400" dirty="0">
                <a:solidFill>
                  <a:schemeClr val="tx1">
                    <a:lumMod val="75000"/>
                    <a:lumOff val="25000"/>
                  </a:schemeClr>
                </a:solidFill>
                <a:latin typeface="Tw Cen MT" panose="020B0602020104020603" pitchFamily="34" charset="77"/>
              </a:rPr>
              <a:t>Engagement score per demographic group</a:t>
            </a:r>
          </a:p>
        </p:txBody>
      </p:sp>
      <p:sp>
        <p:nvSpPr>
          <p:cNvPr id="9" name="Google Shape;173;p28">
            <a:extLst>
              <a:ext uri="{FF2B5EF4-FFF2-40B4-BE49-F238E27FC236}">
                <a16:creationId xmlns:a16="http://schemas.microsoft.com/office/drawing/2014/main" id="{9239DC7A-B9BB-8545-A5C0-327069C39390}"/>
              </a:ext>
            </a:extLst>
          </p:cNvPr>
          <p:cNvSpPr txBox="1"/>
          <p:nvPr/>
        </p:nvSpPr>
        <p:spPr>
          <a:xfrm>
            <a:off x="438411" y="4287126"/>
            <a:ext cx="12191999" cy="899753"/>
          </a:xfrm>
          <a:prstGeom prst="rect">
            <a:avLst/>
          </a:prstGeom>
          <a:noFill/>
          <a:ln>
            <a:noFill/>
          </a:ln>
        </p:spPr>
        <p:txBody>
          <a:bodyPr spcFirstLastPara="1" wrap="square" lIns="91433" tIns="91433" rIns="91433" bIns="91433" anchor="t" anchorCtr="0">
            <a:noAutofit/>
          </a:bodyPr>
          <a:lstStyle/>
          <a:p>
            <a:pPr>
              <a:spcAft>
                <a:spcPts val="3067"/>
              </a:spcAft>
              <a:tabLst>
                <a:tab pos="2053115" algn="l"/>
              </a:tabLst>
            </a:pPr>
            <a:r>
              <a:rPr lang="en-US" sz="3200" dirty="0">
                <a:solidFill>
                  <a:srgbClr val="F3641F"/>
                </a:solidFill>
                <a:latin typeface="Tw Cen MT" panose="020B0602020104020603" pitchFamily="34" charset="77"/>
              </a:rPr>
              <a:t>SURVEY VALIDATION</a:t>
            </a:r>
          </a:p>
        </p:txBody>
      </p:sp>
      <p:sp>
        <p:nvSpPr>
          <p:cNvPr id="10" name="Google Shape;173;p28">
            <a:extLst>
              <a:ext uri="{FF2B5EF4-FFF2-40B4-BE49-F238E27FC236}">
                <a16:creationId xmlns:a16="http://schemas.microsoft.com/office/drawing/2014/main" id="{2A6C54B4-8378-F145-A4F6-78B6230D8DA9}"/>
              </a:ext>
            </a:extLst>
          </p:cNvPr>
          <p:cNvSpPr txBox="1"/>
          <p:nvPr/>
        </p:nvSpPr>
        <p:spPr>
          <a:xfrm>
            <a:off x="-2" y="812194"/>
            <a:ext cx="12192001" cy="899753"/>
          </a:xfrm>
          <a:prstGeom prst="rect">
            <a:avLst/>
          </a:prstGeom>
          <a:noFill/>
          <a:ln>
            <a:noFill/>
          </a:ln>
        </p:spPr>
        <p:txBody>
          <a:bodyPr spcFirstLastPara="1" wrap="square" lIns="91433" tIns="91433" rIns="91433" bIns="91433" anchor="t" anchorCtr="0">
            <a:noAutofit/>
          </a:bodyPr>
          <a:lstStyle/>
          <a:p>
            <a:pPr algn="ctr">
              <a:spcAft>
                <a:spcPts val="3067"/>
              </a:spcAft>
              <a:tabLst>
                <a:tab pos="2053115" algn="l"/>
              </a:tabLst>
            </a:pPr>
            <a:r>
              <a:rPr lang="en-US" sz="4400" b="1" dirty="0">
                <a:solidFill>
                  <a:srgbClr val="F3641F"/>
                </a:solidFill>
                <a:latin typeface="Tw Cen MT" panose="020B0602020104020603" pitchFamily="34" charset="77"/>
              </a:rPr>
              <a:t>SURVEY FEATURES</a:t>
            </a:r>
          </a:p>
        </p:txBody>
      </p:sp>
      <p:sp>
        <p:nvSpPr>
          <p:cNvPr id="11" name="Rectangle 10">
            <a:extLst>
              <a:ext uri="{FF2B5EF4-FFF2-40B4-BE49-F238E27FC236}">
                <a16:creationId xmlns:a16="http://schemas.microsoft.com/office/drawing/2014/main" id="{E1ACFDB9-F53E-3F4C-A6AB-A7E19C623F23}"/>
              </a:ext>
            </a:extLst>
          </p:cNvPr>
          <p:cNvSpPr/>
          <p:nvPr/>
        </p:nvSpPr>
        <p:spPr>
          <a:xfrm>
            <a:off x="501201" y="5030264"/>
            <a:ext cx="5385873" cy="1433982"/>
          </a:xfrm>
          <a:prstGeom prst="rect">
            <a:avLst/>
          </a:prstGeom>
        </p:spPr>
        <p:txBody>
          <a:bodyPr wrap="square">
            <a:spAutoFit/>
          </a:bodyPr>
          <a:lstStyle/>
          <a:p>
            <a:pPr lvl="0">
              <a:spcAft>
                <a:spcPts val="500"/>
              </a:spcAft>
            </a:pPr>
            <a:r>
              <a:rPr lang="en-US" sz="1867" b="1" dirty="0">
                <a:solidFill>
                  <a:schemeClr val="tx1">
                    <a:lumMod val="75000"/>
                    <a:lumOff val="25000"/>
                  </a:schemeClr>
                </a:solidFill>
                <a:latin typeface="Tw Cen MT" panose="020B0602020104020603" pitchFamily="34" charset="77"/>
              </a:rPr>
              <a:t>In partnership with Integral Talent Systems (ITS) </a:t>
            </a:r>
          </a:p>
          <a:p>
            <a:pPr lvl="0">
              <a:spcAft>
                <a:spcPts val="500"/>
              </a:spcAft>
            </a:pPr>
            <a:r>
              <a:rPr lang="en-US" sz="1867" dirty="0">
                <a:solidFill>
                  <a:schemeClr val="tx1">
                    <a:lumMod val="75000"/>
                    <a:lumOff val="25000"/>
                  </a:schemeClr>
                </a:solidFill>
                <a:latin typeface="Tw Cen MT" panose="020B0602020104020603" pitchFamily="34" charset="77"/>
              </a:rPr>
              <a:t>Helping employers since 1997</a:t>
            </a:r>
          </a:p>
          <a:p>
            <a:pPr lvl="0">
              <a:spcAft>
                <a:spcPts val="500"/>
              </a:spcAft>
            </a:pPr>
            <a:r>
              <a:rPr lang="en-US" sz="1867" dirty="0">
                <a:solidFill>
                  <a:schemeClr val="tx1">
                    <a:lumMod val="75000"/>
                    <a:lumOff val="25000"/>
                  </a:schemeClr>
                </a:solidFill>
                <a:latin typeface="Tw Cen MT" panose="020B0602020104020603" pitchFamily="34" charset="77"/>
              </a:rPr>
              <a:t>Developed from 10-years of research</a:t>
            </a:r>
          </a:p>
          <a:p>
            <a:pPr lvl="0">
              <a:spcAft>
                <a:spcPts val="500"/>
              </a:spcAft>
            </a:pPr>
            <a:r>
              <a:rPr lang="en-US" sz="1867" dirty="0">
                <a:solidFill>
                  <a:schemeClr val="tx1">
                    <a:lumMod val="75000"/>
                    <a:lumOff val="25000"/>
                  </a:schemeClr>
                </a:solidFill>
                <a:latin typeface="Tw Cen MT" panose="020B0602020104020603" pitchFamily="34" charset="77"/>
              </a:rPr>
              <a:t>.93 statistical reliability score for 19 items</a:t>
            </a:r>
          </a:p>
        </p:txBody>
      </p:sp>
      <p:cxnSp>
        <p:nvCxnSpPr>
          <p:cNvPr id="5" name="Straight Connector 4">
            <a:extLst>
              <a:ext uri="{FF2B5EF4-FFF2-40B4-BE49-F238E27FC236}">
                <a16:creationId xmlns:a16="http://schemas.microsoft.com/office/drawing/2014/main" id="{72EC41F3-42AD-F749-B53D-71BF652E5BAA}"/>
              </a:ext>
            </a:extLst>
          </p:cNvPr>
          <p:cNvCxnSpPr>
            <a:cxnSpLocks/>
          </p:cNvCxnSpPr>
          <p:nvPr/>
        </p:nvCxnSpPr>
        <p:spPr>
          <a:xfrm>
            <a:off x="3569918" y="1711947"/>
            <a:ext cx="8622082" cy="0"/>
          </a:xfrm>
          <a:prstGeom prst="line">
            <a:avLst/>
          </a:prstGeom>
          <a:ln w="38100">
            <a:solidFill>
              <a:srgbClr val="F3642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81865F7-97FE-BC47-B033-447F63B308F0}"/>
              </a:ext>
            </a:extLst>
          </p:cNvPr>
          <p:cNvCxnSpPr>
            <a:cxnSpLocks/>
          </p:cNvCxnSpPr>
          <p:nvPr/>
        </p:nvCxnSpPr>
        <p:spPr>
          <a:xfrm>
            <a:off x="569934" y="4965603"/>
            <a:ext cx="6529135" cy="0"/>
          </a:xfrm>
          <a:prstGeom prst="line">
            <a:avLst/>
          </a:prstGeom>
          <a:ln w="38100">
            <a:solidFill>
              <a:srgbClr val="F36421"/>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Graphical user interface, text, application, chat or text message&#10;&#10;Description automatically generated">
            <a:extLst>
              <a:ext uri="{FF2B5EF4-FFF2-40B4-BE49-F238E27FC236}">
                <a16:creationId xmlns:a16="http://schemas.microsoft.com/office/drawing/2014/main" id="{AC3A536F-8843-3648-B934-FDA0BE56DEF4}"/>
              </a:ext>
            </a:extLst>
          </p:cNvPr>
          <p:cNvPicPr>
            <a:picLocks noChangeAspect="1"/>
          </p:cNvPicPr>
          <p:nvPr/>
        </p:nvPicPr>
        <p:blipFill rotWithShape="1">
          <a:blip r:embed="rId4"/>
          <a:srcRect t="1710"/>
          <a:stretch/>
        </p:blipFill>
        <p:spPr>
          <a:xfrm>
            <a:off x="9010995" y="605641"/>
            <a:ext cx="2905496" cy="1566350"/>
          </a:xfrm>
          <a:prstGeom prst="rect">
            <a:avLst/>
          </a:prstGeom>
        </p:spPr>
      </p:pic>
      <p:pic>
        <p:nvPicPr>
          <p:cNvPr id="13" name="Picture 12" descr="Graphical user interface, text, application&#10;&#10;Description automatically generated">
            <a:extLst>
              <a:ext uri="{FF2B5EF4-FFF2-40B4-BE49-F238E27FC236}">
                <a16:creationId xmlns:a16="http://schemas.microsoft.com/office/drawing/2014/main" id="{A7813949-073B-B449-9538-D41C672D308D}"/>
              </a:ext>
            </a:extLst>
          </p:cNvPr>
          <p:cNvPicPr>
            <a:picLocks noChangeAspect="1"/>
          </p:cNvPicPr>
          <p:nvPr/>
        </p:nvPicPr>
        <p:blipFill rotWithShape="1">
          <a:blip r:embed="rId5"/>
          <a:srcRect b="11434"/>
          <a:stretch/>
        </p:blipFill>
        <p:spPr>
          <a:xfrm>
            <a:off x="9010995" y="2379814"/>
            <a:ext cx="2907210" cy="1028404"/>
          </a:xfrm>
          <a:prstGeom prst="rect">
            <a:avLst/>
          </a:prstGeom>
        </p:spPr>
      </p:pic>
      <p:pic>
        <p:nvPicPr>
          <p:cNvPr id="15" name="Picture 14" descr="A person and person smiling&#10;&#10;Description automatically generated with low confidence">
            <a:extLst>
              <a:ext uri="{FF2B5EF4-FFF2-40B4-BE49-F238E27FC236}">
                <a16:creationId xmlns:a16="http://schemas.microsoft.com/office/drawing/2014/main" id="{F03B3295-15B6-3A42-A4F7-BC3DAE90901D}"/>
              </a:ext>
            </a:extLst>
          </p:cNvPr>
          <p:cNvPicPr>
            <a:picLocks noChangeAspect="1"/>
          </p:cNvPicPr>
          <p:nvPr/>
        </p:nvPicPr>
        <p:blipFill rotWithShape="1">
          <a:blip r:embed="rId6"/>
          <a:srcRect b="4450"/>
          <a:stretch/>
        </p:blipFill>
        <p:spPr>
          <a:xfrm>
            <a:off x="6400799" y="3114792"/>
            <a:ext cx="5056909" cy="3743208"/>
          </a:xfrm>
          <a:prstGeom prst="rect">
            <a:avLst/>
          </a:prstGeom>
        </p:spPr>
      </p:pic>
    </p:spTree>
    <p:extLst>
      <p:ext uri="{BB962C8B-B14F-4D97-AF65-F5344CB8AC3E}">
        <p14:creationId xmlns:p14="http://schemas.microsoft.com/office/powerpoint/2010/main" val="167271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9" name="Picture 8" descr="A group of people sitting in chairs holding papers&#10;&#10;Description automatically generated with low confidence">
            <a:extLst>
              <a:ext uri="{FF2B5EF4-FFF2-40B4-BE49-F238E27FC236}">
                <a16:creationId xmlns:a16="http://schemas.microsoft.com/office/drawing/2014/main" id="{D3DB1F75-A5C8-F24B-B37C-1A3FD8C927FE}"/>
              </a:ext>
            </a:extLst>
          </p:cNvPr>
          <p:cNvPicPr>
            <a:picLocks noChangeAspect="1"/>
          </p:cNvPicPr>
          <p:nvPr/>
        </p:nvPicPr>
        <p:blipFill rotWithShape="1">
          <a:blip r:embed="rId3"/>
          <a:srcRect l="6900" t="20878" r="8093" b="10839"/>
          <a:stretch/>
        </p:blipFill>
        <p:spPr>
          <a:xfrm>
            <a:off x="0" y="0"/>
            <a:ext cx="12192000" cy="6858000"/>
          </a:xfrm>
          <a:prstGeom prst="rect">
            <a:avLst/>
          </a:prstGeom>
        </p:spPr>
      </p:pic>
      <p:sp>
        <p:nvSpPr>
          <p:cNvPr id="6" name="Google Shape;173;p28">
            <a:extLst>
              <a:ext uri="{FF2B5EF4-FFF2-40B4-BE49-F238E27FC236}">
                <a16:creationId xmlns:a16="http://schemas.microsoft.com/office/drawing/2014/main" id="{FB5A71A0-B240-DD4E-AAAD-BEB6155D9FD0}"/>
              </a:ext>
            </a:extLst>
          </p:cNvPr>
          <p:cNvSpPr txBox="1"/>
          <p:nvPr/>
        </p:nvSpPr>
        <p:spPr>
          <a:xfrm>
            <a:off x="388470" y="346253"/>
            <a:ext cx="9157109" cy="899753"/>
          </a:xfrm>
          <a:prstGeom prst="rect">
            <a:avLst/>
          </a:prstGeom>
          <a:noFill/>
          <a:ln>
            <a:noFill/>
          </a:ln>
        </p:spPr>
        <p:txBody>
          <a:bodyPr spcFirstLastPara="1" wrap="square" lIns="91433" tIns="91433" rIns="91433" bIns="91433" anchor="t" anchorCtr="0">
            <a:noAutofit/>
          </a:bodyPr>
          <a:lstStyle/>
          <a:p>
            <a:pPr>
              <a:spcAft>
                <a:spcPts val="3067"/>
              </a:spcAft>
              <a:tabLst>
                <a:tab pos="2053115" algn="l"/>
              </a:tabLst>
            </a:pPr>
            <a:r>
              <a:rPr lang="en-US" sz="4667" b="1" dirty="0">
                <a:solidFill>
                  <a:srgbClr val="F3641F"/>
                </a:solidFill>
                <a:latin typeface="Tw Cen MT" panose="020B0602020104020603" pitchFamily="34" charset="77"/>
              </a:rPr>
              <a:t>SAMPLE #</a:t>
            </a:r>
            <a:r>
              <a:rPr lang="en-US" sz="4667" b="1" dirty="0" err="1">
                <a:solidFill>
                  <a:srgbClr val="F3641F"/>
                </a:solidFill>
                <a:latin typeface="Tw Cen MT" panose="020B0602020104020603" pitchFamily="34" charset="77"/>
              </a:rPr>
              <a:t>BeHeard</a:t>
            </a:r>
            <a:r>
              <a:rPr lang="en-US" sz="4667" b="1" dirty="0">
                <a:solidFill>
                  <a:srgbClr val="F3641F"/>
                </a:solidFill>
                <a:latin typeface="Tw Cen MT" panose="020B0602020104020603" pitchFamily="34" charset="77"/>
              </a:rPr>
              <a:t> QUESTIONS</a:t>
            </a:r>
          </a:p>
        </p:txBody>
      </p:sp>
      <p:sp>
        <p:nvSpPr>
          <p:cNvPr id="4" name="Google Shape;337;p13">
            <a:extLst>
              <a:ext uri="{FF2B5EF4-FFF2-40B4-BE49-F238E27FC236}">
                <a16:creationId xmlns:a16="http://schemas.microsoft.com/office/drawing/2014/main" id="{DE0DAB81-CF4E-144E-B255-5C1990C88797}"/>
              </a:ext>
            </a:extLst>
          </p:cNvPr>
          <p:cNvSpPr/>
          <p:nvPr/>
        </p:nvSpPr>
        <p:spPr>
          <a:xfrm>
            <a:off x="432819" y="1534104"/>
            <a:ext cx="3638140" cy="2885365"/>
          </a:xfrm>
          <a:prstGeom prst="rect">
            <a:avLst/>
          </a:prstGeom>
          <a:noFill/>
          <a:ln>
            <a:noFill/>
          </a:ln>
        </p:spPr>
        <p:txBody>
          <a:bodyPr spcFirstLastPara="1" wrap="square" lIns="91425" tIns="45700" rIns="91425" bIns="45700" anchor="t" anchorCtr="0">
            <a:spAutoFit/>
          </a:bodyPr>
          <a:lstStyle/>
          <a:p>
            <a:pPr marL="0" marR="249923" lvl="0" indent="0" algn="l" rtl="0">
              <a:lnSpc>
                <a:spcPct val="100000"/>
              </a:lnSpc>
              <a:spcAft>
                <a:spcPts val="700"/>
              </a:spcAft>
              <a:buNone/>
            </a:pPr>
            <a:r>
              <a:rPr lang="en-US" sz="2400" b="1" dirty="0">
                <a:solidFill>
                  <a:srgbClr val="757070"/>
                </a:solidFill>
                <a:latin typeface="Tw Cen MT" panose="020B0602020104020603" pitchFamily="34" charset="77"/>
              </a:rPr>
              <a:t>ENGAGEMENT</a:t>
            </a:r>
            <a:endParaRPr lang="en-US" sz="1500" dirty="0">
              <a:solidFill>
                <a:srgbClr val="757070"/>
              </a:solidFill>
              <a:latin typeface="Tw Cen MT" panose="020B0602020104020603" pitchFamily="34" charset="77"/>
            </a:endParaRPr>
          </a:p>
          <a:p>
            <a:pPr marL="0" marR="249923" lvl="0" indent="0" algn="l" rtl="0">
              <a:lnSpc>
                <a:spcPct val="100000"/>
              </a:lnSpc>
              <a:spcAft>
                <a:spcPts val="700"/>
              </a:spcAft>
              <a:buNone/>
            </a:pPr>
            <a:r>
              <a:rPr lang="en-US" b="0" i="0" u="none" strike="noStrike" cap="none" dirty="0">
                <a:solidFill>
                  <a:srgbClr val="757070"/>
                </a:solidFill>
                <a:latin typeface="Tw Cen MT" panose="020B0602020104020603" pitchFamily="34" charset="77"/>
                <a:sym typeface="Arial"/>
              </a:rPr>
              <a:t>The extent to which employees feel passionate about their jobs, are committed to our organization, put discretionary effort into their work and are willing to refer. The following are sample questions for this index: </a:t>
            </a:r>
          </a:p>
          <a:p>
            <a:pPr marL="173038" marR="249923" lvl="0" indent="-173038" algn="l" rtl="0">
              <a:lnSpc>
                <a:spcPct val="100000"/>
              </a:lnSpc>
              <a:spcAft>
                <a:spcPts val="700"/>
              </a:spcAft>
              <a:buClr>
                <a:srgbClr val="F3641F"/>
              </a:buClr>
              <a:buFont typeface="Arial" panose="020B0604020202020204" pitchFamily="34" charset="0"/>
              <a:buChar char="•"/>
            </a:pPr>
            <a:r>
              <a:rPr lang="en-US" dirty="0">
                <a:solidFill>
                  <a:srgbClr val="757070"/>
                </a:solidFill>
                <a:latin typeface="Tw Cen MT" panose="020B0602020104020603" pitchFamily="34" charset="77"/>
              </a:rPr>
              <a:t>I care about the results that this organization achieves.</a:t>
            </a:r>
          </a:p>
          <a:p>
            <a:pPr marL="173038" marR="249923" lvl="0" indent="-173038" algn="l" rtl="0">
              <a:lnSpc>
                <a:spcPct val="100000"/>
              </a:lnSpc>
              <a:spcAft>
                <a:spcPts val="0"/>
              </a:spcAft>
              <a:buClr>
                <a:srgbClr val="F3641F"/>
              </a:buClr>
              <a:buFont typeface="Arial" panose="020B0604020202020204" pitchFamily="34" charset="0"/>
              <a:buChar char="•"/>
            </a:pPr>
            <a:r>
              <a:rPr lang="en-US" b="0" i="0" u="none" strike="noStrike" cap="none" dirty="0">
                <a:solidFill>
                  <a:srgbClr val="757070"/>
                </a:solidFill>
                <a:latin typeface="Tw Cen MT" panose="020B0602020104020603" pitchFamily="34" charset="77"/>
                <a:sym typeface="Arial"/>
              </a:rPr>
              <a:t>I feel that I will have a long career </a:t>
            </a:r>
            <a:br>
              <a:rPr lang="en-US" b="0" i="0" u="none" strike="noStrike" cap="none" dirty="0">
                <a:solidFill>
                  <a:srgbClr val="757070"/>
                </a:solidFill>
                <a:latin typeface="Tw Cen MT" panose="020B0602020104020603" pitchFamily="34" charset="77"/>
                <a:sym typeface="Arial"/>
              </a:rPr>
            </a:br>
            <a:r>
              <a:rPr lang="en-US" b="0" i="0" u="none" strike="noStrike" cap="none" dirty="0">
                <a:solidFill>
                  <a:srgbClr val="757070"/>
                </a:solidFill>
                <a:latin typeface="Tw Cen MT" panose="020B0602020104020603" pitchFamily="34" charset="77"/>
                <a:sym typeface="Arial"/>
              </a:rPr>
              <a:t>at this organization.</a:t>
            </a:r>
            <a:endParaRPr b="0" i="0" u="none" strike="noStrike" cap="none" dirty="0">
              <a:solidFill>
                <a:srgbClr val="757070"/>
              </a:solidFill>
              <a:latin typeface="Tw Cen MT" panose="020B0602020104020603" pitchFamily="34" charset="77"/>
              <a:sym typeface="Arial"/>
            </a:endParaRPr>
          </a:p>
        </p:txBody>
      </p:sp>
      <p:sp>
        <p:nvSpPr>
          <p:cNvPr id="5" name="Google Shape;337;p13">
            <a:extLst>
              <a:ext uri="{FF2B5EF4-FFF2-40B4-BE49-F238E27FC236}">
                <a16:creationId xmlns:a16="http://schemas.microsoft.com/office/drawing/2014/main" id="{E8ED5052-BF89-C245-81B7-E3566F114CCA}"/>
              </a:ext>
            </a:extLst>
          </p:cNvPr>
          <p:cNvSpPr/>
          <p:nvPr/>
        </p:nvSpPr>
        <p:spPr>
          <a:xfrm>
            <a:off x="4455761" y="1534104"/>
            <a:ext cx="3453829" cy="2544246"/>
          </a:xfrm>
          <a:prstGeom prst="rect">
            <a:avLst/>
          </a:prstGeom>
          <a:noFill/>
          <a:ln>
            <a:noFill/>
          </a:ln>
        </p:spPr>
        <p:txBody>
          <a:bodyPr spcFirstLastPara="1" wrap="square" lIns="91425" tIns="45700" rIns="91425" bIns="45700" anchor="t" anchorCtr="0">
            <a:spAutoFit/>
          </a:bodyPr>
          <a:lstStyle/>
          <a:p>
            <a:pPr marR="240791" lvl="0">
              <a:spcAft>
                <a:spcPts val="700"/>
              </a:spcAft>
            </a:pPr>
            <a:r>
              <a:rPr lang="en-US" sz="2400" b="1" dirty="0">
                <a:solidFill>
                  <a:srgbClr val="757070"/>
                </a:solidFill>
                <a:latin typeface="Tw Cen MT" panose="020B0602020104020603" pitchFamily="34" charset="77"/>
              </a:rPr>
              <a:t>FIT</a:t>
            </a:r>
            <a:endParaRPr lang="en-US" sz="1500" dirty="0">
              <a:solidFill>
                <a:srgbClr val="757070"/>
              </a:solidFill>
              <a:latin typeface="Tw Cen MT" panose="020B0602020104020603" pitchFamily="34" charset="77"/>
            </a:endParaRPr>
          </a:p>
          <a:p>
            <a:pPr marR="240791" lvl="0">
              <a:spcAft>
                <a:spcPts val="700"/>
              </a:spcAft>
            </a:pPr>
            <a:r>
              <a:rPr lang="en-US" dirty="0">
                <a:solidFill>
                  <a:srgbClr val="757070"/>
                </a:solidFill>
                <a:latin typeface="Tw Cen MT" panose="020B0602020104020603" pitchFamily="34" charset="77"/>
              </a:rPr>
              <a:t>The extent to which the employee feels that they are in the right job and have the necessary skills, knowledge and abilities to adequately perform in their role. The following sample questions advise Fit: </a:t>
            </a:r>
          </a:p>
          <a:p>
            <a:pPr marL="173038" marR="240791" lvl="0" indent="-173038">
              <a:spcAft>
                <a:spcPts val="700"/>
              </a:spcAft>
              <a:buClr>
                <a:srgbClr val="F3641F"/>
              </a:buClr>
              <a:buFont typeface="Arial" panose="020B0604020202020204" pitchFamily="34" charset="0"/>
              <a:buChar char="•"/>
            </a:pPr>
            <a:r>
              <a:rPr lang="en-US" dirty="0">
                <a:solidFill>
                  <a:srgbClr val="757070"/>
                </a:solidFill>
                <a:latin typeface="Tw Cen MT" panose="020B0602020104020603" pitchFamily="34" charset="77"/>
              </a:rPr>
              <a:t>The type of work that I do leverages my personal strengths.</a:t>
            </a:r>
          </a:p>
          <a:p>
            <a:pPr marL="173038" marR="240791" lvl="0" indent="-173038">
              <a:spcAft>
                <a:spcPts val="700"/>
              </a:spcAft>
              <a:buClr>
                <a:srgbClr val="F3641F"/>
              </a:buClr>
              <a:buFont typeface="Arial" panose="020B0604020202020204" pitchFamily="34" charset="0"/>
              <a:buChar char="•"/>
            </a:pPr>
            <a:r>
              <a:rPr lang="en-US" dirty="0">
                <a:solidFill>
                  <a:srgbClr val="757070"/>
                </a:solidFill>
                <a:latin typeface="Tw Cen MT" panose="020B0602020104020603" pitchFamily="34" charset="77"/>
              </a:rPr>
              <a:t>I have clearly defined goals for my job.</a:t>
            </a:r>
          </a:p>
        </p:txBody>
      </p:sp>
      <p:sp>
        <p:nvSpPr>
          <p:cNvPr id="7" name="Google Shape;337;p13">
            <a:extLst>
              <a:ext uri="{FF2B5EF4-FFF2-40B4-BE49-F238E27FC236}">
                <a16:creationId xmlns:a16="http://schemas.microsoft.com/office/drawing/2014/main" id="{F1B2A42E-4968-B449-A2CA-175AA700F870}"/>
              </a:ext>
            </a:extLst>
          </p:cNvPr>
          <p:cNvSpPr/>
          <p:nvPr/>
        </p:nvSpPr>
        <p:spPr>
          <a:xfrm>
            <a:off x="8361122" y="1534104"/>
            <a:ext cx="3347582" cy="2239034"/>
          </a:xfrm>
          <a:prstGeom prst="rect">
            <a:avLst/>
          </a:prstGeom>
          <a:noFill/>
          <a:ln>
            <a:noFill/>
          </a:ln>
        </p:spPr>
        <p:txBody>
          <a:bodyPr spcFirstLastPara="1" wrap="square" lIns="91425" tIns="45700" rIns="91425" bIns="45700" anchor="t" anchorCtr="0">
            <a:spAutoFit/>
          </a:bodyPr>
          <a:lstStyle/>
          <a:p>
            <a:pPr marR="371843" lvl="0">
              <a:spcAft>
                <a:spcPts val="700"/>
              </a:spcAft>
            </a:pPr>
            <a:r>
              <a:rPr lang="en-US" sz="2400" b="1" dirty="0">
                <a:solidFill>
                  <a:srgbClr val="757070"/>
                </a:solidFill>
                <a:latin typeface="Tw Cen MT" panose="020B0602020104020603" pitchFamily="34" charset="77"/>
              </a:rPr>
              <a:t>ALIGNMENT</a:t>
            </a:r>
            <a:endParaRPr lang="en-US" sz="1500" dirty="0">
              <a:solidFill>
                <a:srgbClr val="757070"/>
              </a:solidFill>
              <a:latin typeface="Tw Cen MT" panose="020B0602020104020603" pitchFamily="34" charset="77"/>
            </a:endParaRPr>
          </a:p>
          <a:p>
            <a:pPr marR="371843" lvl="0">
              <a:spcAft>
                <a:spcPts val="700"/>
              </a:spcAft>
            </a:pPr>
            <a:r>
              <a:rPr lang="en-US" dirty="0">
                <a:solidFill>
                  <a:srgbClr val="757070"/>
                </a:solidFill>
                <a:latin typeface="Tw Cen MT" panose="020B0602020104020603" pitchFamily="34" charset="77"/>
              </a:rPr>
              <a:t>The extent to which the employee believes in and puts effort toward this organization’s mission, values and goals. The following sample questions advise Alignment: </a:t>
            </a:r>
          </a:p>
          <a:p>
            <a:pPr marL="173038" marR="371843" lvl="0" indent="-173038">
              <a:spcAft>
                <a:spcPts val="700"/>
              </a:spcAft>
              <a:buClr>
                <a:srgbClr val="F3641F"/>
              </a:buClr>
              <a:buFont typeface="Arial" panose="020B0604020202020204" pitchFamily="34" charset="0"/>
              <a:buChar char="•"/>
            </a:pPr>
            <a:r>
              <a:rPr lang="en-US" dirty="0">
                <a:solidFill>
                  <a:srgbClr val="757070"/>
                </a:solidFill>
                <a:latin typeface="Tw Cen MT" panose="020B0602020104020603" pitchFamily="34" charset="77"/>
              </a:rPr>
              <a:t>I have confidence in the direction that our organization is taking. </a:t>
            </a:r>
          </a:p>
        </p:txBody>
      </p:sp>
      <p:pic>
        <p:nvPicPr>
          <p:cNvPr id="10" name="Picture 9" descr="A picture containing calendar&#10;&#10;Description automatically generated">
            <a:extLst>
              <a:ext uri="{FF2B5EF4-FFF2-40B4-BE49-F238E27FC236}">
                <a16:creationId xmlns:a16="http://schemas.microsoft.com/office/drawing/2014/main" id="{E2B00388-03E3-1C4F-BD0F-FF549E36133E}"/>
              </a:ext>
            </a:extLst>
          </p:cNvPr>
          <p:cNvPicPr>
            <a:picLocks noChangeAspect="1"/>
          </p:cNvPicPr>
          <p:nvPr/>
        </p:nvPicPr>
        <p:blipFill rotWithShape="1">
          <a:blip r:embed="rId4"/>
          <a:srcRect l="77954" t="54941" r="9251" b="30762"/>
          <a:stretch/>
        </p:blipFill>
        <p:spPr>
          <a:xfrm rot="-120000">
            <a:off x="4615094" y="5617669"/>
            <a:ext cx="1272139" cy="1115071"/>
          </a:xfrm>
          <a:prstGeom prst="rect">
            <a:avLst/>
          </a:prstGeom>
        </p:spPr>
      </p:pic>
      <p:pic>
        <p:nvPicPr>
          <p:cNvPr id="11" name="Picture 10" descr="A picture containing calendar&#10;&#10;Description automatically generated">
            <a:extLst>
              <a:ext uri="{FF2B5EF4-FFF2-40B4-BE49-F238E27FC236}">
                <a16:creationId xmlns:a16="http://schemas.microsoft.com/office/drawing/2014/main" id="{07818028-7173-7B43-972B-4A1AA393D9B1}"/>
              </a:ext>
            </a:extLst>
          </p:cNvPr>
          <p:cNvPicPr>
            <a:picLocks noChangeAspect="1"/>
          </p:cNvPicPr>
          <p:nvPr/>
        </p:nvPicPr>
        <p:blipFill rotWithShape="1">
          <a:blip r:embed="rId4"/>
          <a:srcRect l="74992" t="5168" r="11300" b="77237"/>
          <a:stretch/>
        </p:blipFill>
        <p:spPr>
          <a:xfrm>
            <a:off x="8868788" y="5696547"/>
            <a:ext cx="1327398" cy="1336439"/>
          </a:xfrm>
          <a:prstGeom prst="rect">
            <a:avLst/>
          </a:prstGeom>
        </p:spPr>
      </p:pic>
      <p:pic>
        <p:nvPicPr>
          <p:cNvPr id="12" name="Picture 11" descr="A picture containing calendar&#10;&#10;Description automatically generated">
            <a:extLst>
              <a:ext uri="{FF2B5EF4-FFF2-40B4-BE49-F238E27FC236}">
                <a16:creationId xmlns:a16="http://schemas.microsoft.com/office/drawing/2014/main" id="{BD916635-07B2-744B-86BA-957F4F5EE3AA}"/>
              </a:ext>
            </a:extLst>
          </p:cNvPr>
          <p:cNvPicPr>
            <a:picLocks noChangeAspect="1"/>
          </p:cNvPicPr>
          <p:nvPr/>
        </p:nvPicPr>
        <p:blipFill rotWithShape="1">
          <a:blip r:embed="rId4"/>
          <a:srcRect l="27527" t="30035" r="55554" b="55169"/>
          <a:stretch/>
        </p:blipFill>
        <p:spPr>
          <a:xfrm rot="420000">
            <a:off x="6245901" y="5827621"/>
            <a:ext cx="1595025" cy="1094287"/>
          </a:xfrm>
          <a:prstGeom prst="rect">
            <a:avLst/>
          </a:prstGeom>
        </p:spPr>
      </p:pic>
      <p:pic>
        <p:nvPicPr>
          <p:cNvPr id="14" name="Picture 13" descr="A picture containing calendar&#10;&#10;Description automatically generated">
            <a:extLst>
              <a:ext uri="{FF2B5EF4-FFF2-40B4-BE49-F238E27FC236}">
                <a16:creationId xmlns:a16="http://schemas.microsoft.com/office/drawing/2014/main" id="{26D8FC10-AAF6-5040-8AC6-8BE9B9E12BFB}"/>
              </a:ext>
            </a:extLst>
          </p:cNvPr>
          <p:cNvPicPr>
            <a:picLocks noChangeAspect="1"/>
          </p:cNvPicPr>
          <p:nvPr/>
        </p:nvPicPr>
        <p:blipFill rotWithShape="1">
          <a:blip r:embed="rId5"/>
          <a:srcRect l="7493" t="77260" r="81187" b="6849"/>
          <a:stretch/>
        </p:blipFill>
        <p:spPr>
          <a:xfrm rot="-120000">
            <a:off x="2442574" y="5075261"/>
            <a:ext cx="1215026" cy="1338065"/>
          </a:xfrm>
          <a:prstGeom prst="rect">
            <a:avLst/>
          </a:prstGeom>
        </p:spPr>
      </p:pic>
      <p:cxnSp>
        <p:nvCxnSpPr>
          <p:cNvPr id="15" name="Straight Connector 14">
            <a:extLst>
              <a:ext uri="{FF2B5EF4-FFF2-40B4-BE49-F238E27FC236}">
                <a16:creationId xmlns:a16="http://schemas.microsoft.com/office/drawing/2014/main" id="{C85282A0-9F9A-3F4A-9CC7-574CC8E8D269}"/>
              </a:ext>
            </a:extLst>
          </p:cNvPr>
          <p:cNvCxnSpPr>
            <a:cxnSpLocks/>
          </p:cNvCxnSpPr>
          <p:nvPr/>
        </p:nvCxnSpPr>
        <p:spPr>
          <a:xfrm>
            <a:off x="514349" y="1972973"/>
            <a:ext cx="11677651"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7" name="Picture 6" descr="A group of people raising their hands&#10;&#10;Description automatically generated">
            <a:extLst>
              <a:ext uri="{FF2B5EF4-FFF2-40B4-BE49-F238E27FC236}">
                <a16:creationId xmlns:a16="http://schemas.microsoft.com/office/drawing/2014/main" id="{16C10DAC-3C8D-7A4B-8B6F-82BF1D272782}"/>
              </a:ext>
            </a:extLst>
          </p:cNvPr>
          <p:cNvPicPr>
            <a:picLocks noChangeAspect="1"/>
          </p:cNvPicPr>
          <p:nvPr/>
        </p:nvPicPr>
        <p:blipFill rotWithShape="1">
          <a:blip r:embed="rId3"/>
          <a:srcRect t="30537"/>
          <a:stretch/>
        </p:blipFill>
        <p:spPr>
          <a:xfrm>
            <a:off x="6925732" y="5706532"/>
            <a:ext cx="4707467" cy="1151467"/>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93847CF4-7AD7-EF4B-9684-B818C0092FA6}"/>
              </a:ext>
            </a:extLst>
          </p:cNvPr>
          <p:cNvPicPr>
            <a:picLocks noChangeAspect="1"/>
          </p:cNvPicPr>
          <p:nvPr/>
        </p:nvPicPr>
        <p:blipFill rotWithShape="1">
          <a:blip r:embed="rId4"/>
          <a:srcRect l="6897" t="741" r="7155" b="1873"/>
          <a:stretch/>
        </p:blipFill>
        <p:spPr>
          <a:xfrm>
            <a:off x="5215467" y="1253067"/>
            <a:ext cx="6163733" cy="4486174"/>
          </a:xfrm>
          <a:prstGeom prst="rect">
            <a:avLst/>
          </a:prstGeom>
        </p:spPr>
      </p:pic>
      <p:grpSp>
        <p:nvGrpSpPr>
          <p:cNvPr id="4" name="Group 3">
            <a:extLst>
              <a:ext uri="{FF2B5EF4-FFF2-40B4-BE49-F238E27FC236}">
                <a16:creationId xmlns:a16="http://schemas.microsoft.com/office/drawing/2014/main" id="{7A1EAD2F-31ED-6149-8712-90EAF0571CEC}"/>
              </a:ext>
            </a:extLst>
          </p:cNvPr>
          <p:cNvGrpSpPr/>
          <p:nvPr/>
        </p:nvGrpSpPr>
        <p:grpSpPr>
          <a:xfrm>
            <a:off x="-1" y="1773325"/>
            <a:ext cx="5073041" cy="2299897"/>
            <a:chOff x="0" y="1773325"/>
            <a:chExt cx="4011663" cy="2299897"/>
          </a:xfrm>
        </p:grpSpPr>
        <p:sp>
          <p:nvSpPr>
            <p:cNvPr id="22" name="Rectangle 21">
              <a:extLst>
                <a:ext uri="{FF2B5EF4-FFF2-40B4-BE49-F238E27FC236}">
                  <a16:creationId xmlns:a16="http://schemas.microsoft.com/office/drawing/2014/main" id="{426D358E-7803-7243-A646-9EA3300DBCCB}"/>
                </a:ext>
              </a:extLst>
            </p:cNvPr>
            <p:cNvSpPr/>
            <p:nvPr/>
          </p:nvSpPr>
          <p:spPr>
            <a:xfrm>
              <a:off x="0" y="3765122"/>
              <a:ext cx="4011663" cy="308100"/>
            </a:xfrm>
            <a:prstGeom prst="rect">
              <a:avLst/>
            </a:prstGeom>
            <a:solidFill>
              <a:srgbClr val="F36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83F193E-4066-4B4A-91AE-465D4AC06F7A}"/>
                </a:ext>
              </a:extLst>
            </p:cNvPr>
            <p:cNvSpPr/>
            <p:nvPr/>
          </p:nvSpPr>
          <p:spPr>
            <a:xfrm>
              <a:off x="0" y="1773325"/>
              <a:ext cx="4011663" cy="308100"/>
            </a:xfrm>
            <a:prstGeom prst="rect">
              <a:avLst/>
            </a:prstGeom>
            <a:solidFill>
              <a:srgbClr val="F36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6" name="Google Shape;346;p14"/>
          <p:cNvSpPr txBox="1"/>
          <p:nvPr/>
        </p:nvSpPr>
        <p:spPr>
          <a:xfrm>
            <a:off x="459566" y="1587675"/>
            <a:ext cx="4300500" cy="46293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rgbClr val="000000"/>
              </a:buClr>
              <a:buSzPts val="2000"/>
              <a:buFont typeface="Arial"/>
              <a:buNone/>
            </a:pPr>
            <a:r>
              <a:rPr lang="en-US" sz="2000" b="1" i="0" u="none" strike="noStrike" cap="none" dirty="0">
                <a:solidFill>
                  <a:schemeClr val="bg1"/>
                </a:solidFill>
                <a:latin typeface="Tw Cen MT" panose="020B0602020104020603" pitchFamily="34" charset="77"/>
                <a:ea typeface="Calibri"/>
                <a:cs typeface="Calibri"/>
                <a:sym typeface="Calibri"/>
              </a:rPr>
              <a:t>PREMIUM FEATURES</a:t>
            </a:r>
            <a:endParaRPr lang="en-US" dirty="0">
              <a:solidFill>
                <a:schemeClr val="bg1"/>
              </a:solidFill>
              <a:latin typeface="Tw Cen MT" panose="020B0602020104020603" pitchFamily="34" charset="77"/>
            </a:endParaRPr>
          </a:p>
          <a:p>
            <a:pPr marL="0" marR="0" lvl="0" indent="0" algn="l" rtl="0">
              <a:lnSpc>
                <a:spcPct val="90000"/>
              </a:lnSpc>
              <a:spcBef>
                <a:spcPts val="1000"/>
              </a:spcBef>
              <a:spcAft>
                <a:spcPts val="0"/>
              </a:spcAft>
              <a:buClr>
                <a:schemeClr val="dk1"/>
              </a:buClr>
              <a:buSzPts val="1100"/>
              <a:buFont typeface="Arial"/>
              <a:buNone/>
            </a:pPr>
            <a:r>
              <a:rPr lang="en-US" sz="1600" b="0" i="0" u="none" strike="noStrike" cap="none" dirty="0">
                <a:solidFill>
                  <a:schemeClr val="tx1">
                    <a:lumMod val="75000"/>
                    <a:lumOff val="25000"/>
                  </a:schemeClr>
                </a:solidFill>
                <a:latin typeface="Tw Cen MT" panose="020B0602020104020603" pitchFamily="34" charset="77"/>
                <a:sym typeface="Arial"/>
              </a:rPr>
              <a:t>Engagement Scores</a:t>
            </a:r>
            <a:endParaRPr dirty="0">
              <a:solidFill>
                <a:schemeClr val="tx1">
                  <a:lumMod val="75000"/>
                  <a:lumOff val="25000"/>
                </a:schemeClr>
              </a:solidFill>
              <a:latin typeface="Tw Cen MT" panose="020B0602020104020603" pitchFamily="34" charset="77"/>
            </a:endParaRPr>
          </a:p>
          <a:p>
            <a:pPr marL="0" marR="0" lvl="0" indent="0" algn="l" rtl="0">
              <a:lnSpc>
                <a:spcPct val="90000"/>
              </a:lnSpc>
              <a:spcBef>
                <a:spcPts val="1000"/>
              </a:spcBef>
              <a:spcAft>
                <a:spcPts val="0"/>
              </a:spcAft>
              <a:buClr>
                <a:srgbClr val="000000"/>
              </a:buClr>
              <a:buSzPts val="1600"/>
              <a:buFont typeface="Arial"/>
              <a:buNone/>
            </a:pPr>
            <a:r>
              <a:rPr lang="en-US" sz="1600" b="0" i="0" u="none" strike="noStrike" cap="none" dirty="0">
                <a:solidFill>
                  <a:schemeClr val="tx1">
                    <a:lumMod val="75000"/>
                    <a:lumOff val="25000"/>
                  </a:schemeClr>
                </a:solidFill>
                <a:latin typeface="Tw Cen MT" panose="020B0602020104020603" pitchFamily="34" charset="77"/>
                <a:sym typeface="Arial"/>
              </a:rPr>
              <a:t>Anticipated Turnover </a:t>
            </a:r>
            <a:endParaRPr dirty="0">
              <a:solidFill>
                <a:schemeClr val="tx1">
                  <a:lumMod val="75000"/>
                  <a:lumOff val="25000"/>
                </a:schemeClr>
              </a:solidFill>
              <a:latin typeface="Tw Cen MT" panose="020B0602020104020603" pitchFamily="34" charset="77"/>
            </a:endParaRPr>
          </a:p>
          <a:p>
            <a:pPr marL="0" marR="0" lvl="0" indent="0" algn="l" rtl="0">
              <a:lnSpc>
                <a:spcPct val="90000"/>
              </a:lnSpc>
              <a:spcBef>
                <a:spcPts val="1000"/>
              </a:spcBef>
              <a:spcAft>
                <a:spcPts val="0"/>
              </a:spcAft>
              <a:buNone/>
            </a:pPr>
            <a:r>
              <a:rPr lang="en-US" sz="1600" b="0" i="0" u="none" strike="noStrike" cap="none" dirty="0">
                <a:solidFill>
                  <a:schemeClr val="tx1">
                    <a:lumMod val="75000"/>
                    <a:lumOff val="25000"/>
                  </a:schemeClr>
                </a:solidFill>
                <a:latin typeface="Tw Cen MT" panose="020B0602020104020603" pitchFamily="34" charset="77"/>
                <a:sym typeface="Arial"/>
              </a:rPr>
              <a:t>Engagement SWOT Analysis </a:t>
            </a:r>
            <a:endParaRPr dirty="0">
              <a:solidFill>
                <a:schemeClr val="tx1">
                  <a:lumMod val="75000"/>
                  <a:lumOff val="25000"/>
                </a:schemeClr>
              </a:solidFill>
              <a:latin typeface="Tw Cen MT" panose="020B0602020104020603" pitchFamily="34" charset="77"/>
            </a:endParaRPr>
          </a:p>
          <a:p>
            <a:pPr marL="0" marR="0" lvl="0" indent="0" algn="l" rtl="0">
              <a:lnSpc>
                <a:spcPct val="90000"/>
              </a:lnSpc>
              <a:spcBef>
                <a:spcPts val="1000"/>
              </a:spcBef>
              <a:spcAft>
                <a:spcPts val="1000"/>
              </a:spcAft>
              <a:buNone/>
            </a:pPr>
            <a:r>
              <a:rPr lang="en-US" sz="1600" b="0" i="0" u="none" strike="noStrike" cap="none" dirty="0">
                <a:solidFill>
                  <a:schemeClr val="tx1">
                    <a:lumMod val="75000"/>
                    <a:lumOff val="25000"/>
                  </a:schemeClr>
                </a:solidFill>
                <a:latin typeface="Tw Cen MT" panose="020B0602020104020603" pitchFamily="34" charset="77"/>
                <a:sym typeface="Arial"/>
              </a:rPr>
              <a:t>Result-based recommendations</a:t>
            </a:r>
            <a:endParaRPr sz="1800" b="0" i="0" u="none" strike="noStrike" cap="none" dirty="0">
              <a:solidFill>
                <a:schemeClr val="tx1">
                  <a:lumMod val="75000"/>
                  <a:lumOff val="25000"/>
                </a:schemeClr>
              </a:solidFill>
              <a:latin typeface="Tw Cen MT" panose="020B0602020104020603" pitchFamily="34" charset="77"/>
              <a:sym typeface="Arial"/>
            </a:endParaRPr>
          </a:p>
          <a:p>
            <a:pPr marL="0" marR="0" lvl="0" indent="0" algn="l" rtl="0">
              <a:lnSpc>
                <a:spcPct val="90000"/>
              </a:lnSpc>
              <a:spcBef>
                <a:spcPts val="1000"/>
              </a:spcBef>
              <a:spcAft>
                <a:spcPts val="0"/>
              </a:spcAft>
              <a:buClr>
                <a:srgbClr val="000000"/>
              </a:buClr>
              <a:buSzPts val="2000"/>
              <a:buFont typeface="Arial"/>
              <a:buNone/>
            </a:pPr>
            <a:r>
              <a:rPr lang="en-US" sz="2000" b="1" i="0" u="none" strike="noStrike" cap="none" dirty="0">
                <a:solidFill>
                  <a:schemeClr val="bg1"/>
                </a:solidFill>
                <a:latin typeface="Tw Cen MT" panose="020B0602020104020603" pitchFamily="34" charset="77"/>
                <a:ea typeface="Calibri"/>
                <a:cs typeface="Calibri"/>
                <a:sym typeface="Calibri"/>
              </a:rPr>
              <a:t>PREMIUM </a:t>
            </a:r>
            <a:r>
              <a:rPr lang="en-US" sz="2000" b="1" dirty="0">
                <a:solidFill>
                  <a:schemeClr val="bg1"/>
                </a:solidFill>
                <a:latin typeface="Tw Cen MT" panose="020B0602020104020603" pitchFamily="34" charset="77"/>
                <a:ea typeface="Calibri"/>
                <a:cs typeface="Calibri"/>
                <a:sym typeface="Calibri"/>
              </a:rPr>
              <a:t>FILTERING</a:t>
            </a:r>
            <a:r>
              <a:rPr lang="en-US" sz="2000" b="1" i="0" u="none" strike="noStrike" cap="none" dirty="0">
                <a:solidFill>
                  <a:schemeClr val="bg1"/>
                </a:solidFill>
                <a:latin typeface="Tw Cen MT" panose="020B0602020104020603" pitchFamily="34" charset="77"/>
                <a:ea typeface="Calibri"/>
                <a:cs typeface="Calibri"/>
                <a:sym typeface="Calibri"/>
              </a:rPr>
              <a:t> OPTIONS</a:t>
            </a:r>
            <a:r>
              <a:rPr lang="en-US" sz="2800" b="1" i="0" u="none" strike="noStrike" cap="none" dirty="0">
                <a:solidFill>
                  <a:schemeClr val="bg1"/>
                </a:solidFill>
                <a:latin typeface="Tw Cen MT" panose="020B0602020104020603" pitchFamily="34" charset="77"/>
                <a:ea typeface="Calibri"/>
                <a:cs typeface="Calibri"/>
                <a:sym typeface="Calibri"/>
              </a:rPr>
              <a:t> </a:t>
            </a:r>
            <a:endParaRPr lang="en-US" dirty="0">
              <a:solidFill>
                <a:schemeClr val="bg1"/>
              </a:solidFill>
              <a:latin typeface="Tw Cen MT" panose="020B0602020104020603" pitchFamily="34" charset="77"/>
            </a:endParaRPr>
          </a:p>
          <a:p>
            <a:pPr marL="0" marR="0" lvl="0" indent="0" algn="l" rtl="0">
              <a:lnSpc>
                <a:spcPct val="90000"/>
              </a:lnSpc>
              <a:spcBef>
                <a:spcPts val="1000"/>
              </a:spcBef>
              <a:spcAft>
                <a:spcPts val="0"/>
              </a:spcAft>
              <a:buClr>
                <a:srgbClr val="000000"/>
              </a:buClr>
              <a:buSzPts val="1600"/>
              <a:buFont typeface="Arial"/>
              <a:buNone/>
            </a:pPr>
            <a:r>
              <a:rPr lang="en-US" sz="1600" b="0" i="0" u="none" strike="noStrike" cap="none" dirty="0">
                <a:solidFill>
                  <a:schemeClr val="tx1">
                    <a:lumMod val="75000"/>
                    <a:lumOff val="25000"/>
                  </a:schemeClr>
                </a:solidFill>
                <a:latin typeface="Tw Cen MT" panose="020B0602020104020603" pitchFamily="34" charset="77"/>
                <a:sym typeface="Arial"/>
              </a:rPr>
              <a:t>Location 		   Ethnicity </a:t>
            </a:r>
            <a:endParaRPr dirty="0">
              <a:solidFill>
                <a:schemeClr val="tx1">
                  <a:lumMod val="75000"/>
                  <a:lumOff val="25000"/>
                </a:schemeClr>
              </a:solidFill>
              <a:latin typeface="Tw Cen MT" panose="020B0602020104020603" pitchFamily="34" charset="77"/>
            </a:endParaRPr>
          </a:p>
          <a:p>
            <a:pPr marL="0" marR="0" lvl="0" indent="0" algn="l" rtl="0">
              <a:lnSpc>
                <a:spcPct val="90000"/>
              </a:lnSpc>
              <a:spcBef>
                <a:spcPts val="1000"/>
              </a:spcBef>
              <a:spcAft>
                <a:spcPts val="0"/>
              </a:spcAft>
              <a:buClr>
                <a:srgbClr val="000000"/>
              </a:buClr>
              <a:buSzPts val="1600"/>
              <a:buFont typeface="Arial"/>
              <a:buNone/>
            </a:pPr>
            <a:r>
              <a:rPr lang="en-US" sz="1600" b="0" i="0" u="none" strike="noStrike" cap="none" dirty="0">
                <a:solidFill>
                  <a:schemeClr val="tx1">
                    <a:lumMod val="75000"/>
                    <a:lumOff val="25000"/>
                  </a:schemeClr>
                </a:solidFill>
                <a:latin typeface="Tw Cen MT" panose="020B0602020104020603" pitchFamily="34" charset="77"/>
                <a:sym typeface="Arial"/>
              </a:rPr>
              <a:t>Business Unit	   Generation</a:t>
            </a:r>
            <a:endParaRPr dirty="0">
              <a:solidFill>
                <a:schemeClr val="tx1">
                  <a:lumMod val="75000"/>
                  <a:lumOff val="25000"/>
                </a:schemeClr>
              </a:solidFill>
              <a:latin typeface="Tw Cen MT" panose="020B0602020104020603" pitchFamily="34" charset="77"/>
            </a:endParaRPr>
          </a:p>
          <a:p>
            <a:pPr marL="0" marR="0" lvl="0" indent="0" algn="l" rtl="0">
              <a:lnSpc>
                <a:spcPct val="90000"/>
              </a:lnSpc>
              <a:spcBef>
                <a:spcPts val="1000"/>
              </a:spcBef>
              <a:spcAft>
                <a:spcPts val="0"/>
              </a:spcAft>
              <a:buClr>
                <a:srgbClr val="000000"/>
              </a:buClr>
              <a:buSzPts val="1600"/>
              <a:buFont typeface="Arial"/>
              <a:buNone/>
            </a:pPr>
            <a:r>
              <a:rPr lang="en-US" sz="1600" b="0" i="0" u="none" strike="noStrike" cap="none" dirty="0">
                <a:solidFill>
                  <a:schemeClr val="tx1">
                    <a:lumMod val="75000"/>
                    <a:lumOff val="25000"/>
                  </a:schemeClr>
                </a:solidFill>
                <a:latin typeface="Tw Cen MT" panose="020B0602020104020603" pitchFamily="34" charset="77"/>
                <a:sym typeface="Arial"/>
              </a:rPr>
              <a:t>Tenure 		   Department</a:t>
            </a:r>
            <a:endParaRPr dirty="0">
              <a:solidFill>
                <a:schemeClr val="tx1">
                  <a:lumMod val="75000"/>
                  <a:lumOff val="25000"/>
                </a:schemeClr>
              </a:solidFill>
              <a:latin typeface="Tw Cen MT" panose="020B0602020104020603" pitchFamily="34" charset="77"/>
            </a:endParaRPr>
          </a:p>
          <a:p>
            <a:pPr marL="0" marR="0" lvl="0" indent="0" algn="l" rtl="0">
              <a:lnSpc>
                <a:spcPct val="90000"/>
              </a:lnSpc>
              <a:spcBef>
                <a:spcPts val="1000"/>
              </a:spcBef>
              <a:spcAft>
                <a:spcPts val="0"/>
              </a:spcAft>
              <a:buClr>
                <a:srgbClr val="000000"/>
              </a:buClr>
              <a:buSzPts val="1600"/>
              <a:buFont typeface="Arial"/>
              <a:buNone/>
            </a:pPr>
            <a:r>
              <a:rPr lang="en-US" sz="1600" b="0" i="0" u="none" strike="noStrike" cap="none" dirty="0">
                <a:solidFill>
                  <a:schemeClr val="tx1">
                    <a:lumMod val="75000"/>
                    <a:lumOff val="25000"/>
                  </a:schemeClr>
                </a:solidFill>
                <a:latin typeface="Tw Cen MT" panose="020B0602020104020603" pitchFamily="34" charset="77"/>
                <a:sym typeface="Arial"/>
              </a:rPr>
              <a:t>Job Title 		   Gender	</a:t>
            </a:r>
            <a:r>
              <a:rPr lang="en-US" sz="1600" b="0" i="0" u="none" strike="noStrike" cap="none" dirty="0">
                <a:solidFill>
                  <a:schemeClr val="tx1">
                    <a:lumMod val="75000"/>
                    <a:lumOff val="25000"/>
                  </a:schemeClr>
                </a:solidFill>
                <a:latin typeface="Arial"/>
                <a:ea typeface="Arial"/>
                <a:cs typeface="Arial"/>
                <a:sym typeface="Arial"/>
              </a:rPr>
              <a:t>	</a:t>
            </a:r>
            <a:endParaRPr sz="1600" b="0" i="0" u="none" strike="noStrike" cap="none" dirty="0">
              <a:solidFill>
                <a:schemeClr val="tx1">
                  <a:lumMod val="75000"/>
                  <a:lumOff val="25000"/>
                </a:schemeClr>
              </a:solidFill>
              <a:latin typeface="Arial"/>
              <a:ea typeface="Arial"/>
              <a:cs typeface="Arial"/>
              <a:sym typeface="Arial"/>
            </a:endParaRPr>
          </a:p>
        </p:txBody>
      </p:sp>
      <p:sp>
        <p:nvSpPr>
          <p:cNvPr id="19" name="Google Shape;173;p28">
            <a:extLst>
              <a:ext uri="{FF2B5EF4-FFF2-40B4-BE49-F238E27FC236}">
                <a16:creationId xmlns:a16="http://schemas.microsoft.com/office/drawing/2014/main" id="{2B20438C-67BD-594D-BBB3-E8C697A10725}"/>
              </a:ext>
            </a:extLst>
          </p:cNvPr>
          <p:cNvSpPr txBox="1"/>
          <p:nvPr/>
        </p:nvSpPr>
        <p:spPr>
          <a:xfrm>
            <a:off x="388470" y="346253"/>
            <a:ext cx="9157109" cy="899753"/>
          </a:xfrm>
          <a:prstGeom prst="rect">
            <a:avLst/>
          </a:prstGeom>
          <a:noFill/>
          <a:ln>
            <a:noFill/>
          </a:ln>
        </p:spPr>
        <p:txBody>
          <a:bodyPr spcFirstLastPara="1" wrap="square" lIns="91433" tIns="91433" rIns="91433" bIns="91433" anchor="t" anchorCtr="0">
            <a:noAutofit/>
          </a:bodyPr>
          <a:lstStyle/>
          <a:p>
            <a:pPr>
              <a:spcAft>
                <a:spcPts val="3067"/>
              </a:spcAft>
              <a:tabLst>
                <a:tab pos="2053115" algn="l"/>
              </a:tabLst>
            </a:pPr>
            <a:r>
              <a:rPr lang="en-US" sz="4667" b="1" dirty="0">
                <a:solidFill>
                  <a:srgbClr val="F3641F"/>
                </a:solidFill>
                <a:latin typeface="Tw Cen MT" panose="020B0602020104020603" pitchFamily="34" charset="77"/>
              </a:rPr>
              <a:t>#</a:t>
            </a:r>
            <a:r>
              <a:rPr lang="en-US" sz="4667" b="1" dirty="0" err="1">
                <a:solidFill>
                  <a:srgbClr val="F3641F"/>
                </a:solidFill>
                <a:latin typeface="Tw Cen MT" panose="020B0602020104020603" pitchFamily="34" charset="77"/>
              </a:rPr>
              <a:t>BeHeard</a:t>
            </a:r>
            <a:r>
              <a:rPr lang="en-US" sz="4667" b="1" dirty="0">
                <a:solidFill>
                  <a:srgbClr val="F3641F"/>
                </a:solidFill>
                <a:latin typeface="Tw Cen MT" panose="020B0602020104020603" pitchFamily="34" charset="77"/>
              </a:rPr>
              <a:t> SURVEY REPORT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late, white&#10;&#10;Description automatically generated">
            <a:extLst>
              <a:ext uri="{FF2B5EF4-FFF2-40B4-BE49-F238E27FC236}">
                <a16:creationId xmlns:a16="http://schemas.microsoft.com/office/drawing/2014/main" id="{79B18AB0-C77D-6241-A5CF-D4027DDAD858}"/>
              </a:ext>
            </a:extLst>
          </p:cNvPr>
          <p:cNvPicPr>
            <a:picLocks noChangeAspect="1"/>
          </p:cNvPicPr>
          <p:nvPr/>
        </p:nvPicPr>
        <p:blipFill>
          <a:blip r:embed="rId3"/>
          <a:stretch>
            <a:fillRect/>
          </a:stretch>
        </p:blipFill>
        <p:spPr>
          <a:xfrm>
            <a:off x="9623128" y="271575"/>
            <a:ext cx="2454509" cy="2454509"/>
          </a:xfrm>
          <a:prstGeom prst="rect">
            <a:avLst/>
          </a:prstGeom>
        </p:spPr>
      </p:pic>
      <p:cxnSp>
        <p:nvCxnSpPr>
          <p:cNvPr id="31" name="Straight Connector 30">
            <a:extLst>
              <a:ext uri="{FF2B5EF4-FFF2-40B4-BE49-F238E27FC236}">
                <a16:creationId xmlns:a16="http://schemas.microsoft.com/office/drawing/2014/main" id="{ABEB0144-18F4-8C45-90E5-85212CFF6184}"/>
              </a:ext>
            </a:extLst>
          </p:cNvPr>
          <p:cNvCxnSpPr>
            <a:cxnSpLocks/>
          </p:cNvCxnSpPr>
          <p:nvPr/>
        </p:nvCxnSpPr>
        <p:spPr>
          <a:xfrm flipV="1">
            <a:off x="4845836" y="3864409"/>
            <a:ext cx="0" cy="764640"/>
          </a:xfrm>
          <a:prstGeom prst="line">
            <a:avLst/>
          </a:prstGeom>
          <a:ln w="25400">
            <a:solidFill>
              <a:srgbClr val="F3641F"/>
            </a:solidFill>
            <a:head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C7316AC-9518-7F49-A778-2D159F7A9D3C}"/>
              </a:ext>
            </a:extLst>
          </p:cNvPr>
          <p:cNvCxnSpPr>
            <a:cxnSpLocks/>
          </p:cNvCxnSpPr>
          <p:nvPr/>
        </p:nvCxnSpPr>
        <p:spPr>
          <a:xfrm flipV="1">
            <a:off x="10284219" y="3864409"/>
            <a:ext cx="0" cy="764640"/>
          </a:xfrm>
          <a:prstGeom prst="line">
            <a:avLst/>
          </a:prstGeom>
          <a:ln w="25400">
            <a:solidFill>
              <a:srgbClr val="F3641F"/>
            </a:solidFill>
            <a:head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6F4081A-55F0-3241-94C0-68772EFCE5B8}"/>
              </a:ext>
            </a:extLst>
          </p:cNvPr>
          <p:cNvCxnSpPr>
            <a:cxnSpLocks/>
          </p:cNvCxnSpPr>
          <p:nvPr/>
        </p:nvCxnSpPr>
        <p:spPr>
          <a:xfrm flipV="1">
            <a:off x="2138126" y="2338595"/>
            <a:ext cx="0" cy="764640"/>
          </a:xfrm>
          <a:prstGeom prst="line">
            <a:avLst/>
          </a:prstGeom>
          <a:ln w="25400">
            <a:solidFill>
              <a:srgbClr val="F3641F"/>
            </a:solidFill>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06153A-240E-D748-A339-931999B63AAD}"/>
              </a:ext>
            </a:extLst>
          </p:cNvPr>
          <p:cNvCxnSpPr>
            <a:cxnSpLocks/>
          </p:cNvCxnSpPr>
          <p:nvPr/>
        </p:nvCxnSpPr>
        <p:spPr>
          <a:xfrm flipV="1">
            <a:off x="7576509" y="2368825"/>
            <a:ext cx="0" cy="764640"/>
          </a:xfrm>
          <a:prstGeom prst="line">
            <a:avLst/>
          </a:prstGeom>
          <a:ln w="25400">
            <a:solidFill>
              <a:srgbClr val="F3641F"/>
            </a:solidFil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205183" y="228512"/>
            <a:ext cx="0" cy="70781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p:cNvSpPr txBox="1">
            <a:spLocks/>
          </p:cNvSpPr>
          <p:nvPr/>
        </p:nvSpPr>
        <p:spPr>
          <a:xfrm>
            <a:off x="483088" y="957268"/>
            <a:ext cx="3356657" cy="461665"/>
          </a:xfrm>
          <a:prstGeom prst="rect">
            <a:avLst/>
          </a:prstGeom>
          <a:noFill/>
        </p:spPr>
        <p:txBody>
          <a:bodyPr wrap="square" rtlCol="0">
            <a:spAutoFit/>
          </a:bodyPr>
          <a:lstStyle/>
          <a:p>
            <a:pPr algn="ctr"/>
            <a:r>
              <a:rPr lang="en-US" sz="2400" b="1" dirty="0">
                <a:solidFill>
                  <a:srgbClr val="F3641F"/>
                </a:solidFill>
                <a:latin typeface="Tw Cen MT" panose="020B0602020104020603" pitchFamily="34" charset="77"/>
              </a:rPr>
              <a:t>Survey Launch Plan</a:t>
            </a:r>
            <a:endParaRPr lang="en-US" sz="2400" b="1" dirty="0">
              <a:solidFill>
                <a:srgbClr val="F3641F"/>
              </a:solidFill>
              <a:uFillTx/>
              <a:latin typeface="Tw Cen MT" panose="020B0602020104020603" pitchFamily="34" charset="77"/>
            </a:endParaRPr>
          </a:p>
        </p:txBody>
      </p:sp>
      <p:sp>
        <p:nvSpPr>
          <p:cNvPr id="29" name="TextBox 28"/>
          <p:cNvSpPr txBox="1">
            <a:spLocks/>
          </p:cNvSpPr>
          <p:nvPr/>
        </p:nvSpPr>
        <p:spPr>
          <a:xfrm>
            <a:off x="160718" y="1361648"/>
            <a:ext cx="3951875" cy="923330"/>
          </a:xfrm>
          <a:prstGeom prst="rect">
            <a:avLst/>
          </a:prstGeom>
          <a:noFill/>
        </p:spPr>
        <p:txBody>
          <a:bodyPr wrap="square" rtlCol="0">
            <a:spAutoFit/>
          </a:bodyPr>
          <a:lstStyle/>
          <a:p>
            <a:pPr algn="ctr"/>
            <a:r>
              <a:rPr lang="en-US" sz="1800" dirty="0">
                <a:solidFill>
                  <a:schemeClr val="tx1">
                    <a:lumMod val="65000"/>
                    <a:lumOff val="35000"/>
                  </a:schemeClr>
                </a:solidFill>
                <a:uFillTx/>
                <a:latin typeface="Tw Cen MT" panose="020B0602020104020603" pitchFamily="34" charset="77"/>
                <a:cs typeface="Arial" panose="020B0604020202020204" pitchFamily="34" charset="0"/>
              </a:rPr>
              <a:t>Discuss internal messaging</a:t>
            </a:r>
          </a:p>
          <a:p>
            <a:pPr algn="ctr"/>
            <a:r>
              <a:rPr lang="en-US" sz="1800" dirty="0">
                <a:solidFill>
                  <a:schemeClr val="tx1">
                    <a:lumMod val="65000"/>
                    <a:lumOff val="35000"/>
                  </a:schemeClr>
                </a:solidFill>
                <a:latin typeface="Tw Cen MT" panose="020B0602020104020603" pitchFamily="34" charset="77"/>
                <a:cs typeface="Arial" panose="020B0604020202020204" pitchFamily="34" charset="0"/>
              </a:rPr>
              <a:t>Survey timeline and expectations</a:t>
            </a:r>
          </a:p>
          <a:p>
            <a:pPr algn="ctr"/>
            <a:r>
              <a:rPr lang="en-US" sz="1800" dirty="0">
                <a:solidFill>
                  <a:schemeClr val="tx1">
                    <a:lumMod val="65000"/>
                    <a:lumOff val="35000"/>
                  </a:schemeClr>
                </a:solidFill>
                <a:uFillTx/>
                <a:latin typeface="Tw Cen MT" panose="020B0602020104020603" pitchFamily="34" charset="77"/>
                <a:cs typeface="Arial" panose="020B0604020202020204" pitchFamily="34" charset="0"/>
              </a:rPr>
              <a:t>Employee experien</a:t>
            </a:r>
            <a:r>
              <a:rPr lang="en-US" sz="1800" dirty="0">
                <a:solidFill>
                  <a:schemeClr val="tx1">
                    <a:lumMod val="65000"/>
                    <a:lumOff val="35000"/>
                  </a:schemeClr>
                </a:solidFill>
                <a:latin typeface="Tw Cen MT" panose="020B0602020104020603" pitchFamily="34" charset="77"/>
                <a:cs typeface="Arial" panose="020B0604020202020204" pitchFamily="34" charset="0"/>
              </a:rPr>
              <a:t>ce</a:t>
            </a:r>
            <a:endParaRPr lang="en-US" sz="1800" dirty="0">
              <a:solidFill>
                <a:schemeClr val="tx1">
                  <a:lumMod val="65000"/>
                  <a:lumOff val="35000"/>
                </a:schemeClr>
              </a:solidFill>
              <a:uFillTx/>
              <a:latin typeface="Tw Cen MT" panose="020B0602020104020603" pitchFamily="34" charset="77"/>
              <a:cs typeface="Arial" panose="020B0604020202020204" pitchFamily="34" charset="0"/>
            </a:endParaRPr>
          </a:p>
        </p:txBody>
      </p:sp>
      <p:cxnSp>
        <p:nvCxnSpPr>
          <p:cNvPr id="51" name="Straight Connector 50">
            <a:extLst>
              <a:ext uri="{FF2B5EF4-FFF2-40B4-BE49-F238E27FC236}">
                <a16:creationId xmlns:a16="http://schemas.microsoft.com/office/drawing/2014/main" id="{8664EC47-F81A-5B43-826F-A6ADE483F67E}"/>
              </a:ext>
            </a:extLst>
          </p:cNvPr>
          <p:cNvCxnSpPr>
            <a:cxnSpLocks/>
          </p:cNvCxnSpPr>
          <p:nvPr/>
        </p:nvCxnSpPr>
        <p:spPr>
          <a:xfrm>
            <a:off x="838200" y="3520315"/>
            <a:ext cx="113538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0A4160BE-036E-6A49-BFA4-1C715004896B}"/>
              </a:ext>
            </a:extLst>
          </p:cNvPr>
          <p:cNvSpPr>
            <a:spLocks/>
          </p:cNvSpPr>
          <p:nvPr/>
        </p:nvSpPr>
        <p:spPr>
          <a:xfrm>
            <a:off x="781508" y="3464602"/>
            <a:ext cx="116288" cy="113050"/>
          </a:xfrm>
          <a:prstGeom prst="ellipse">
            <a:avLst/>
          </a:prstGeom>
          <a:solidFill>
            <a:srgbClr val="F36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uFillTx/>
              <a:latin typeface="Arial" charset="0"/>
              <a:ea typeface="Arial" charset="0"/>
              <a:cs typeface="Arial" charset="0"/>
            </a:endParaRPr>
          </a:p>
        </p:txBody>
      </p:sp>
      <p:sp>
        <p:nvSpPr>
          <p:cNvPr id="54" name="Oval 53">
            <a:extLst>
              <a:ext uri="{FF2B5EF4-FFF2-40B4-BE49-F238E27FC236}">
                <a16:creationId xmlns:a16="http://schemas.microsoft.com/office/drawing/2014/main" id="{9F66DC22-98BD-7541-BF4F-AE769CCA29D8}"/>
              </a:ext>
            </a:extLst>
          </p:cNvPr>
          <p:cNvSpPr>
            <a:spLocks/>
          </p:cNvSpPr>
          <p:nvPr/>
        </p:nvSpPr>
        <p:spPr>
          <a:xfrm>
            <a:off x="7164745" y="3133465"/>
            <a:ext cx="795862" cy="773700"/>
          </a:xfrm>
          <a:prstGeom prst="ellipse">
            <a:avLst/>
          </a:prstGeom>
          <a:solidFill>
            <a:srgbClr val="F36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uFillTx/>
              <a:latin typeface="Arial" charset="0"/>
              <a:ea typeface="Arial" charset="0"/>
              <a:cs typeface="Arial" charset="0"/>
            </a:endParaRPr>
          </a:p>
        </p:txBody>
      </p:sp>
      <p:sp>
        <p:nvSpPr>
          <p:cNvPr id="55" name="Oval 54">
            <a:extLst>
              <a:ext uri="{FF2B5EF4-FFF2-40B4-BE49-F238E27FC236}">
                <a16:creationId xmlns:a16="http://schemas.microsoft.com/office/drawing/2014/main" id="{5A04742F-40F2-B748-975D-4FE122C79858}"/>
              </a:ext>
            </a:extLst>
          </p:cNvPr>
          <p:cNvSpPr>
            <a:spLocks/>
          </p:cNvSpPr>
          <p:nvPr/>
        </p:nvSpPr>
        <p:spPr>
          <a:xfrm>
            <a:off x="4450171" y="3094863"/>
            <a:ext cx="795862" cy="773700"/>
          </a:xfrm>
          <a:prstGeom prst="ellipse">
            <a:avLst/>
          </a:prstGeom>
          <a:solidFill>
            <a:srgbClr val="F36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uFillTx/>
              <a:latin typeface="Arial" charset="0"/>
              <a:ea typeface="Arial" charset="0"/>
              <a:cs typeface="Arial" charset="0"/>
            </a:endParaRPr>
          </a:p>
        </p:txBody>
      </p:sp>
      <p:sp>
        <p:nvSpPr>
          <p:cNvPr id="56" name="Oval 55">
            <a:extLst>
              <a:ext uri="{FF2B5EF4-FFF2-40B4-BE49-F238E27FC236}">
                <a16:creationId xmlns:a16="http://schemas.microsoft.com/office/drawing/2014/main" id="{F46EF873-B06B-1142-881C-CEE60161A9D3}"/>
              </a:ext>
            </a:extLst>
          </p:cNvPr>
          <p:cNvSpPr>
            <a:spLocks/>
          </p:cNvSpPr>
          <p:nvPr/>
        </p:nvSpPr>
        <p:spPr>
          <a:xfrm>
            <a:off x="9879319" y="3090709"/>
            <a:ext cx="795862" cy="773700"/>
          </a:xfrm>
          <a:prstGeom prst="ellipse">
            <a:avLst/>
          </a:prstGeom>
          <a:solidFill>
            <a:srgbClr val="F36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uFillTx/>
              <a:latin typeface="Arial" charset="0"/>
              <a:ea typeface="Arial" charset="0"/>
              <a:cs typeface="Arial" charset="0"/>
            </a:endParaRPr>
          </a:p>
        </p:txBody>
      </p:sp>
      <p:sp>
        <p:nvSpPr>
          <p:cNvPr id="47" name="Oval 46">
            <a:extLst>
              <a:ext uri="{FF2B5EF4-FFF2-40B4-BE49-F238E27FC236}">
                <a16:creationId xmlns:a16="http://schemas.microsoft.com/office/drawing/2014/main" id="{A36B96D8-61F9-7C4F-88AC-0053DEE9FC0F}"/>
              </a:ext>
            </a:extLst>
          </p:cNvPr>
          <p:cNvSpPr>
            <a:spLocks/>
          </p:cNvSpPr>
          <p:nvPr/>
        </p:nvSpPr>
        <p:spPr>
          <a:xfrm>
            <a:off x="1735597" y="3090709"/>
            <a:ext cx="795862" cy="773700"/>
          </a:xfrm>
          <a:prstGeom prst="ellipse">
            <a:avLst/>
          </a:prstGeom>
          <a:solidFill>
            <a:srgbClr val="F36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uFillTx/>
              <a:latin typeface="Arial" charset="0"/>
              <a:ea typeface="Arial" charset="0"/>
              <a:cs typeface="Arial" charset="0"/>
            </a:endParaRPr>
          </a:p>
        </p:txBody>
      </p:sp>
      <p:sp>
        <p:nvSpPr>
          <p:cNvPr id="71" name="TextBox 70">
            <a:extLst>
              <a:ext uri="{FF2B5EF4-FFF2-40B4-BE49-F238E27FC236}">
                <a16:creationId xmlns:a16="http://schemas.microsoft.com/office/drawing/2014/main" id="{FBA2593F-9A1A-4446-A415-5387C72EB852}"/>
              </a:ext>
            </a:extLst>
          </p:cNvPr>
          <p:cNvSpPr txBox="1">
            <a:spLocks/>
          </p:cNvSpPr>
          <p:nvPr/>
        </p:nvSpPr>
        <p:spPr>
          <a:xfrm>
            <a:off x="3169773" y="4703494"/>
            <a:ext cx="3356657" cy="461665"/>
          </a:xfrm>
          <a:prstGeom prst="rect">
            <a:avLst/>
          </a:prstGeom>
          <a:noFill/>
        </p:spPr>
        <p:txBody>
          <a:bodyPr wrap="square" rtlCol="0">
            <a:spAutoFit/>
          </a:bodyPr>
          <a:lstStyle/>
          <a:p>
            <a:pPr algn="ctr"/>
            <a:r>
              <a:rPr lang="en-US" sz="2400" b="1" dirty="0">
                <a:solidFill>
                  <a:srgbClr val="F3641F"/>
                </a:solidFill>
                <a:latin typeface="Tw Cen MT" panose="020B0602020104020603" pitchFamily="34" charset="77"/>
              </a:rPr>
              <a:t>Marketing Strategy</a:t>
            </a:r>
            <a:endParaRPr lang="en-US" sz="2400" b="1" dirty="0">
              <a:solidFill>
                <a:srgbClr val="F3641F"/>
              </a:solidFill>
              <a:uFillTx/>
              <a:latin typeface="Tw Cen MT" panose="020B0602020104020603" pitchFamily="34" charset="77"/>
            </a:endParaRPr>
          </a:p>
        </p:txBody>
      </p:sp>
      <p:sp>
        <p:nvSpPr>
          <p:cNvPr id="72" name="TextBox 71">
            <a:extLst>
              <a:ext uri="{FF2B5EF4-FFF2-40B4-BE49-F238E27FC236}">
                <a16:creationId xmlns:a16="http://schemas.microsoft.com/office/drawing/2014/main" id="{06C81163-A195-FD46-84DF-941CA599122A}"/>
              </a:ext>
            </a:extLst>
          </p:cNvPr>
          <p:cNvSpPr txBox="1">
            <a:spLocks/>
          </p:cNvSpPr>
          <p:nvPr/>
        </p:nvSpPr>
        <p:spPr>
          <a:xfrm>
            <a:off x="2847403" y="5107874"/>
            <a:ext cx="3951875" cy="923330"/>
          </a:xfrm>
          <a:prstGeom prst="rect">
            <a:avLst/>
          </a:prstGeom>
          <a:noFill/>
        </p:spPr>
        <p:txBody>
          <a:bodyPr wrap="square" rtlCol="0">
            <a:spAutoFit/>
          </a:bodyPr>
          <a:lstStyle/>
          <a:p>
            <a:pPr algn="ctr"/>
            <a:r>
              <a:rPr lang="en-US" sz="1800" dirty="0">
                <a:solidFill>
                  <a:schemeClr val="tx1">
                    <a:lumMod val="65000"/>
                    <a:lumOff val="35000"/>
                  </a:schemeClr>
                </a:solidFill>
                <a:uFillTx/>
                <a:latin typeface="Tw Cen MT" panose="020B0602020104020603" pitchFamily="34" charset="77"/>
                <a:cs typeface="Arial" panose="020B0604020202020204" pitchFamily="34" charset="0"/>
              </a:rPr>
              <a:t>Purpose: High Participation</a:t>
            </a:r>
          </a:p>
          <a:p>
            <a:pPr algn="ctr"/>
            <a:r>
              <a:rPr lang="en-US" sz="1800" dirty="0">
                <a:solidFill>
                  <a:schemeClr val="tx1">
                    <a:lumMod val="65000"/>
                    <a:lumOff val="35000"/>
                  </a:schemeClr>
                </a:solidFill>
                <a:latin typeface="Tw Cen MT" panose="020B0602020104020603" pitchFamily="34" charset="77"/>
                <a:cs typeface="Arial" panose="020B0604020202020204" pitchFamily="34" charset="0"/>
              </a:rPr>
              <a:t>Discuss communication channels</a:t>
            </a:r>
          </a:p>
          <a:p>
            <a:pPr algn="ctr"/>
            <a:r>
              <a:rPr lang="en-US" sz="1800" dirty="0">
                <a:solidFill>
                  <a:schemeClr val="tx1">
                    <a:lumMod val="65000"/>
                    <a:lumOff val="35000"/>
                  </a:schemeClr>
                </a:solidFill>
                <a:uFillTx/>
                <a:latin typeface="Tw Cen MT" panose="020B0602020104020603" pitchFamily="34" charset="77"/>
                <a:cs typeface="Arial" panose="020B0604020202020204" pitchFamily="34" charset="0"/>
              </a:rPr>
              <a:t>Schedule Company Q&amp;A Call</a:t>
            </a:r>
          </a:p>
        </p:txBody>
      </p:sp>
      <p:sp>
        <p:nvSpPr>
          <p:cNvPr id="77" name="TextBox 76">
            <a:extLst>
              <a:ext uri="{FF2B5EF4-FFF2-40B4-BE49-F238E27FC236}">
                <a16:creationId xmlns:a16="http://schemas.microsoft.com/office/drawing/2014/main" id="{B0072C6D-3C81-BC41-91B5-E9964FDCD0DD}"/>
              </a:ext>
            </a:extLst>
          </p:cNvPr>
          <p:cNvSpPr txBox="1">
            <a:spLocks/>
          </p:cNvSpPr>
          <p:nvPr/>
        </p:nvSpPr>
        <p:spPr>
          <a:xfrm>
            <a:off x="5882423" y="957268"/>
            <a:ext cx="3356657" cy="461665"/>
          </a:xfrm>
          <a:prstGeom prst="rect">
            <a:avLst/>
          </a:prstGeom>
          <a:noFill/>
        </p:spPr>
        <p:txBody>
          <a:bodyPr wrap="square" rtlCol="0">
            <a:spAutoFit/>
          </a:bodyPr>
          <a:lstStyle/>
          <a:p>
            <a:pPr algn="ctr"/>
            <a:r>
              <a:rPr lang="en-US" sz="2400" b="1" dirty="0">
                <a:solidFill>
                  <a:srgbClr val="F3641F"/>
                </a:solidFill>
                <a:latin typeface="Tw Cen MT" panose="020B0602020104020603" pitchFamily="34" charset="77"/>
              </a:rPr>
              <a:t>Launch</a:t>
            </a:r>
            <a:endParaRPr lang="en-US" sz="2400" b="1" dirty="0">
              <a:solidFill>
                <a:srgbClr val="F3641F"/>
              </a:solidFill>
              <a:uFillTx/>
              <a:latin typeface="Tw Cen MT" panose="020B0602020104020603" pitchFamily="34" charset="77"/>
            </a:endParaRPr>
          </a:p>
        </p:txBody>
      </p:sp>
      <p:sp>
        <p:nvSpPr>
          <p:cNvPr id="78" name="TextBox 77">
            <a:extLst>
              <a:ext uri="{FF2B5EF4-FFF2-40B4-BE49-F238E27FC236}">
                <a16:creationId xmlns:a16="http://schemas.microsoft.com/office/drawing/2014/main" id="{14D3219F-52E1-CF47-A4CA-17A047D68A67}"/>
              </a:ext>
            </a:extLst>
          </p:cNvPr>
          <p:cNvSpPr txBox="1">
            <a:spLocks/>
          </p:cNvSpPr>
          <p:nvPr/>
        </p:nvSpPr>
        <p:spPr>
          <a:xfrm>
            <a:off x="5498538" y="1361648"/>
            <a:ext cx="4124427" cy="923330"/>
          </a:xfrm>
          <a:prstGeom prst="rect">
            <a:avLst/>
          </a:prstGeom>
          <a:noFill/>
        </p:spPr>
        <p:txBody>
          <a:bodyPr wrap="square" rtlCol="0">
            <a:spAutoFit/>
          </a:bodyPr>
          <a:lstStyle/>
          <a:p>
            <a:pPr algn="ctr"/>
            <a:r>
              <a:rPr lang="en-US" sz="1800" dirty="0">
                <a:solidFill>
                  <a:schemeClr val="tx1">
                    <a:lumMod val="65000"/>
                    <a:lumOff val="35000"/>
                  </a:schemeClr>
                </a:solidFill>
                <a:uFillTx/>
                <a:latin typeface="Tw Cen MT" panose="020B0602020104020603" pitchFamily="34" charset="77"/>
                <a:cs typeface="Arial" panose="020B0604020202020204" pitchFamily="34" charset="0"/>
              </a:rPr>
              <a:t>Initial email form executive</a:t>
            </a:r>
          </a:p>
          <a:p>
            <a:pPr algn="ctr"/>
            <a:r>
              <a:rPr lang="en-US" sz="1800" dirty="0" err="1">
                <a:solidFill>
                  <a:schemeClr val="tx1">
                    <a:lumMod val="65000"/>
                    <a:lumOff val="35000"/>
                  </a:schemeClr>
                </a:solidFill>
                <a:latin typeface="Tw Cen MT" panose="020B0602020104020603" pitchFamily="34" charset="77"/>
                <a:cs typeface="Arial" panose="020B0604020202020204" pitchFamily="34" charset="0"/>
              </a:rPr>
              <a:t>Sparck</a:t>
            </a:r>
            <a:r>
              <a:rPr lang="en-US" sz="1800" dirty="0">
                <a:solidFill>
                  <a:schemeClr val="tx1">
                    <a:lumMod val="65000"/>
                    <a:lumOff val="35000"/>
                  </a:schemeClr>
                </a:solidFill>
                <a:latin typeface="Tw Cen MT" panose="020B0602020104020603" pitchFamily="34" charset="77"/>
                <a:cs typeface="Arial" panose="020B0604020202020204" pitchFamily="34" charset="0"/>
              </a:rPr>
              <a:t> manages follow up until completion</a:t>
            </a:r>
          </a:p>
          <a:p>
            <a:pPr algn="ctr"/>
            <a:r>
              <a:rPr lang="en-US" sz="1800" dirty="0">
                <a:solidFill>
                  <a:schemeClr val="tx1">
                    <a:lumMod val="65000"/>
                    <a:lumOff val="35000"/>
                  </a:schemeClr>
                </a:solidFill>
                <a:uFillTx/>
                <a:latin typeface="Tw Cen MT" panose="020B0602020104020603" pitchFamily="34" charset="77"/>
                <a:cs typeface="Arial" panose="020B0604020202020204" pitchFamily="34" charset="0"/>
              </a:rPr>
              <a:t>Manage pa</a:t>
            </a:r>
            <a:r>
              <a:rPr lang="en-US" sz="1800" dirty="0">
                <a:solidFill>
                  <a:schemeClr val="tx1">
                    <a:lumMod val="65000"/>
                    <a:lumOff val="35000"/>
                  </a:schemeClr>
                </a:solidFill>
                <a:latin typeface="Tw Cen MT" panose="020B0602020104020603" pitchFamily="34" charset="77"/>
                <a:cs typeface="Arial" panose="020B0604020202020204" pitchFamily="34" charset="0"/>
              </a:rPr>
              <a:t>rticipation in real-time</a:t>
            </a:r>
            <a:endParaRPr lang="en-US" sz="1800" dirty="0">
              <a:solidFill>
                <a:schemeClr val="tx1">
                  <a:lumMod val="65000"/>
                  <a:lumOff val="35000"/>
                </a:schemeClr>
              </a:solidFill>
              <a:uFillTx/>
              <a:latin typeface="Tw Cen MT" panose="020B0602020104020603" pitchFamily="34" charset="77"/>
              <a:cs typeface="Arial" panose="020B0604020202020204" pitchFamily="34" charset="0"/>
            </a:endParaRPr>
          </a:p>
        </p:txBody>
      </p:sp>
      <p:sp>
        <p:nvSpPr>
          <p:cNvPr id="79" name="TextBox 78">
            <a:extLst>
              <a:ext uri="{FF2B5EF4-FFF2-40B4-BE49-F238E27FC236}">
                <a16:creationId xmlns:a16="http://schemas.microsoft.com/office/drawing/2014/main" id="{0BCE1F26-DCF5-BD48-9F58-04CDB6F60DC1}"/>
              </a:ext>
            </a:extLst>
          </p:cNvPr>
          <p:cNvSpPr txBox="1">
            <a:spLocks/>
          </p:cNvSpPr>
          <p:nvPr/>
        </p:nvSpPr>
        <p:spPr>
          <a:xfrm>
            <a:off x="8598921" y="4703494"/>
            <a:ext cx="3356657" cy="461665"/>
          </a:xfrm>
          <a:prstGeom prst="rect">
            <a:avLst/>
          </a:prstGeom>
          <a:noFill/>
        </p:spPr>
        <p:txBody>
          <a:bodyPr wrap="square" rtlCol="0">
            <a:spAutoFit/>
          </a:bodyPr>
          <a:lstStyle/>
          <a:p>
            <a:pPr algn="ctr"/>
            <a:r>
              <a:rPr lang="en-US" sz="2400" b="1" dirty="0">
                <a:solidFill>
                  <a:srgbClr val="F3641F"/>
                </a:solidFill>
                <a:latin typeface="Tw Cen MT" panose="020B0602020104020603" pitchFamily="34" charset="77"/>
              </a:rPr>
              <a:t>Engagement Results</a:t>
            </a:r>
            <a:endParaRPr lang="en-US" sz="2400" b="1" dirty="0">
              <a:solidFill>
                <a:srgbClr val="F3641F"/>
              </a:solidFill>
              <a:uFillTx/>
              <a:latin typeface="Tw Cen MT" panose="020B0602020104020603" pitchFamily="34" charset="77"/>
            </a:endParaRPr>
          </a:p>
        </p:txBody>
      </p:sp>
      <p:sp>
        <p:nvSpPr>
          <p:cNvPr id="80" name="TextBox 79">
            <a:extLst>
              <a:ext uri="{FF2B5EF4-FFF2-40B4-BE49-F238E27FC236}">
                <a16:creationId xmlns:a16="http://schemas.microsoft.com/office/drawing/2014/main" id="{63D76CC5-BA0F-0D48-B1AF-C9C9A89EE18F}"/>
              </a:ext>
            </a:extLst>
          </p:cNvPr>
          <p:cNvSpPr txBox="1">
            <a:spLocks/>
          </p:cNvSpPr>
          <p:nvPr/>
        </p:nvSpPr>
        <p:spPr>
          <a:xfrm>
            <a:off x="8276551" y="5107874"/>
            <a:ext cx="3951875" cy="923330"/>
          </a:xfrm>
          <a:prstGeom prst="rect">
            <a:avLst/>
          </a:prstGeom>
          <a:noFill/>
        </p:spPr>
        <p:txBody>
          <a:bodyPr wrap="square" rtlCol="0">
            <a:spAutoFit/>
          </a:bodyPr>
          <a:lstStyle/>
          <a:p>
            <a:pPr algn="ctr"/>
            <a:r>
              <a:rPr lang="en-US" sz="1800" dirty="0">
                <a:solidFill>
                  <a:schemeClr val="tx1">
                    <a:lumMod val="65000"/>
                    <a:lumOff val="35000"/>
                  </a:schemeClr>
                </a:solidFill>
                <a:uFillTx/>
                <a:latin typeface="Tw Cen MT" panose="020B0602020104020603" pitchFamily="34" charset="77"/>
                <a:cs typeface="Arial" panose="020B0604020202020204" pitchFamily="34" charset="0"/>
              </a:rPr>
              <a:t>#</a:t>
            </a:r>
            <a:r>
              <a:rPr lang="en-US" sz="1800" dirty="0" err="1">
                <a:solidFill>
                  <a:schemeClr val="tx1">
                    <a:lumMod val="65000"/>
                    <a:lumOff val="35000"/>
                  </a:schemeClr>
                </a:solidFill>
                <a:uFillTx/>
                <a:latin typeface="Tw Cen MT" panose="020B0602020104020603" pitchFamily="34" charset="77"/>
                <a:cs typeface="Arial" panose="020B0604020202020204" pitchFamily="34" charset="0"/>
              </a:rPr>
              <a:t>BeHeard</a:t>
            </a:r>
            <a:r>
              <a:rPr lang="en-US" sz="1800" dirty="0">
                <a:solidFill>
                  <a:schemeClr val="tx1">
                    <a:lumMod val="65000"/>
                    <a:lumOff val="35000"/>
                  </a:schemeClr>
                </a:solidFill>
                <a:uFillTx/>
                <a:latin typeface="Tw Cen MT" panose="020B0602020104020603" pitchFamily="34" charset="77"/>
                <a:cs typeface="Arial" panose="020B0604020202020204" pitchFamily="34" charset="0"/>
              </a:rPr>
              <a:t> reports will be generated</a:t>
            </a:r>
          </a:p>
          <a:p>
            <a:pPr algn="ctr"/>
            <a:r>
              <a:rPr lang="en-US" sz="1800" dirty="0">
                <a:solidFill>
                  <a:schemeClr val="tx1">
                    <a:lumMod val="65000"/>
                    <a:lumOff val="35000"/>
                  </a:schemeClr>
                </a:solidFill>
                <a:latin typeface="Tw Cen MT" panose="020B0602020104020603" pitchFamily="34" charset="77"/>
                <a:cs typeface="Arial" panose="020B0604020202020204" pitchFamily="34" charset="0"/>
              </a:rPr>
              <a:t>Summary of results</a:t>
            </a:r>
          </a:p>
          <a:p>
            <a:pPr algn="ctr"/>
            <a:r>
              <a:rPr lang="en-US" sz="1800" dirty="0">
                <a:solidFill>
                  <a:schemeClr val="tx1">
                    <a:lumMod val="65000"/>
                    <a:lumOff val="35000"/>
                  </a:schemeClr>
                </a:solidFill>
                <a:uFillTx/>
                <a:latin typeface="Tw Cen MT" panose="020B0602020104020603" pitchFamily="34" charset="77"/>
                <a:cs typeface="Arial" panose="020B0604020202020204" pitchFamily="34" charset="0"/>
              </a:rPr>
              <a:t>Actionable recommendations</a:t>
            </a:r>
          </a:p>
        </p:txBody>
      </p:sp>
      <p:sp>
        <p:nvSpPr>
          <p:cNvPr id="22" name="Google Shape;219;p30">
            <a:extLst>
              <a:ext uri="{FF2B5EF4-FFF2-40B4-BE49-F238E27FC236}">
                <a16:creationId xmlns:a16="http://schemas.microsoft.com/office/drawing/2014/main" id="{0AAFD7F8-F2E4-7F42-B686-043D15E5EC5F}"/>
              </a:ext>
            </a:extLst>
          </p:cNvPr>
          <p:cNvSpPr txBox="1"/>
          <p:nvPr/>
        </p:nvSpPr>
        <p:spPr>
          <a:xfrm>
            <a:off x="483088" y="6304289"/>
            <a:ext cx="10477349" cy="1249383"/>
          </a:xfrm>
          <a:prstGeom prst="rect">
            <a:avLst/>
          </a:prstGeom>
          <a:noFill/>
          <a:ln>
            <a:noFill/>
          </a:ln>
        </p:spPr>
        <p:txBody>
          <a:bodyPr spcFirstLastPara="1" wrap="square" lIns="121900" tIns="121900" rIns="121900" bIns="121900" anchor="t" anchorCtr="0">
            <a:noAutofit/>
          </a:bodyPr>
          <a:lstStyle/>
          <a:p>
            <a:pPr>
              <a:lnSpc>
                <a:spcPts val="4587"/>
              </a:lnSpc>
            </a:pPr>
            <a:r>
              <a:rPr lang="en-US" sz="6000" b="1" cap="all" dirty="0">
                <a:solidFill>
                  <a:schemeClr val="bg1">
                    <a:lumMod val="85000"/>
                  </a:schemeClr>
                </a:solidFill>
                <a:latin typeface="Tw Cen MT" panose="020B0602020104020603" pitchFamily="34" charset="77"/>
              </a:rPr>
              <a:t>#</a:t>
            </a:r>
            <a:r>
              <a:rPr lang="en-US" sz="6000" b="1" cap="all" dirty="0" err="1">
                <a:solidFill>
                  <a:schemeClr val="bg1">
                    <a:lumMod val="85000"/>
                  </a:schemeClr>
                </a:solidFill>
                <a:latin typeface="Tw Cen MT" panose="020B0602020104020603" pitchFamily="34" charset="77"/>
              </a:rPr>
              <a:t>B</a:t>
            </a:r>
            <a:r>
              <a:rPr lang="en-US" sz="6000" b="1" dirty="0" err="1">
                <a:solidFill>
                  <a:schemeClr val="bg1">
                    <a:lumMod val="85000"/>
                  </a:schemeClr>
                </a:solidFill>
                <a:latin typeface="Tw Cen MT" panose="020B0602020104020603" pitchFamily="34" charset="77"/>
              </a:rPr>
              <a:t>e</a:t>
            </a:r>
            <a:r>
              <a:rPr lang="en-US" sz="6000" b="1" cap="all" dirty="0" err="1">
                <a:solidFill>
                  <a:schemeClr val="bg1">
                    <a:lumMod val="85000"/>
                  </a:schemeClr>
                </a:solidFill>
                <a:latin typeface="Tw Cen MT" panose="020B0602020104020603" pitchFamily="34" charset="77"/>
              </a:rPr>
              <a:t>h</a:t>
            </a:r>
            <a:r>
              <a:rPr lang="en-US" sz="6000" b="1" dirty="0" err="1">
                <a:solidFill>
                  <a:schemeClr val="bg1">
                    <a:lumMod val="85000"/>
                  </a:schemeClr>
                </a:solidFill>
                <a:latin typeface="Tw Cen MT" panose="020B0602020104020603" pitchFamily="34" charset="77"/>
              </a:rPr>
              <a:t>eard</a:t>
            </a:r>
            <a:r>
              <a:rPr lang="en-US" sz="6000" b="1" cap="all" dirty="0">
                <a:solidFill>
                  <a:schemeClr val="bg1">
                    <a:lumMod val="85000"/>
                  </a:schemeClr>
                </a:solidFill>
                <a:latin typeface="Tw Cen MT" panose="020B0602020104020603" pitchFamily="34" charset="77"/>
              </a:rPr>
              <a:t> survey experience</a:t>
            </a:r>
            <a:endParaRPr sz="6000" b="1" cap="all" dirty="0">
              <a:solidFill>
                <a:schemeClr val="bg1">
                  <a:lumMod val="85000"/>
                </a:schemeClr>
              </a:solidFill>
              <a:latin typeface="Tw Cen MT" panose="020B0602020104020603" pitchFamily="34" charset="77"/>
            </a:endParaRPr>
          </a:p>
        </p:txBody>
      </p:sp>
      <p:sp>
        <p:nvSpPr>
          <p:cNvPr id="2" name="Rectangle 1">
            <a:extLst>
              <a:ext uri="{FF2B5EF4-FFF2-40B4-BE49-F238E27FC236}">
                <a16:creationId xmlns:a16="http://schemas.microsoft.com/office/drawing/2014/main" id="{3943E8ED-B5B3-EB4B-864B-370BE4999F11}"/>
              </a:ext>
            </a:extLst>
          </p:cNvPr>
          <p:cNvSpPr/>
          <p:nvPr/>
        </p:nvSpPr>
        <p:spPr>
          <a:xfrm>
            <a:off x="1876232" y="2983835"/>
            <a:ext cx="551754" cy="923330"/>
          </a:xfrm>
          <a:prstGeom prst="rect">
            <a:avLst/>
          </a:prstGeom>
        </p:spPr>
        <p:txBody>
          <a:bodyPr wrap="none">
            <a:spAutoFit/>
          </a:bodyPr>
          <a:lstStyle/>
          <a:p>
            <a:pPr algn="ctr"/>
            <a:r>
              <a:rPr lang="en-US" sz="5400" b="1" dirty="0">
                <a:solidFill>
                  <a:schemeClr val="bg1"/>
                </a:solidFill>
                <a:latin typeface="Tw Cen MT" panose="020B0602020104020603" pitchFamily="34" charset="77"/>
              </a:rPr>
              <a:t>1</a:t>
            </a:r>
            <a:endParaRPr lang="en-US" sz="5400" dirty="0">
              <a:solidFill>
                <a:schemeClr val="bg1"/>
              </a:solidFill>
            </a:endParaRPr>
          </a:p>
        </p:txBody>
      </p:sp>
      <p:sp>
        <p:nvSpPr>
          <p:cNvPr id="24" name="Rectangle 23">
            <a:extLst>
              <a:ext uri="{FF2B5EF4-FFF2-40B4-BE49-F238E27FC236}">
                <a16:creationId xmlns:a16="http://schemas.microsoft.com/office/drawing/2014/main" id="{E6ACD993-67FD-414D-81AA-4881F97BB52F}"/>
              </a:ext>
            </a:extLst>
          </p:cNvPr>
          <p:cNvSpPr/>
          <p:nvPr/>
        </p:nvSpPr>
        <p:spPr>
          <a:xfrm>
            <a:off x="4457701" y="2983835"/>
            <a:ext cx="785812" cy="923330"/>
          </a:xfrm>
          <a:prstGeom prst="rect">
            <a:avLst/>
          </a:prstGeom>
        </p:spPr>
        <p:txBody>
          <a:bodyPr wrap="square">
            <a:spAutoFit/>
          </a:bodyPr>
          <a:lstStyle/>
          <a:p>
            <a:pPr algn="ctr"/>
            <a:r>
              <a:rPr lang="en-US" sz="5400" b="1" dirty="0">
                <a:solidFill>
                  <a:schemeClr val="bg1"/>
                </a:solidFill>
                <a:latin typeface="Tw Cen MT" panose="020B0602020104020603" pitchFamily="34" charset="77"/>
              </a:rPr>
              <a:t>2</a:t>
            </a:r>
            <a:endParaRPr lang="en-US" sz="5400" dirty="0">
              <a:solidFill>
                <a:schemeClr val="bg1"/>
              </a:solidFill>
            </a:endParaRPr>
          </a:p>
        </p:txBody>
      </p:sp>
      <p:sp>
        <p:nvSpPr>
          <p:cNvPr id="25" name="Rectangle 24">
            <a:extLst>
              <a:ext uri="{FF2B5EF4-FFF2-40B4-BE49-F238E27FC236}">
                <a16:creationId xmlns:a16="http://schemas.microsoft.com/office/drawing/2014/main" id="{CE01565F-B743-F04D-9F97-95C094F3CBD9}"/>
              </a:ext>
            </a:extLst>
          </p:cNvPr>
          <p:cNvSpPr/>
          <p:nvPr/>
        </p:nvSpPr>
        <p:spPr>
          <a:xfrm>
            <a:off x="7172324" y="3026699"/>
            <a:ext cx="800101" cy="923330"/>
          </a:xfrm>
          <a:prstGeom prst="rect">
            <a:avLst/>
          </a:prstGeom>
        </p:spPr>
        <p:txBody>
          <a:bodyPr wrap="square">
            <a:spAutoFit/>
          </a:bodyPr>
          <a:lstStyle/>
          <a:p>
            <a:pPr algn="ctr"/>
            <a:r>
              <a:rPr lang="en-US" sz="5400" b="1" dirty="0">
                <a:solidFill>
                  <a:schemeClr val="bg1"/>
                </a:solidFill>
                <a:latin typeface="Tw Cen MT" panose="020B0602020104020603" pitchFamily="34" charset="77"/>
              </a:rPr>
              <a:t>3</a:t>
            </a:r>
            <a:endParaRPr lang="en-US" sz="5400" dirty="0">
              <a:solidFill>
                <a:schemeClr val="bg1"/>
              </a:solidFill>
            </a:endParaRPr>
          </a:p>
        </p:txBody>
      </p:sp>
      <p:sp>
        <p:nvSpPr>
          <p:cNvPr id="26" name="Rectangle 25">
            <a:extLst>
              <a:ext uri="{FF2B5EF4-FFF2-40B4-BE49-F238E27FC236}">
                <a16:creationId xmlns:a16="http://schemas.microsoft.com/office/drawing/2014/main" id="{083D1CF6-E77E-484B-9540-419A13321136}"/>
              </a:ext>
            </a:extLst>
          </p:cNvPr>
          <p:cNvSpPr/>
          <p:nvPr/>
        </p:nvSpPr>
        <p:spPr>
          <a:xfrm>
            <a:off x="9872663" y="2983835"/>
            <a:ext cx="785812" cy="923330"/>
          </a:xfrm>
          <a:prstGeom prst="rect">
            <a:avLst/>
          </a:prstGeom>
        </p:spPr>
        <p:txBody>
          <a:bodyPr wrap="square">
            <a:spAutoFit/>
          </a:bodyPr>
          <a:lstStyle/>
          <a:p>
            <a:pPr algn="ctr"/>
            <a:r>
              <a:rPr lang="en-US" sz="5400" b="1" dirty="0">
                <a:solidFill>
                  <a:schemeClr val="bg1"/>
                </a:solidFill>
                <a:latin typeface="Tw Cen MT" panose="020B0602020104020603" pitchFamily="34" charset="77"/>
              </a:rPr>
              <a:t>4</a:t>
            </a:r>
            <a:endParaRPr lang="en-US" sz="5400" dirty="0">
              <a:solidFill>
                <a:schemeClr val="bg1"/>
              </a:solidFill>
            </a:endParaRPr>
          </a:p>
        </p:txBody>
      </p:sp>
    </p:spTree>
    <p:extLst>
      <p:ext uri="{BB962C8B-B14F-4D97-AF65-F5344CB8AC3E}">
        <p14:creationId xmlns:p14="http://schemas.microsoft.com/office/powerpoint/2010/main" val="68696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50107D-4C31-4C35-A106-63697FDE1F16}"/>
              </a:ext>
            </a:extLst>
          </p:cNvPr>
          <p:cNvSpPr/>
          <p:nvPr/>
        </p:nvSpPr>
        <p:spPr>
          <a:xfrm>
            <a:off x="2388836" y="2455298"/>
            <a:ext cx="8108169" cy="2611037"/>
          </a:xfrm>
          <a:prstGeom prst="rect">
            <a:avLst/>
          </a:prstGeom>
        </p:spPr>
        <p:txBody>
          <a:bodyPr vert="horz" lIns="91440" tIns="45720" rIns="91440" bIns="45720" rtlCol="0" anchor="t" anchorCtr="0">
            <a:noAutofit/>
          </a:bodyPr>
          <a:lstStyle/>
          <a:p>
            <a:pPr>
              <a:lnSpc>
                <a:spcPts val="3560"/>
              </a:lnSpc>
              <a:spcAft>
                <a:spcPts val="600"/>
              </a:spcAft>
            </a:pPr>
            <a:r>
              <a:rPr lang="en-US" sz="2800" dirty="0">
                <a:solidFill>
                  <a:schemeClr val="tx1">
                    <a:lumMod val="75000"/>
                    <a:lumOff val="25000"/>
                  </a:schemeClr>
                </a:solidFill>
                <a:highlight>
                  <a:srgbClr val="FFFFFF"/>
                </a:highlight>
                <a:latin typeface="Tw Cen MT" panose="020B0602020104020603" pitchFamily="34" charset="77"/>
              </a:rPr>
              <a:t>This rigorous, data-driven measurement of employee engagement has helped multiple companies understand their workforce and implement the proper programs to drive engagement and performance</a:t>
            </a:r>
            <a:r>
              <a:rPr lang="en-US" sz="2800" dirty="0">
                <a:solidFill>
                  <a:schemeClr val="tx1">
                    <a:lumMod val="75000"/>
                    <a:lumOff val="25000"/>
                  </a:schemeClr>
                </a:solidFill>
                <a:latin typeface="Tw Cen MT" panose="020B0602020104020603" pitchFamily="34" charset="77"/>
                <a:cs typeface="Arial" panose="020B0604020202020204" pitchFamily="34" charset="0"/>
              </a:rPr>
              <a:t>.</a:t>
            </a:r>
            <a:endParaRPr lang="en-US" sz="2800" b="1" dirty="0">
              <a:solidFill>
                <a:schemeClr val="tx1">
                  <a:lumMod val="75000"/>
                  <a:lumOff val="25000"/>
                </a:schemeClr>
              </a:solidFill>
              <a:latin typeface="Century" panose="02040604050505020304" pitchFamily="18" charset="0"/>
              <a:cs typeface="Arial" panose="020B0604020202020204" pitchFamily="34" charset="0"/>
            </a:endParaRPr>
          </a:p>
          <a:p>
            <a:pPr>
              <a:lnSpc>
                <a:spcPct val="90000"/>
              </a:lnSpc>
              <a:spcAft>
                <a:spcPts val="600"/>
              </a:spcAft>
            </a:pPr>
            <a:br>
              <a:rPr lang="en-US" sz="1400" dirty="0">
                <a:solidFill>
                  <a:srgbClr val="000000"/>
                </a:solidFill>
                <a:latin typeface="Tw Cen MT" panose="020B0602020104020603" pitchFamily="34" charset="77"/>
                <a:cs typeface="Arial" panose="020B0604020202020204" pitchFamily="34" charset="0"/>
              </a:rPr>
            </a:br>
            <a:r>
              <a:rPr lang="en-US" sz="1400" dirty="0">
                <a:solidFill>
                  <a:srgbClr val="000000"/>
                </a:solidFill>
                <a:latin typeface="Tw Cen MT" panose="020B0602020104020603" pitchFamily="34" charset="77"/>
                <a:cs typeface="Arial" panose="020B0604020202020204" pitchFamily="34" charset="0"/>
              </a:rPr>
              <a:t>– </a:t>
            </a:r>
            <a:r>
              <a:rPr lang="en-US" sz="2000" dirty="0">
                <a:solidFill>
                  <a:srgbClr val="000000"/>
                </a:solidFill>
                <a:latin typeface="Tw Cen MT" panose="020B0602020104020603" pitchFamily="34" charset="77"/>
                <a:cs typeface="Arial" panose="020B0604020202020204" pitchFamily="34" charset="0"/>
              </a:rPr>
              <a:t>Jen Brown</a:t>
            </a:r>
          </a:p>
        </p:txBody>
      </p:sp>
      <p:sp>
        <p:nvSpPr>
          <p:cNvPr id="3" name="Rectangle 2">
            <a:extLst>
              <a:ext uri="{FF2B5EF4-FFF2-40B4-BE49-F238E27FC236}">
                <a16:creationId xmlns:a16="http://schemas.microsoft.com/office/drawing/2014/main" id="{377CB0AA-955D-8F47-A6BC-B41941A49197}"/>
              </a:ext>
            </a:extLst>
          </p:cNvPr>
          <p:cNvSpPr/>
          <p:nvPr/>
        </p:nvSpPr>
        <p:spPr>
          <a:xfrm>
            <a:off x="1560220" y="1755672"/>
            <a:ext cx="828616" cy="2215991"/>
          </a:xfrm>
          <a:prstGeom prst="rect">
            <a:avLst/>
          </a:prstGeom>
        </p:spPr>
        <p:txBody>
          <a:bodyPr wrap="square">
            <a:spAutoFit/>
          </a:bodyPr>
          <a:lstStyle/>
          <a:p>
            <a:r>
              <a:rPr lang="en-US" sz="13800" b="1" dirty="0">
                <a:solidFill>
                  <a:srgbClr val="F3641F"/>
                </a:solidFill>
                <a:latin typeface="Century" panose="02040604050505020304" pitchFamily="18" charset="0"/>
                <a:cs typeface="Arial" panose="020B0604020202020204" pitchFamily="34" charset="0"/>
              </a:rPr>
              <a:t>“</a:t>
            </a:r>
            <a:endParaRPr lang="en-US" sz="13800" b="1" dirty="0">
              <a:solidFill>
                <a:srgbClr val="F3641F"/>
              </a:solidFill>
              <a:latin typeface="Century" panose="02040604050505020304" pitchFamily="18" charset="0"/>
            </a:endParaRPr>
          </a:p>
        </p:txBody>
      </p:sp>
      <p:pic>
        <p:nvPicPr>
          <p:cNvPr id="7" name="Google Shape;331;g898404cc11_0_28">
            <a:extLst>
              <a:ext uri="{FF2B5EF4-FFF2-40B4-BE49-F238E27FC236}">
                <a16:creationId xmlns:a16="http://schemas.microsoft.com/office/drawing/2014/main" id="{06C10E2C-D751-814C-BB76-B58FB5B58362}"/>
              </a:ext>
            </a:extLst>
          </p:cNvPr>
          <p:cNvPicPr preferRelativeResize="0"/>
          <p:nvPr/>
        </p:nvPicPr>
        <p:blipFill>
          <a:blip r:embed="rId3">
            <a:alphaModFix/>
          </a:blip>
          <a:stretch>
            <a:fillRect/>
          </a:stretch>
        </p:blipFill>
        <p:spPr>
          <a:xfrm>
            <a:off x="9244207" y="-115790"/>
            <a:ext cx="2418861" cy="2418861"/>
          </a:xfrm>
          <a:prstGeom prst="rect">
            <a:avLst/>
          </a:prstGeom>
          <a:noFill/>
          <a:ln>
            <a:noFill/>
          </a:ln>
        </p:spPr>
      </p:pic>
      <p:sp>
        <p:nvSpPr>
          <p:cNvPr id="10" name="Google Shape;219;p30">
            <a:extLst>
              <a:ext uri="{FF2B5EF4-FFF2-40B4-BE49-F238E27FC236}">
                <a16:creationId xmlns:a16="http://schemas.microsoft.com/office/drawing/2014/main" id="{780694D0-F63C-174E-8041-B4FB70AA790D}"/>
              </a:ext>
            </a:extLst>
          </p:cNvPr>
          <p:cNvSpPr txBox="1"/>
          <p:nvPr/>
        </p:nvSpPr>
        <p:spPr>
          <a:xfrm>
            <a:off x="417041" y="6300100"/>
            <a:ext cx="10477349" cy="1215980"/>
          </a:xfrm>
          <a:prstGeom prst="rect">
            <a:avLst/>
          </a:prstGeom>
          <a:noFill/>
          <a:ln>
            <a:noFill/>
          </a:ln>
        </p:spPr>
        <p:txBody>
          <a:bodyPr spcFirstLastPara="1" wrap="square" lIns="121900" tIns="121900" rIns="121900" bIns="121900" anchor="t" anchorCtr="0">
            <a:noAutofit/>
          </a:bodyPr>
          <a:lstStyle/>
          <a:p>
            <a:pPr>
              <a:lnSpc>
                <a:spcPts val="4587"/>
              </a:lnSpc>
            </a:pPr>
            <a:r>
              <a:rPr lang="en-US" sz="7200" b="1" cap="all" dirty="0">
                <a:solidFill>
                  <a:schemeClr val="tx2"/>
                </a:solidFill>
                <a:latin typeface="Tw Cen MT" panose="020B0602020104020603" pitchFamily="34" charset="77"/>
              </a:rPr>
              <a:t>CLIENT TESTIMONIALS</a:t>
            </a:r>
            <a:endParaRPr sz="7200" b="1" cap="all" dirty="0">
              <a:solidFill>
                <a:schemeClr val="tx2"/>
              </a:solidFill>
              <a:latin typeface="Tw Cen MT" panose="020B0602020104020603" pitchFamily="34" charset="77"/>
            </a:endParaRPr>
          </a:p>
        </p:txBody>
      </p:sp>
      <p:sp>
        <p:nvSpPr>
          <p:cNvPr id="11" name="Rectangle 10">
            <a:extLst>
              <a:ext uri="{FF2B5EF4-FFF2-40B4-BE49-F238E27FC236}">
                <a16:creationId xmlns:a16="http://schemas.microsoft.com/office/drawing/2014/main" id="{6399066E-30CF-CC41-AD1D-4D5D3C4447CA}"/>
              </a:ext>
            </a:extLst>
          </p:cNvPr>
          <p:cNvSpPr/>
          <p:nvPr/>
        </p:nvSpPr>
        <p:spPr>
          <a:xfrm>
            <a:off x="7798885" y="3508943"/>
            <a:ext cx="828616" cy="2215991"/>
          </a:xfrm>
          <a:prstGeom prst="rect">
            <a:avLst/>
          </a:prstGeom>
        </p:spPr>
        <p:txBody>
          <a:bodyPr wrap="square">
            <a:spAutoFit/>
          </a:bodyPr>
          <a:lstStyle/>
          <a:p>
            <a:r>
              <a:rPr lang="en-US" sz="13800" b="1" dirty="0">
                <a:solidFill>
                  <a:srgbClr val="F3641F"/>
                </a:solidFill>
                <a:latin typeface="Century" panose="02040604050505020304" pitchFamily="18" charset="0"/>
                <a:cs typeface="Arial" panose="020B0604020202020204" pitchFamily="34" charset="0"/>
              </a:rPr>
              <a:t>”</a:t>
            </a:r>
            <a:endParaRPr lang="en-US" sz="13800" b="1" dirty="0">
              <a:solidFill>
                <a:srgbClr val="F3641F"/>
              </a:solidFill>
              <a:latin typeface="Century" panose="02040604050505020304" pitchFamily="18" charset="0"/>
            </a:endParaRPr>
          </a:p>
        </p:txBody>
      </p:sp>
      <p:pic>
        <p:nvPicPr>
          <p:cNvPr id="9" name="Picture 8" descr="A picture containing clipart&#10;&#10;Description automatically generated">
            <a:extLst>
              <a:ext uri="{FF2B5EF4-FFF2-40B4-BE49-F238E27FC236}">
                <a16:creationId xmlns:a16="http://schemas.microsoft.com/office/drawing/2014/main" id="{9E848C43-A4A8-424C-93D3-AB39EE3EA76B}"/>
              </a:ext>
            </a:extLst>
          </p:cNvPr>
          <p:cNvPicPr>
            <a:picLocks noChangeAspect="1"/>
          </p:cNvPicPr>
          <p:nvPr/>
        </p:nvPicPr>
        <p:blipFill>
          <a:blip r:embed="rId4"/>
          <a:stretch>
            <a:fillRect/>
          </a:stretch>
        </p:blipFill>
        <p:spPr>
          <a:xfrm>
            <a:off x="4176385" y="350728"/>
            <a:ext cx="3756765" cy="1252255"/>
          </a:xfrm>
          <a:prstGeom prst="rect">
            <a:avLst/>
          </a:prstGeom>
        </p:spPr>
      </p:pic>
    </p:spTree>
    <p:extLst>
      <p:ext uri="{BB962C8B-B14F-4D97-AF65-F5344CB8AC3E}">
        <p14:creationId xmlns:p14="http://schemas.microsoft.com/office/powerpoint/2010/main" val="423850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79A625-4FF2-E74B-8A84-28D48DED6B72}"/>
              </a:ext>
            </a:extLst>
          </p:cNvPr>
          <p:cNvPicPr>
            <a:picLocks noChangeAspect="1"/>
          </p:cNvPicPr>
          <p:nvPr/>
        </p:nvPicPr>
        <p:blipFill rotWithShape="1">
          <a:blip r:embed="rId2" cstate="print"/>
          <a:srcRect l="-309" t="16170" r="397" b="238"/>
          <a:stretch/>
        </p:blipFill>
        <p:spPr>
          <a:xfrm>
            <a:off x="-87682" y="0"/>
            <a:ext cx="12425547" cy="6941221"/>
          </a:xfrm>
          <a:prstGeom prst="rect">
            <a:avLst/>
          </a:prstGeom>
        </p:spPr>
      </p:pic>
      <p:sp>
        <p:nvSpPr>
          <p:cNvPr id="8" name="Rectangle 7">
            <a:extLst>
              <a:ext uri="{FF2B5EF4-FFF2-40B4-BE49-F238E27FC236}">
                <a16:creationId xmlns:a16="http://schemas.microsoft.com/office/drawing/2014/main" id="{C11F8A16-82ED-F148-879A-9C8D817768A1}"/>
              </a:ext>
            </a:extLst>
          </p:cNvPr>
          <p:cNvSpPr>
            <a:spLocks/>
          </p:cNvSpPr>
          <p:nvPr/>
        </p:nvSpPr>
        <p:spPr>
          <a:xfrm>
            <a:off x="72932" y="4577463"/>
            <a:ext cx="12192000" cy="1490597"/>
          </a:xfrm>
          <a:prstGeom prst="rect">
            <a:avLst/>
          </a:prstGeom>
          <a:solidFill>
            <a:srgbClr val="F3642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6" name="Title 1"/>
          <p:cNvSpPr txBox="1">
            <a:spLocks/>
          </p:cNvSpPr>
          <p:nvPr/>
        </p:nvSpPr>
        <p:spPr>
          <a:xfrm>
            <a:off x="899160" y="2771141"/>
            <a:ext cx="10454640" cy="3296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uFillTx/>
                <a:latin typeface="+mj-lt"/>
                <a:ea typeface="+mj-ea"/>
                <a:cs typeface="+mj-cs"/>
              </a:defRPr>
            </a:lvl1pPr>
          </a:lstStyle>
          <a:p>
            <a:endParaRPr lang="en-US" sz="2300" dirty="0">
              <a:solidFill>
                <a:srgbClr val="FFFFFF"/>
              </a:solidFill>
              <a:uFillTx/>
              <a:latin typeface="FUTURA BOOK BT" panose="020B0502020204020303" pitchFamily="34" charset="0"/>
              <a:ea typeface="Arial Black" charset="0"/>
              <a:cs typeface="Arial Black" charset="0"/>
            </a:endParaRPr>
          </a:p>
        </p:txBody>
      </p:sp>
      <p:sp>
        <p:nvSpPr>
          <p:cNvPr id="9" name="Google Shape;219;p30">
            <a:extLst>
              <a:ext uri="{FF2B5EF4-FFF2-40B4-BE49-F238E27FC236}">
                <a16:creationId xmlns:a16="http://schemas.microsoft.com/office/drawing/2014/main" id="{BA1CCE80-65A0-9C42-BDD1-FFB4280F7E0E}"/>
              </a:ext>
            </a:extLst>
          </p:cNvPr>
          <p:cNvSpPr txBox="1"/>
          <p:nvPr/>
        </p:nvSpPr>
        <p:spPr>
          <a:xfrm>
            <a:off x="72932" y="4923507"/>
            <a:ext cx="12191999" cy="931800"/>
          </a:xfrm>
          <a:prstGeom prst="rect">
            <a:avLst/>
          </a:prstGeom>
          <a:noFill/>
          <a:ln>
            <a:noFill/>
          </a:ln>
        </p:spPr>
        <p:txBody>
          <a:bodyPr spcFirstLastPara="1" wrap="square" lIns="91425" tIns="91425" rIns="91425" bIns="91425" anchor="t" anchorCtr="0">
            <a:noAutofit/>
          </a:bodyPr>
          <a:lstStyle/>
          <a:p>
            <a:pPr marL="0" lvl="0" indent="0" algn="ctr" rtl="0">
              <a:lnSpc>
                <a:spcPts val="7000"/>
              </a:lnSpc>
              <a:spcBef>
                <a:spcPts val="0"/>
              </a:spcBef>
              <a:spcAft>
                <a:spcPts val="0"/>
              </a:spcAft>
              <a:buNone/>
            </a:pPr>
            <a:r>
              <a:rPr lang="en-US" sz="8800" b="1" cap="all" dirty="0">
                <a:solidFill>
                  <a:schemeClr val="bg1"/>
                </a:solidFill>
                <a:latin typeface="Tw Cen MT" panose="020B0602020104020603" pitchFamily="34" charset="77"/>
              </a:rPr>
              <a:t>THANK YOU</a:t>
            </a:r>
            <a:endParaRPr sz="8800" b="1" cap="all" dirty="0">
              <a:solidFill>
                <a:schemeClr val="bg1"/>
              </a:solidFill>
              <a:latin typeface="Tw Cen MT" panose="020B0602020104020603" pitchFamily="34" charset="77"/>
            </a:endParaRPr>
          </a:p>
        </p:txBody>
      </p:sp>
    </p:spTree>
    <p:extLst>
      <p:ext uri="{BB962C8B-B14F-4D97-AF65-F5344CB8AC3E}">
        <p14:creationId xmlns:p14="http://schemas.microsoft.com/office/powerpoint/2010/main" val="180863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5" name="Picture 4" descr="A picture containing light&#10;&#10;Description automatically generated">
            <a:extLst>
              <a:ext uri="{FF2B5EF4-FFF2-40B4-BE49-F238E27FC236}">
                <a16:creationId xmlns:a16="http://schemas.microsoft.com/office/drawing/2014/main" id="{FC5C53BC-2718-E64D-8FAB-4F3219509C97}"/>
              </a:ext>
            </a:extLst>
          </p:cNvPr>
          <p:cNvPicPr>
            <a:picLocks noChangeAspect="1"/>
          </p:cNvPicPr>
          <p:nvPr/>
        </p:nvPicPr>
        <p:blipFill rotWithShape="1">
          <a:blip r:embed="rId3"/>
          <a:srcRect l="12389" t="13246" r="26256" b="25959"/>
          <a:stretch/>
        </p:blipFill>
        <p:spPr>
          <a:xfrm>
            <a:off x="0" y="0"/>
            <a:ext cx="12192000" cy="6858000"/>
          </a:xfrm>
          <a:prstGeom prst="rect">
            <a:avLst/>
          </a:prstGeom>
        </p:spPr>
      </p:pic>
      <p:pic>
        <p:nvPicPr>
          <p:cNvPr id="13" name="Picture 12" descr="Background pattern&#10;&#10;Description automatically generated">
            <a:extLst>
              <a:ext uri="{FF2B5EF4-FFF2-40B4-BE49-F238E27FC236}">
                <a16:creationId xmlns:a16="http://schemas.microsoft.com/office/drawing/2014/main" id="{2E0574C9-06FD-5F44-A7F3-2A8828CD98F0}"/>
              </a:ext>
            </a:extLst>
          </p:cNvPr>
          <p:cNvPicPr>
            <a:picLocks noChangeAspect="1"/>
          </p:cNvPicPr>
          <p:nvPr/>
        </p:nvPicPr>
        <p:blipFill>
          <a:blip r:embed="rId4"/>
          <a:stretch>
            <a:fillRect/>
          </a:stretch>
        </p:blipFill>
        <p:spPr>
          <a:xfrm>
            <a:off x="2830270" y="1989377"/>
            <a:ext cx="1679101" cy="1683325"/>
          </a:xfrm>
          <a:prstGeom prst="rect">
            <a:avLst/>
          </a:prstGeom>
        </p:spPr>
      </p:pic>
      <p:sp>
        <p:nvSpPr>
          <p:cNvPr id="15" name="Google Shape;173;p2">
            <a:extLst>
              <a:ext uri="{FF2B5EF4-FFF2-40B4-BE49-F238E27FC236}">
                <a16:creationId xmlns:a16="http://schemas.microsoft.com/office/drawing/2014/main" id="{E604D386-F657-F443-B65C-95A3C66B994C}"/>
              </a:ext>
            </a:extLst>
          </p:cNvPr>
          <p:cNvSpPr txBox="1"/>
          <p:nvPr/>
        </p:nvSpPr>
        <p:spPr>
          <a:xfrm>
            <a:off x="2532345" y="2409300"/>
            <a:ext cx="12192000" cy="2581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6B0A8"/>
              </a:buClr>
              <a:buSzPts val="4500"/>
              <a:buFont typeface="Arial"/>
              <a:buNone/>
            </a:pPr>
            <a:r>
              <a:rPr lang="en-US" sz="5400" b="1" i="0" u="none" strike="noStrike" cap="none" dirty="0" err="1">
                <a:solidFill>
                  <a:srgbClr val="F36421"/>
                </a:solidFill>
                <a:latin typeface="Tw Cen MT" panose="020B0602020104020603" pitchFamily="34" charset="77"/>
                <a:ea typeface="Arial Black"/>
                <a:cs typeface="Arial Black"/>
                <a:sym typeface="Arial Black"/>
              </a:rPr>
              <a:t>Sparck</a:t>
            </a:r>
            <a:r>
              <a:rPr lang="en-US" sz="3600" b="1" i="0" u="none" strike="noStrike" cap="none" dirty="0">
                <a:solidFill>
                  <a:schemeClr val="lt1"/>
                </a:solidFill>
                <a:latin typeface="Tw Cen MT" panose="020B0602020104020603" pitchFamily="34" charset="77"/>
                <a:sym typeface="Arial"/>
              </a:rPr>
              <a:t> </a:t>
            </a:r>
          </a:p>
          <a:p>
            <a:pPr marL="0" marR="0" lvl="0" indent="0" algn="ctr" rtl="0">
              <a:lnSpc>
                <a:spcPct val="100000"/>
              </a:lnSpc>
              <a:spcBef>
                <a:spcPts val="0"/>
              </a:spcBef>
              <a:spcAft>
                <a:spcPts val="0"/>
              </a:spcAft>
              <a:buNone/>
            </a:pPr>
            <a:r>
              <a:rPr lang="en-US" sz="2800" b="1" i="0" u="none" strike="noStrike" cap="none" dirty="0">
                <a:solidFill>
                  <a:schemeClr val="tx1">
                    <a:lumMod val="75000"/>
                    <a:lumOff val="25000"/>
                  </a:schemeClr>
                </a:solidFill>
                <a:latin typeface="Tw Cen MT" panose="020B0602020104020603" pitchFamily="34" charset="77"/>
                <a:sym typeface="Arial"/>
              </a:rPr>
              <a:t>A personalized employee engagement </a:t>
            </a:r>
            <a:br>
              <a:rPr lang="en-US" sz="2800" b="1" i="0" u="none" strike="noStrike" cap="none" dirty="0">
                <a:solidFill>
                  <a:schemeClr val="tx1">
                    <a:lumMod val="75000"/>
                    <a:lumOff val="25000"/>
                  </a:schemeClr>
                </a:solidFill>
                <a:latin typeface="Tw Cen MT" panose="020B0602020104020603" pitchFamily="34" charset="77"/>
                <a:sym typeface="Arial"/>
              </a:rPr>
            </a:br>
            <a:r>
              <a:rPr lang="en-US" sz="2800" b="1" i="0" u="none" strike="noStrike" cap="none" dirty="0">
                <a:solidFill>
                  <a:schemeClr val="tx1">
                    <a:lumMod val="75000"/>
                    <a:lumOff val="25000"/>
                  </a:schemeClr>
                </a:solidFill>
                <a:latin typeface="Tw Cen MT" panose="020B0602020104020603" pitchFamily="34" charset="77"/>
                <a:sym typeface="Arial"/>
              </a:rPr>
              <a:t>and recognition platform that helps </a:t>
            </a:r>
            <a:br>
              <a:rPr lang="en-US" sz="2800" b="1" i="0" u="none" strike="noStrike" cap="none" dirty="0">
                <a:solidFill>
                  <a:schemeClr val="tx1">
                    <a:lumMod val="75000"/>
                    <a:lumOff val="25000"/>
                  </a:schemeClr>
                </a:solidFill>
                <a:latin typeface="Tw Cen MT" panose="020B0602020104020603" pitchFamily="34" charset="77"/>
                <a:sym typeface="Arial"/>
              </a:rPr>
            </a:br>
            <a:r>
              <a:rPr lang="en-US" sz="2800" b="1" i="0" u="none" strike="noStrike" cap="none" dirty="0">
                <a:solidFill>
                  <a:schemeClr val="tx1">
                    <a:lumMod val="75000"/>
                    <a:lumOff val="25000"/>
                  </a:schemeClr>
                </a:solidFill>
                <a:latin typeface="Tw Cen MT" panose="020B0602020104020603" pitchFamily="34" charset="77"/>
                <a:sym typeface="Arial"/>
              </a:rPr>
              <a:t>increase retention &amp; performance!</a:t>
            </a:r>
            <a:endParaRPr sz="2800" b="1" i="0" u="none" strike="noStrike" cap="none" dirty="0">
              <a:solidFill>
                <a:schemeClr val="tx1">
                  <a:lumMod val="75000"/>
                  <a:lumOff val="25000"/>
                </a:schemeClr>
              </a:solidFill>
              <a:latin typeface="Tw Cen MT" panose="020B0602020104020603" pitchFamily="34" charset="77"/>
              <a:sym typeface="Arial"/>
            </a:endParaRPr>
          </a:p>
        </p:txBody>
      </p:sp>
      <p:sp>
        <p:nvSpPr>
          <p:cNvPr id="170" name="Google Shape;170;p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 </a:t>
            </a:r>
            <a:endParaRPr lang="en-US" dirty="0"/>
          </a:p>
        </p:txBody>
      </p:sp>
      <p:sp>
        <p:nvSpPr>
          <p:cNvPr id="171" name="Google Shape;171;p2"/>
          <p:cNvSpPr/>
          <p:nvPr/>
        </p:nvSpPr>
        <p:spPr>
          <a:xfrm>
            <a:off x="2918948" y="7329572"/>
            <a:ext cx="1881900" cy="694200"/>
          </a:xfrm>
          <a:prstGeom prst="rect">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83453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621687F9-995B-9740-A46B-D121FA61F8EE}"/>
              </a:ext>
            </a:extLst>
          </p:cNvPr>
          <p:cNvPicPr>
            <a:picLocks noChangeAspect="1"/>
          </p:cNvPicPr>
          <p:nvPr/>
        </p:nvPicPr>
        <p:blipFill rotWithShape="1">
          <a:blip r:embed="rId3"/>
          <a:srcRect t="13291" b="13719"/>
          <a:stretch/>
        </p:blipFill>
        <p:spPr>
          <a:xfrm>
            <a:off x="5928143" y="0"/>
            <a:ext cx="6263858" cy="6858001"/>
          </a:xfrm>
          <a:prstGeom prst="rect">
            <a:avLst/>
          </a:prstGeom>
        </p:spPr>
      </p:pic>
      <p:sp>
        <p:nvSpPr>
          <p:cNvPr id="211" name="Google Shape;211;p5"/>
          <p:cNvSpPr/>
          <p:nvPr/>
        </p:nvSpPr>
        <p:spPr>
          <a:xfrm>
            <a:off x="306428" y="6385322"/>
            <a:ext cx="60960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800" b="0" i="0" u="none" strike="noStrike" cap="none" dirty="0">
                <a:solidFill>
                  <a:schemeClr val="tx1">
                    <a:lumMod val="85000"/>
                    <a:lumOff val="15000"/>
                  </a:schemeClr>
                </a:solidFill>
                <a:latin typeface="Tw Cen MT" panose="020B0602020104020603" pitchFamily="34" charset="77"/>
                <a:sym typeface="Arial"/>
              </a:rPr>
              <a:t>Source Information: Society of Human Resource Management (SHRM), Gallup, Management Association 2016, and U.S. Census Bureau</a:t>
            </a:r>
            <a:endParaRPr sz="800" b="0" i="0" u="none" strike="noStrike" cap="none" dirty="0">
              <a:solidFill>
                <a:schemeClr val="tx1">
                  <a:lumMod val="85000"/>
                  <a:lumOff val="15000"/>
                </a:schemeClr>
              </a:solidFill>
              <a:latin typeface="Tw Cen MT" panose="020B0602020104020603" pitchFamily="34" charset="77"/>
              <a:sym typeface="Arial"/>
            </a:endParaRPr>
          </a:p>
        </p:txBody>
      </p:sp>
      <p:sp>
        <p:nvSpPr>
          <p:cNvPr id="213" name="Google Shape;213;p5"/>
          <p:cNvSpPr txBox="1"/>
          <p:nvPr/>
        </p:nvSpPr>
        <p:spPr>
          <a:xfrm rot="16200000">
            <a:off x="-396481" y="4128613"/>
            <a:ext cx="2855934"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b="0" i="0" u="none" strike="noStrike" cap="none" dirty="0">
                <a:solidFill>
                  <a:srgbClr val="7F7F7F"/>
                </a:solidFill>
                <a:latin typeface="Tw Cen MT" panose="020B0602020104020603" pitchFamily="34" charset="77"/>
                <a:ea typeface="Arial Black"/>
                <a:cs typeface="Arial Black"/>
                <a:sym typeface="Arial Black"/>
              </a:rPr>
              <a:t>AVERAGE JOB TENURE IN YEARS</a:t>
            </a:r>
            <a:endParaRPr b="0" i="0" u="none" strike="noStrike" cap="none" dirty="0">
              <a:solidFill>
                <a:srgbClr val="7F7F7F"/>
              </a:solidFill>
              <a:latin typeface="Tw Cen MT" panose="020B0602020104020603" pitchFamily="34" charset="77"/>
              <a:ea typeface="Arial Black"/>
              <a:cs typeface="Arial Black"/>
              <a:sym typeface="Arial Black"/>
            </a:endParaRPr>
          </a:p>
        </p:txBody>
      </p:sp>
      <p:sp>
        <p:nvSpPr>
          <p:cNvPr id="2" name="Rectangle 1">
            <a:extLst>
              <a:ext uri="{FF2B5EF4-FFF2-40B4-BE49-F238E27FC236}">
                <a16:creationId xmlns:a16="http://schemas.microsoft.com/office/drawing/2014/main" id="{BD0E2ED4-25AC-CA4C-BF9F-D3615077EFE0}"/>
              </a:ext>
            </a:extLst>
          </p:cNvPr>
          <p:cNvSpPr/>
          <p:nvPr/>
        </p:nvSpPr>
        <p:spPr>
          <a:xfrm>
            <a:off x="1390387" y="2885296"/>
            <a:ext cx="1180183" cy="28559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7CBA9D4-0708-B742-8C60-624F5DBABB61}"/>
              </a:ext>
            </a:extLst>
          </p:cNvPr>
          <p:cNvSpPr/>
          <p:nvPr/>
        </p:nvSpPr>
        <p:spPr>
          <a:xfrm>
            <a:off x="2740652" y="3511597"/>
            <a:ext cx="1140057" cy="22296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158360F-DB1B-1846-ADD1-515EEB7B858D}"/>
              </a:ext>
            </a:extLst>
          </p:cNvPr>
          <p:cNvSpPr/>
          <p:nvPr/>
        </p:nvSpPr>
        <p:spPr>
          <a:xfrm>
            <a:off x="4015761" y="5260931"/>
            <a:ext cx="1052186" cy="4802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219;p30">
            <a:extLst>
              <a:ext uri="{FF2B5EF4-FFF2-40B4-BE49-F238E27FC236}">
                <a16:creationId xmlns:a16="http://schemas.microsoft.com/office/drawing/2014/main" id="{A8E3CFEF-B0BB-4C41-B4B3-DAA75DDFAB0B}"/>
              </a:ext>
            </a:extLst>
          </p:cNvPr>
          <p:cNvSpPr txBox="1"/>
          <p:nvPr/>
        </p:nvSpPr>
        <p:spPr>
          <a:xfrm>
            <a:off x="207903" y="450590"/>
            <a:ext cx="7471890" cy="1463092"/>
          </a:xfrm>
          <a:prstGeom prst="rect">
            <a:avLst/>
          </a:prstGeom>
          <a:noFill/>
          <a:ln>
            <a:noFill/>
          </a:ln>
        </p:spPr>
        <p:txBody>
          <a:bodyPr spcFirstLastPara="1" wrap="square" lIns="121900" tIns="121900" rIns="121900" bIns="121900" anchor="t" anchorCtr="0">
            <a:noAutofit/>
          </a:bodyPr>
          <a:lstStyle/>
          <a:p>
            <a:pPr>
              <a:lnSpc>
                <a:spcPts val="4587"/>
              </a:lnSpc>
            </a:pPr>
            <a:r>
              <a:rPr lang="en-US" sz="4800" b="1" cap="all" dirty="0">
                <a:solidFill>
                  <a:srgbClr val="F3641F"/>
                </a:solidFill>
                <a:latin typeface="Tw Cen MT" panose="020B0602020104020603" pitchFamily="34" charset="77"/>
              </a:rPr>
              <a:t>Employee </a:t>
            </a:r>
            <a:br>
              <a:rPr lang="en-US" sz="4800" b="1" cap="all" dirty="0">
                <a:solidFill>
                  <a:srgbClr val="F3641F"/>
                </a:solidFill>
                <a:latin typeface="Tw Cen MT" panose="020B0602020104020603" pitchFamily="34" charset="77"/>
              </a:rPr>
            </a:br>
            <a:r>
              <a:rPr lang="en-US" sz="4800" b="1" cap="all" dirty="0">
                <a:solidFill>
                  <a:srgbClr val="F3641F"/>
                </a:solidFill>
                <a:latin typeface="Tw Cen MT" panose="020B0602020104020603" pitchFamily="34" charset="77"/>
              </a:rPr>
              <a:t>loyalty is at </a:t>
            </a:r>
            <a:br>
              <a:rPr lang="en-US" sz="4800" b="1" cap="all" dirty="0">
                <a:solidFill>
                  <a:srgbClr val="F3641F"/>
                </a:solidFill>
                <a:latin typeface="Tw Cen MT" panose="020B0602020104020603" pitchFamily="34" charset="77"/>
              </a:rPr>
            </a:br>
            <a:r>
              <a:rPr lang="en-US" sz="4800" b="1" cap="all" dirty="0">
                <a:solidFill>
                  <a:srgbClr val="F3641F"/>
                </a:solidFill>
                <a:latin typeface="Tw Cen MT" panose="020B0602020104020603" pitchFamily="34" charset="77"/>
              </a:rPr>
              <a:t>an all-time low</a:t>
            </a:r>
            <a:endParaRPr sz="4800" b="1" cap="all" dirty="0">
              <a:solidFill>
                <a:srgbClr val="F3641F"/>
              </a:solidFill>
              <a:latin typeface="Tw Cen MT" panose="020B0602020104020603" pitchFamily="34" charset="77"/>
            </a:endParaRPr>
          </a:p>
        </p:txBody>
      </p:sp>
      <p:sp>
        <p:nvSpPr>
          <p:cNvPr id="12" name="Google Shape;150;p26">
            <a:extLst>
              <a:ext uri="{FF2B5EF4-FFF2-40B4-BE49-F238E27FC236}">
                <a16:creationId xmlns:a16="http://schemas.microsoft.com/office/drawing/2014/main" id="{6D19BB9C-5189-594B-B202-2C69CF248A78}"/>
              </a:ext>
            </a:extLst>
          </p:cNvPr>
          <p:cNvSpPr txBox="1"/>
          <p:nvPr/>
        </p:nvSpPr>
        <p:spPr>
          <a:xfrm>
            <a:off x="1390387" y="2406399"/>
            <a:ext cx="1052185" cy="461700"/>
          </a:xfrm>
          <a:prstGeom prst="rect">
            <a:avLst/>
          </a:prstGeom>
          <a:noFill/>
          <a:ln>
            <a:noFill/>
          </a:ln>
        </p:spPr>
        <p:txBody>
          <a:bodyPr spcFirstLastPara="1" wrap="square" lIns="121900" tIns="121900" rIns="121900" bIns="121900" anchor="t" anchorCtr="0">
            <a:noAutofit/>
          </a:bodyPr>
          <a:lstStyle/>
          <a:p>
            <a:pPr algn="ctr">
              <a:spcAft>
                <a:spcPts val="800"/>
              </a:spcAft>
            </a:pPr>
            <a:r>
              <a:rPr lang="en-US" sz="1733" b="1" dirty="0">
                <a:solidFill>
                  <a:srgbClr val="666666"/>
                </a:solidFill>
                <a:latin typeface="Tw Cen MT" panose="020B0602020104020603" pitchFamily="34" charset="77"/>
              </a:rPr>
              <a:t>10.3</a:t>
            </a:r>
            <a:endParaRPr lang="en-US" sz="1467" dirty="0">
              <a:solidFill>
                <a:srgbClr val="666666"/>
              </a:solidFill>
              <a:latin typeface="Tw Cen MT" panose="020B0602020104020603" pitchFamily="34" charset="77"/>
            </a:endParaRPr>
          </a:p>
          <a:p>
            <a:pPr lvl="0"/>
            <a:endParaRPr lang="en-US" sz="1467" dirty="0">
              <a:solidFill>
                <a:srgbClr val="666666"/>
              </a:solidFill>
              <a:latin typeface="Tw Cen MT" panose="020B0602020104020603" pitchFamily="34" charset="77"/>
            </a:endParaRPr>
          </a:p>
        </p:txBody>
      </p:sp>
      <p:sp>
        <p:nvSpPr>
          <p:cNvPr id="13" name="Google Shape;150;p26">
            <a:extLst>
              <a:ext uri="{FF2B5EF4-FFF2-40B4-BE49-F238E27FC236}">
                <a16:creationId xmlns:a16="http://schemas.microsoft.com/office/drawing/2014/main" id="{44B93ACE-9FE4-7149-A048-C942D1EA1BBC}"/>
              </a:ext>
            </a:extLst>
          </p:cNvPr>
          <p:cNvSpPr txBox="1"/>
          <p:nvPr/>
        </p:nvSpPr>
        <p:spPr>
          <a:xfrm>
            <a:off x="2740653" y="3034187"/>
            <a:ext cx="1052185" cy="461700"/>
          </a:xfrm>
          <a:prstGeom prst="rect">
            <a:avLst/>
          </a:prstGeom>
          <a:noFill/>
          <a:ln>
            <a:noFill/>
          </a:ln>
        </p:spPr>
        <p:txBody>
          <a:bodyPr spcFirstLastPara="1" wrap="square" lIns="121900" tIns="121900" rIns="121900" bIns="121900" anchor="t" anchorCtr="0">
            <a:noAutofit/>
          </a:bodyPr>
          <a:lstStyle/>
          <a:p>
            <a:pPr algn="ctr">
              <a:spcAft>
                <a:spcPts val="800"/>
              </a:spcAft>
            </a:pPr>
            <a:r>
              <a:rPr lang="en-US" sz="1733" b="1" dirty="0">
                <a:solidFill>
                  <a:srgbClr val="666666"/>
                </a:solidFill>
                <a:latin typeface="Tw Cen MT" panose="020B0602020104020603" pitchFamily="34" charset="77"/>
              </a:rPr>
              <a:t>7.9</a:t>
            </a:r>
            <a:endParaRPr lang="en-US" sz="1467" dirty="0">
              <a:solidFill>
                <a:srgbClr val="666666"/>
              </a:solidFill>
              <a:latin typeface="Tw Cen MT" panose="020B0602020104020603" pitchFamily="34" charset="77"/>
            </a:endParaRPr>
          </a:p>
          <a:p>
            <a:pPr lvl="0"/>
            <a:endParaRPr lang="en-US" sz="1467" dirty="0">
              <a:solidFill>
                <a:srgbClr val="666666"/>
              </a:solidFill>
              <a:latin typeface="Tw Cen MT" panose="020B0602020104020603" pitchFamily="34" charset="77"/>
            </a:endParaRPr>
          </a:p>
        </p:txBody>
      </p:sp>
      <p:sp>
        <p:nvSpPr>
          <p:cNvPr id="14" name="Google Shape;150;p26">
            <a:extLst>
              <a:ext uri="{FF2B5EF4-FFF2-40B4-BE49-F238E27FC236}">
                <a16:creationId xmlns:a16="http://schemas.microsoft.com/office/drawing/2014/main" id="{5D824CE9-A313-EB44-8257-40D8A6D1CB15}"/>
              </a:ext>
            </a:extLst>
          </p:cNvPr>
          <p:cNvSpPr txBox="1"/>
          <p:nvPr/>
        </p:nvSpPr>
        <p:spPr>
          <a:xfrm>
            <a:off x="4005826" y="4775940"/>
            <a:ext cx="1052185" cy="461700"/>
          </a:xfrm>
          <a:prstGeom prst="rect">
            <a:avLst/>
          </a:prstGeom>
          <a:noFill/>
          <a:ln>
            <a:noFill/>
          </a:ln>
        </p:spPr>
        <p:txBody>
          <a:bodyPr spcFirstLastPara="1" wrap="square" lIns="121900" tIns="121900" rIns="121900" bIns="121900" anchor="t" anchorCtr="0">
            <a:noAutofit/>
          </a:bodyPr>
          <a:lstStyle/>
          <a:p>
            <a:pPr algn="ctr">
              <a:spcAft>
                <a:spcPts val="800"/>
              </a:spcAft>
            </a:pPr>
            <a:r>
              <a:rPr lang="en-US" sz="1733" b="1" dirty="0">
                <a:solidFill>
                  <a:srgbClr val="666666"/>
                </a:solidFill>
                <a:latin typeface="Tw Cen MT" panose="020B0602020104020603" pitchFamily="34" charset="77"/>
              </a:rPr>
              <a:t>1.6</a:t>
            </a:r>
            <a:endParaRPr lang="en-US" sz="1467" dirty="0">
              <a:solidFill>
                <a:srgbClr val="666666"/>
              </a:solidFill>
              <a:latin typeface="Tw Cen MT" panose="020B0602020104020603" pitchFamily="34" charset="77"/>
            </a:endParaRPr>
          </a:p>
          <a:p>
            <a:pPr lvl="0"/>
            <a:endParaRPr lang="en-US" sz="1467" dirty="0">
              <a:solidFill>
                <a:srgbClr val="666666"/>
              </a:solidFill>
              <a:latin typeface="Tw Cen MT" panose="020B0602020104020603" pitchFamily="34" charset="77"/>
            </a:endParaRPr>
          </a:p>
        </p:txBody>
      </p:sp>
      <p:sp>
        <p:nvSpPr>
          <p:cNvPr id="15" name="Google Shape;150;p26">
            <a:extLst>
              <a:ext uri="{FF2B5EF4-FFF2-40B4-BE49-F238E27FC236}">
                <a16:creationId xmlns:a16="http://schemas.microsoft.com/office/drawing/2014/main" id="{0EE8CF5F-7697-8A4E-9964-4D027575087F}"/>
              </a:ext>
            </a:extLst>
          </p:cNvPr>
          <p:cNvSpPr txBox="1"/>
          <p:nvPr/>
        </p:nvSpPr>
        <p:spPr>
          <a:xfrm>
            <a:off x="1352707" y="5741230"/>
            <a:ext cx="1227840" cy="461700"/>
          </a:xfrm>
          <a:prstGeom prst="rect">
            <a:avLst/>
          </a:prstGeom>
          <a:noFill/>
          <a:ln>
            <a:noFill/>
          </a:ln>
        </p:spPr>
        <p:txBody>
          <a:bodyPr spcFirstLastPara="1" wrap="square" lIns="121900" tIns="121900" rIns="121900" bIns="121900" anchor="t" anchorCtr="0">
            <a:noAutofit/>
          </a:bodyPr>
          <a:lstStyle/>
          <a:p>
            <a:pPr algn="ctr">
              <a:spcAft>
                <a:spcPts val="800"/>
              </a:spcAft>
            </a:pPr>
            <a:r>
              <a:rPr lang="en-US" sz="1733" b="1" dirty="0">
                <a:solidFill>
                  <a:srgbClr val="666666"/>
                </a:solidFill>
                <a:latin typeface="Tw Cen MT" panose="020B0602020104020603" pitchFamily="34" charset="77"/>
              </a:rPr>
              <a:t>BOOMERS</a:t>
            </a:r>
            <a:endParaRPr lang="en-US" sz="1467" dirty="0">
              <a:solidFill>
                <a:srgbClr val="666666"/>
              </a:solidFill>
              <a:latin typeface="Tw Cen MT" panose="020B0602020104020603" pitchFamily="34" charset="77"/>
            </a:endParaRPr>
          </a:p>
          <a:p>
            <a:pPr lvl="0"/>
            <a:endParaRPr lang="en-US" sz="1467" dirty="0">
              <a:solidFill>
                <a:srgbClr val="666666"/>
              </a:solidFill>
              <a:latin typeface="Tw Cen MT" panose="020B0602020104020603" pitchFamily="34" charset="77"/>
            </a:endParaRPr>
          </a:p>
        </p:txBody>
      </p:sp>
      <p:sp>
        <p:nvSpPr>
          <p:cNvPr id="16" name="Google Shape;150;p26">
            <a:extLst>
              <a:ext uri="{FF2B5EF4-FFF2-40B4-BE49-F238E27FC236}">
                <a16:creationId xmlns:a16="http://schemas.microsoft.com/office/drawing/2014/main" id="{EB492138-D7AD-6A40-B6A7-5E530CA6A026}"/>
              </a:ext>
            </a:extLst>
          </p:cNvPr>
          <p:cNvSpPr txBox="1"/>
          <p:nvPr/>
        </p:nvSpPr>
        <p:spPr>
          <a:xfrm>
            <a:off x="2740652" y="5742059"/>
            <a:ext cx="1129186" cy="461700"/>
          </a:xfrm>
          <a:prstGeom prst="rect">
            <a:avLst/>
          </a:prstGeom>
          <a:noFill/>
          <a:ln>
            <a:noFill/>
          </a:ln>
        </p:spPr>
        <p:txBody>
          <a:bodyPr spcFirstLastPara="1" wrap="square" lIns="121900" tIns="121900" rIns="121900" bIns="121900" anchor="t" anchorCtr="0">
            <a:noAutofit/>
          </a:bodyPr>
          <a:lstStyle/>
          <a:p>
            <a:pPr algn="ctr">
              <a:spcAft>
                <a:spcPts val="800"/>
              </a:spcAft>
            </a:pPr>
            <a:r>
              <a:rPr lang="en-US" sz="1733" b="1" dirty="0">
                <a:solidFill>
                  <a:srgbClr val="666666"/>
                </a:solidFill>
                <a:latin typeface="Tw Cen MT" panose="020B0602020104020603" pitchFamily="34" charset="77"/>
              </a:rPr>
              <a:t>GEN X</a:t>
            </a:r>
            <a:endParaRPr lang="en-US" sz="1467" dirty="0">
              <a:solidFill>
                <a:srgbClr val="666666"/>
              </a:solidFill>
              <a:latin typeface="Tw Cen MT" panose="020B0602020104020603" pitchFamily="34" charset="77"/>
            </a:endParaRPr>
          </a:p>
          <a:p>
            <a:pPr lvl="0"/>
            <a:endParaRPr lang="en-US" sz="1467" dirty="0">
              <a:solidFill>
                <a:srgbClr val="666666"/>
              </a:solidFill>
              <a:latin typeface="Tw Cen MT" panose="020B0602020104020603" pitchFamily="34" charset="77"/>
            </a:endParaRPr>
          </a:p>
        </p:txBody>
      </p:sp>
      <p:sp>
        <p:nvSpPr>
          <p:cNvPr id="17" name="Google Shape;150;p26">
            <a:extLst>
              <a:ext uri="{FF2B5EF4-FFF2-40B4-BE49-F238E27FC236}">
                <a16:creationId xmlns:a16="http://schemas.microsoft.com/office/drawing/2014/main" id="{BD0A86A3-28D7-C54E-A571-5A68FEF03FE6}"/>
              </a:ext>
            </a:extLst>
          </p:cNvPr>
          <p:cNvSpPr txBox="1"/>
          <p:nvPr/>
        </p:nvSpPr>
        <p:spPr>
          <a:xfrm>
            <a:off x="3710845" y="5741230"/>
            <a:ext cx="1594691" cy="461700"/>
          </a:xfrm>
          <a:prstGeom prst="rect">
            <a:avLst/>
          </a:prstGeom>
          <a:noFill/>
          <a:ln>
            <a:noFill/>
          </a:ln>
        </p:spPr>
        <p:txBody>
          <a:bodyPr spcFirstLastPara="1" wrap="square" lIns="121900" tIns="121900" rIns="121900" bIns="121900" anchor="t" anchorCtr="0">
            <a:noAutofit/>
          </a:bodyPr>
          <a:lstStyle/>
          <a:p>
            <a:pPr algn="ctr">
              <a:spcAft>
                <a:spcPts val="800"/>
              </a:spcAft>
            </a:pPr>
            <a:r>
              <a:rPr lang="en-US" sz="1733" b="1" dirty="0">
                <a:solidFill>
                  <a:srgbClr val="666666"/>
                </a:solidFill>
                <a:latin typeface="Tw Cen MT" panose="020B0602020104020603" pitchFamily="34" charset="77"/>
              </a:rPr>
              <a:t>MILLENNIALS</a:t>
            </a:r>
            <a:endParaRPr lang="en-US" sz="1467" dirty="0">
              <a:solidFill>
                <a:srgbClr val="666666"/>
              </a:solidFill>
              <a:latin typeface="Tw Cen MT" panose="020B0602020104020603" pitchFamily="34" charset="77"/>
            </a:endParaRPr>
          </a:p>
          <a:p>
            <a:pPr lvl="0"/>
            <a:endParaRPr lang="en-US" sz="1467" dirty="0">
              <a:solidFill>
                <a:srgbClr val="666666"/>
              </a:solidFill>
              <a:latin typeface="Tw Cen MT" panose="020B0602020104020603" pitchFamily="34" charset="77"/>
            </a:endParaRPr>
          </a:p>
        </p:txBody>
      </p:sp>
      <p:sp>
        <p:nvSpPr>
          <p:cNvPr id="20" name="Oval 19">
            <a:extLst>
              <a:ext uri="{FF2B5EF4-FFF2-40B4-BE49-F238E27FC236}">
                <a16:creationId xmlns:a16="http://schemas.microsoft.com/office/drawing/2014/main" id="{A85591B7-D36B-7B44-8231-3D1F61953F6D}"/>
              </a:ext>
            </a:extLst>
          </p:cNvPr>
          <p:cNvSpPr/>
          <p:nvPr/>
        </p:nvSpPr>
        <p:spPr>
          <a:xfrm>
            <a:off x="6558869" y="3630287"/>
            <a:ext cx="2481612" cy="2481612"/>
          </a:xfrm>
          <a:prstGeom prst="ellipse">
            <a:avLst/>
          </a:prstGeom>
          <a:solidFill>
            <a:srgbClr val="F36421">
              <a:alpha val="886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Google Shape;212;p5">
            <a:extLst>
              <a:ext uri="{FF2B5EF4-FFF2-40B4-BE49-F238E27FC236}">
                <a16:creationId xmlns:a16="http://schemas.microsoft.com/office/drawing/2014/main" id="{51CA8F69-142C-0B43-BB7E-8084DCB2A952}"/>
              </a:ext>
            </a:extLst>
          </p:cNvPr>
          <p:cNvSpPr/>
          <p:nvPr/>
        </p:nvSpPr>
        <p:spPr>
          <a:xfrm>
            <a:off x="6361156" y="3800110"/>
            <a:ext cx="2838123" cy="2232801"/>
          </a:xfrm>
          <a:prstGeom prst="ellipse">
            <a:avLst/>
          </a:prstGeom>
          <a:noFill/>
          <a:ln>
            <a:noFill/>
          </a:ln>
        </p:spPr>
        <p:txBody>
          <a:bodyPr spcFirstLastPara="1" wrap="square" lIns="91425" tIns="45700" rIns="91425" bIns="45700" anchor="ctr" anchorCtr="0">
            <a:noAutofit/>
          </a:bodyPr>
          <a:lstStyle/>
          <a:p>
            <a:pPr marL="0" marR="0" lvl="0" indent="0" algn="ctr" rtl="0">
              <a:lnSpc>
                <a:spcPct val="87000"/>
              </a:lnSpc>
              <a:spcBef>
                <a:spcPts val="0"/>
              </a:spcBef>
              <a:spcAft>
                <a:spcPts val="0"/>
              </a:spcAft>
              <a:buClr>
                <a:srgbClr val="000000"/>
              </a:buClr>
              <a:buSzPts val="3000"/>
              <a:buFont typeface="Arial"/>
              <a:buNone/>
            </a:pPr>
            <a:r>
              <a:rPr lang="en-US" sz="2400" b="1" u="none" strike="noStrike" cap="none" dirty="0">
                <a:solidFill>
                  <a:schemeClr val="lt1"/>
                </a:solidFill>
                <a:latin typeface="Tw Cen MT" panose="020B0602020104020603" pitchFamily="34" charset="77"/>
                <a:sym typeface="Arial"/>
              </a:rPr>
              <a:t>MILLENNIALS </a:t>
            </a:r>
            <a:r>
              <a:rPr lang="en-US" sz="2400" u="none" strike="noStrike" cap="none" dirty="0">
                <a:solidFill>
                  <a:schemeClr val="lt1"/>
                </a:solidFill>
                <a:latin typeface="Tw Cen MT" panose="020B0602020104020603" pitchFamily="34" charset="77"/>
                <a:sym typeface="Arial"/>
              </a:rPr>
              <a:t>have become</a:t>
            </a:r>
            <a:endParaRPr lang="en-US" sz="2400" dirty="0">
              <a:solidFill>
                <a:schemeClr val="lt1"/>
              </a:solidFill>
              <a:latin typeface="Tw Cen MT" panose="020B0602020104020603" pitchFamily="34" charset="77"/>
            </a:endParaRPr>
          </a:p>
          <a:p>
            <a:pPr marL="0" marR="0" lvl="0" indent="0" algn="ctr" rtl="0">
              <a:lnSpc>
                <a:spcPct val="87000"/>
              </a:lnSpc>
              <a:spcBef>
                <a:spcPts val="0"/>
              </a:spcBef>
              <a:spcAft>
                <a:spcPts val="0"/>
              </a:spcAft>
              <a:buClr>
                <a:srgbClr val="000000"/>
              </a:buClr>
              <a:buSzPts val="3000"/>
              <a:buFont typeface="Arial"/>
              <a:buNone/>
            </a:pPr>
            <a:r>
              <a:rPr lang="en-US" sz="2800" b="1" u="none" strike="noStrike" cap="none" dirty="0">
                <a:solidFill>
                  <a:schemeClr val="lt1"/>
                </a:solidFill>
                <a:latin typeface="Tw Cen MT" panose="020B0602020104020603" pitchFamily="34" charset="77"/>
                <a:sym typeface="Arial"/>
              </a:rPr>
              <a:t>50% of the </a:t>
            </a:r>
            <a:r>
              <a:rPr lang="en-US" sz="2350" b="1" u="none" strike="noStrike" cap="none" dirty="0">
                <a:solidFill>
                  <a:schemeClr val="lt1"/>
                </a:solidFill>
                <a:latin typeface="Tw Cen MT" panose="020B0602020104020603" pitchFamily="34" charset="77"/>
                <a:sym typeface="Arial"/>
              </a:rPr>
              <a:t>WORKFORCE </a:t>
            </a:r>
            <a:br>
              <a:rPr lang="en-US" sz="2800" b="1" u="none" strike="noStrike" cap="none" dirty="0">
                <a:solidFill>
                  <a:schemeClr val="lt1"/>
                </a:solidFill>
                <a:latin typeface="Tw Cen MT" panose="020B0602020104020603" pitchFamily="34" charset="77"/>
                <a:sym typeface="Arial"/>
              </a:rPr>
            </a:br>
            <a:r>
              <a:rPr lang="en-US" sz="2200" u="none" strike="noStrike" cap="none" dirty="0">
                <a:solidFill>
                  <a:schemeClr val="lt1"/>
                </a:solidFill>
                <a:latin typeface="Tw Cen MT" panose="020B0602020104020603" pitchFamily="34" charset="77"/>
                <a:sym typeface="Arial"/>
              </a:rPr>
              <a:t>in 2020</a:t>
            </a:r>
            <a:endParaRPr sz="2200" u="none" strike="noStrike" cap="none" dirty="0">
              <a:solidFill>
                <a:srgbClr val="000000"/>
              </a:solidFill>
              <a:latin typeface="Tw Cen MT" panose="020B0602020104020603" pitchFamily="34" charset="77"/>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34" name="Picture 33">
            <a:extLst>
              <a:ext uri="{FF2B5EF4-FFF2-40B4-BE49-F238E27FC236}">
                <a16:creationId xmlns:a16="http://schemas.microsoft.com/office/drawing/2014/main" id="{FD942BBE-2DDA-0E42-9522-E1EE204C0164}"/>
              </a:ext>
            </a:extLst>
          </p:cNvPr>
          <p:cNvPicPr>
            <a:picLocks noChangeAspect="1"/>
          </p:cNvPicPr>
          <p:nvPr/>
        </p:nvPicPr>
        <p:blipFill rotWithShape="1">
          <a:blip r:embed="rId3"/>
          <a:srcRect l="17925" t="4364" r="23465" b="5512"/>
          <a:stretch/>
        </p:blipFill>
        <p:spPr>
          <a:xfrm>
            <a:off x="-1" y="1"/>
            <a:ext cx="12192001" cy="6858000"/>
          </a:xfrm>
          <a:prstGeom prst="rect">
            <a:avLst/>
          </a:prstGeom>
        </p:spPr>
      </p:pic>
      <p:sp>
        <p:nvSpPr>
          <p:cNvPr id="38" name="Google Shape;226;p6">
            <a:extLst>
              <a:ext uri="{FF2B5EF4-FFF2-40B4-BE49-F238E27FC236}">
                <a16:creationId xmlns:a16="http://schemas.microsoft.com/office/drawing/2014/main" id="{CC5E0683-AF89-5241-85ED-65D3B5C73CF8}"/>
              </a:ext>
            </a:extLst>
          </p:cNvPr>
          <p:cNvSpPr txBox="1"/>
          <p:nvPr/>
        </p:nvSpPr>
        <p:spPr>
          <a:xfrm>
            <a:off x="9485271" y="4944319"/>
            <a:ext cx="2126801" cy="18280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6500"/>
              </a:spcAft>
              <a:buClr>
                <a:srgbClr val="000000"/>
              </a:buClr>
              <a:buSzPts val="1800"/>
              <a:buFont typeface="Arial"/>
              <a:buNone/>
            </a:pPr>
            <a:r>
              <a:rPr lang="en-US" sz="1800" b="1" i="0" u="none" strike="noStrike" cap="none" dirty="0">
                <a:solidFill>
                  <a:srgbClr val="7F7F7F"/>
                </a:solidFill>
                <a:latin typeface="Tw Cen MT" panose="020B0602020104020603" pitchFamily="34" charset="77"/>
                <a:sym typeface="Arial"/>
              </a:rPr>
              <a:t>Salary + Benefits </a:t>
            </a:r>
          </a:p>
          <a:p>
            <a:pPr marL="0" marR="0" lvl="0" indent="0" algn="ctr" rtl="0">
              <a:lnSpc>
                <a:spcPct val="100000"/>
              </a:lnSpc>
              <a:spcBef>
                <a:spcPts val="0"/>
              </a:spcBef>
              <a:spcAft>
                <a:spcPts val="0"/>
              </a:spcAft>
              <a:buClr>
                <a:srgbClr val="000000"/>
              </a:buClr>
              <a:buSzPts val="1800"/>
              <a:buFont typeface="Arial"/>
              <a:buNone/>
            </a:pPr>
            <a:r>
              <a:rPr lang="en-US" sz="2000" b="1" dirty="0">
                <a:solidFill>
                  <a:srgbClr val="F3641F"/>
                </a:solidFill>
                <a:latin typeface="Tw Cen MT" panose="020B0602020104020603" pitchFamily="34" charset="77"/>
                <a:ea typeface="Arial Black"/>
                <a:cs typeface="Arial Black"/>
                <a:sym typeface="Arial Black"/>
              </a:rPr>
              <a:t>x 2</a:t>
            </a:r>
            <a:r>
              <a:rPr lang="en-US" sz="2000" b="1" i="0" u="none" strike="noStrike" cap="none" dirty="0">
                <a:solidFill>
                  <a:srgbClr val="F3641F"/>
                </a:solidFill>
                <a:latin typeface="Tw Cen MT" panose="020B0602020104020603" pitchFamily="34" charset="77"/>
                <a:ea typeface="Arial Black"/>
                <a:cs typeface="Arial Black"/>
                <a:sym typeface="Arial Black"/>
              </a:rPr>
              <a:t>50% (Gallup)</a:t>
            </a:r>
            <a:endParaRPr sz="1800" b="0" i="0" u="none" strike="noStrike" cap="none" dirty="0">
              <a:solidFill>
                <a:schemeClr val="dk1"/>
              </a:solidFill>
              <a:latin typeface="Tw Cen MT" panose="020B0602020104020603" pitchFamily="34" charset="77"/>
              <a:ea typeface="Arial Black"/>
              <a:cs typeface="Arial Black"/>
              <a:sym typeface="Arial Black"/>
            </a:endParaRPr>
          </a:p>
        </p:txBody>
      </p:sp>
      <p:sp>
        <p:nvSpPr>
          <p:cNvPr id="14" name="Oval 13">
            <a:extLst>
              <a:ext uri="{FF2B5EF4-FFF2-40B4-BE49-F238E27FC236}">
                <a16:creationId xmlns:a16="http://schemas.microsoft.com/office/drawing/2014/main" id="{B810E2F3-7EE8-6E4C-8D43-4641F32CDE86}"/>
              </a:ext>
            </a:extLst>
          </p:cNvPr>
          <p:cNvSpPr/>
          <p:nvPr/>
        </p:nvSpPr>
        <p:spPr>
          <a:xfrm>
            <a:off x="6408176" y="1599588"/>
            <a:ext cx="2380202" cy="2380202"/>
          </a:xfrm>
          <a:prstGeom prst="ellipse">
            <a:avLst/>
          </a:prstGeom>
          <a:solidFill>
            <a:srgbClr val="F36421">
              <a:alpha val="886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3300F25-7484-B34A-AA37-C2935A1FFB82}"/>
              </a:ext>
            </a:extLst>
          </p:cNvPr>
          <p:cNvSpPr/>
          <p:nvPr/>
        </p:nvSpPr>
        <p:spPr>
          <a:xfrm>
            <a:off x="9358570" y="1599588"/>
            <a:ext cx="2380202" cy="2380202"/>
          </a:xfrm>
          <a:prstGeom prst="ellipse">
            <a:avLst/>
          </a:prstGeom>
          <a:solidFill>
            <a:schemeClr val="bg1">
              <a:lumMod val="50000"/>
              <a:alpha val="886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224;p6">
            <a:extLst>
              <a:ext uri="{FF2B5EF4-FFF2-40B4-BE49-F238E27FC236}">
                <a16:creationId xmlns:a16="http://schemas.microsoft.com/office/drawing/2014/main" id="{5356C680-2795-E546-AD29-9ED27F29CEEB}"/>
              </a:ext>
            </a:extLst>
          </p:cNvPr>
          <p:cNvSpPr txBox="1"/>
          <p:nvPr/>
        </p:nvSpPr>
        <p:spPr>
          <a:xfrm>
            <a:off x="9698691" y="5394728"/>
            <a:ext cx="1699960" cy="369300"/>
          </a:xfrm>
          <a:prstGeom prst="rect">
            <a:avLst/>
          </a:prstGeom>
          <a:solidFill>
            <a:schemeClr val="lt1"/>
          </a:solidFill>
          <a:ln>
            <a:noFill/>
          </a:ln>
          <a:effectLst>
            <a:outerShdw blurRad="50800" dist="38100" dir="2700000" algn="tl" rotWithShape="0">
              <a:srgbClr val="FFD966">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757070"/>
                </a:solidFill>
                <a:latin typeface="Tahoma" panose="020B0604030504040204" pitchFamily="34" charset="0"/>
                <a:ea typeface="Tahoma" panose="020B0604030504040204" pitchFamily="34" charset="0"/>
                <a:cs typeface="Tahoma" panose="020B0604030504040204" pitchFamily="34" charset="0"/>
                <a:sym typeface="Calibri"/>
              </a:rPr>
              <a:t>$130,000</a:t>
            </a:r>
            <a:endParaRPr sz="1800" b="0" i="0" u="none" strike="noStrike" cap="none" dirty="0">
              <a:solidFill>
                <a:srgbClr val="757070"/>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31" name="Google Shape;226;p6">
            <a:extLst>
              <a:ext uri="{FF2B5EF4-FFF2-40B4-BE49-F238E27FC236}">
                <a16:creationId xmlns:a16="http://schemas.microsoft.com/office/drawing/2014/main" id="{5D4C2880-E6CF-D14E-883D-5C2DE49269AB}"/>
              </a:ext>
            </a:extLst>
          </p:cNvPr>
          <p:cNvSpPr txBox="1"/>
          <p:nvPr/>
        </p:nvSpPr>
        <p:spPr>
          <a:xfrm>
            <a:off x="6534877" y="4944319"/>
            <a:ext cx="2126801" cy="18280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6500"/>
              </a:spcAft>
              <a:buClr>
                <a:srgbClr val="000000"/>
              </a:buClr>
              <a:buSzPts val="1800"/>
              <a:buFont typeface="Arial"/>
              <a:buNone/>
            </a:pPr>
            <a:r>
              <a:rPr lang="en-US" sz="1800" b="1" i="0" u="none" strike="noStrike" cap="none" dirty="0">
                <a:solidFill>
                  <a:srgbClr val="7F7F7F"/>
                </a:solidFill>
                <a:latin typeface="Tw Cen MT" panose="020B0602020104020603" pitchFamily="34" charset="77"/>
                <a:sym typeface="Arial"/>
              </a:rPr>
              <a:t>Salary + Benefits </a:t>
            </a:r>
          </a:p>
          <a:p>
            <a:pPr marL="0" marR="0" lvl="0" indent="0" algn="ctr" rtl="0">
              <a:lnSpc>
                <a:spcPct val="100000"/>
              </a:lnSpc>
              <a:spcBef>
                <a:spcPts val="0"/>
              </a:spcBef>
              <a:spcAft>
                <a:spcPts val="0"/>
              </a:spcAft>
              <a:buClr>
                <a:srgbClr val="000000"/>
              </a:buClr>
              <a:buSzPts val="1800"/>
              <a:buFont typeface="Arial"/>
              <a:buNone/>
            </a:pPr>
            <a:r>
              <a:rPr lang="en-US" sz="2000" b="1" dirty="0">
                <a:solidFill>
                  <a:srgbClr val="F3641F"/>
                </a:solidFill>
                <a:latin typeface="Tw Cen MT" panose="020B0602020104020603" pitchFamily="34" charset="77"/>
                <a:ea typeface="Arial Black"/>
                <a:cs typeface="Arial Black"/>
                <a:sym typeface="Arial Black"/>
              </a:rPr>
              <a:t>x</a:t>
            </a:r>
            <a:r>
              <a:rPr lang="en-US" sz="2000" b="1" i="0" u="none" strike="noStrike" cap="none" dirty="0">
                <a:solidFill>
                  <a:srgbClr val="F3641F"/>
                </a:solidFill>
                <a:latin typeface="Tw Cen MT" panose="020B0602020104020603" pitchFamily="34" charset="77"/>
                <a:ea typeface="Arial Black"/>
                <a:cs typeface="Arial Black"/>
                <a:sym typeface="Arial Black"/>
              </a:rPr>
              <a:t> 50% (SHRM)</a:t>
            </a:r>
            <a:endParaRPr sz="1800" b="0" i="0" u="none" strike="noStrike" cap="none" dirty="0">
              <a:solidFill>
                <a:schemeClr val="dk1"/>
              </a:solidFill>
              <a:latin typeface="Tw Cen MT" panose="020B0602020104020603" pitchFamily="34" charset="77"/>
              <a:ea typeface="Arial Black"/>
              <a:cs typeface="Arial Black"/>
              <a:sym typeface="Arial Black"/>
            </a:endParaRPr>
          </a:p>
        </p:txBody>
      </p:sp>
      <p:sp>
        <p:nvSpPr>
          <p:cNvPr id="32" name="Google Shape;228;p6">
            <a:extLst>
              <a:ext uri="{FF2B5EF4-FFF2-40B4-BE49-F238E27FC236}">
                <a16:creationId xmlns:a16="http://schemas.microsoft.com/office/drawing/2014/main" id="{100AE0D6-C745-E046-8885-4922A8EDDE12}"/>
              </a:ext>
            </a:extLst>
          </p:cNvPr>
          <p:cNvSpPr txBox="1"/>
          <p:nvPr/>
        </p:nvSpPr>
        <p:spPr>
          <a:xfrm>
            <a:off x="6791133" y="5394728"/>
            <a:ext cx="1614288" cy="369300"/>
          </a:xfrm>
          <a:prstGeom prst="rect">
            <a:avLst/>
          </a:prstGeom>
          <a:solidFill>
            <a:schemeClr val="lt1"/>
          </a:solidFill>
          <a:ln>
            <a:noFill/>
          </a:ln>
          <a:effectLst>
            <a:outerShdw blurRad="50800" dist="38100" dir="2700000" algn="tl" rotWithShape="0">
              <a:srgbClr val="FFD966">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7F7F7F"/>
                </a:solidFill>
                <a:latin typeface="Tahoma" panose="020B0604030504040204" pitchFamily="34" charset="0"/>
                <a:ea typeface="Tahoma" panose="020B0604030504040204" pitchFamily="34" charset="0"/>
                <a:cs typeface="Tahoma" panose="020B0604030504040204" pitchFamily="34" charset="0"/>
                <a:sym typeface="Calibri"/>
              </a:rPr>
              <a:t>$57,000</a:t>
            </a:r>
            <a:endParaRPr sz="1800" b="0" i="0" u="none" strike="noStrike" cap="none" dirty="0">
              <a:solidFill>
                <a:srgbClr val="7F7F7F"/>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0" name="Google Shape;219;p30">
            <a:extLst>
              <a:ext uri="{FF2B5EF4-FFF2-40B4-BE49-F238E27FC236}">
                <a16:creationId xmlns:a16="http://schemas.microsoft.com/office/drawing/2014/main" id="{9C1F38DA-A2B2-F04E-98E3-C7B6530D2649}"/>
              </a:ext>
            </a:extLst>
          </p:cNvPr>
          <p:cNvSpPr txBox="1"/>
          <p:nvPr/>
        </p:nvSpPr>
        <p:spPr>
          <a:xfrm>
            <a:off x="207903" y="450590"/>
            <a:ext cx="4025894" cy="1463092"/>
          </a:xfrm>
          <a:prstGeom prst="rect">
            <a:avLst/>
          </a:prstGeom>
          <a:noFill/>
          <a:ln>
            <a:noFill/>
          </a:ln>
        </p:spPr>
        <p:txBody>
          <a:bodyPr spcFirstLastPara="1" wrap="square" lIns="121900" tIns="121900" rIns="121900" bIns="121900" anchor="t" anchorCtr="0">
            <a:noAutofit/>
          </a:bodyPr>
          <a:lstStyle/>
          <a:p>
            <a:pPr>
              <a:lnSpc>
                <a:spcPts val="4587"/>
              </a:lnSpc>
            </a:pPr>
            <a:r>
              <a:rPr lang="en-US" sz="4800" b="1" cap="all" dirty="0">
                <a:solidFill>
                  <a:srgbClr val="F3641F"/>
                </a:solidFill>
                <a:latin typeface="Tw Cen MT" panose="020B0602020104020603" pitchFamily="34" charset="77"/>
              </a:rPr>
              <a:t>Employee </a:t>
            </a:r>
            <a:br>
              <a:rPr lang="en-US" sz="4800" b="1" cap="all" dirty="0">
                <a:solidFill>
                  <a:srgbClr val="F3641F"/>
                </a:solidFill>
                <a:latin typeface="Tw Cen MT" panose="020B0602020104020603" pitchFamily="34" charset="77"/>
              </a:rPr>
            </a:br>
            <a:r>
              <a:rPr lang="en-US" sz="4800" b="1" cap="all" dirty="0">
                <a:solidFill>
                  <a:srgbClr val="F3641F"/>
                </a:solidFill>
                <a:latin typeface="Tw Cen MT" panose="020B0602020104020603" pitchFamily="34" charset="77"/>
              </a:rPr>
              <a:t>turnover </a:t>
            </a:r>
            <a:br>
              <a:rPr lang="en-US" sz="4800" b="1" cap="all" dirty="0">
                <a:solidFill>
                  <a:srgbClr val="F3641F"/>
                </a:solidFill>
                <a:latin typeface="Tw Cen MT" panose="020B0602020104020603" pitchFamily="34" charset="77"/>
              </a:rPr>
            </a:br>
            <a:r>
              <a:rPr lang="en-US" sz="4800" b="1" cap="all" dirty="0">
                <a:solidFill>
                  <a:srgbClr val="F3641F"/>
                </a:solidFill>
                <a:latin typeface="Tw Cen MT" panose="020B0602020104020603" pitchFamily="34" charset="77"/>
              </a:rPr>
              <a:t>is expensive</a:t>
            </a:r>
            <a:endParaRPr sz="4800" b="1" cap="all" dirty="0">
              <a:solidFill>
                <a:srgbClr val="F3641F"/>
              </a:solidFill>
              <a:latin typeface="Tw Cen MT" panose="020B0602020104020603" pitchFamily="34" charset="77"/>
            </a:endParaRPr>
          </a:p>
        </p:txBody>
      </p:sp>
      <p:sp>
        <p:nvSpPr>
          <p:cNvPr id="5" name="Google Shape;222;p6">
            <a:extLst>
              <a:ext uri="{FF2B5EF4-FFF2-40B4-BE49-F238E27FC236}">
                <a16:creationId xmlns:a16="http://schemas.microsoft.com/office/drawing/2014/main" id="{15CF5192-B6E2-BA45-964A-2D1FA0ACEF90}"/>
              </a:ext>
            </a:extLst>
          </p:cNvPr>
          <p:cNvSpPr/>
          <p:nvPr/>
        </p:nvSpPr>
        <p:spPr>
          <a:xfrm>
            <a:off x="395793" y="6323099"/>
            <a:ext cx="4811984" cy="551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800" b="0" i="0" u="none" strike="noStrike" cap="none" dirty="0">
                <a:solidFill>
                  <a:schemeClr val="tx1">
                    <a:lumMod val="85000"/>
                    <a:lumOff val="15000"/>
                  </a:schemeClr>
                </a:solidFill>
                <a:latin typeface="Tw Cen MT" panose="020B0602020104020603" pitchFamily="34" charset="77"/>
                <a:sym typeface="Arial"/>
              </a:rPr>
              <a:t>Source Information: Society of Human Resource Management (SHRM), Gallup, NALP Foundation’s </a:t>
            </a:r>
            <a:br>
              <a:rPr lang="en-US" sz="800" b="0" i="0" u="none" strike="noStrike" cap="none" dirty="0">
                <a:solidFill>
                  <a:schemeClr val="tx1">
                    <a:lumMod val="85000"/>
                    <a:lumOff val="15000"/>
                  </a:schemeClr>
                </a:solidFill>
                <a:latin typeface="Tw Cen MT" panose="020B0602020104020603" pitchFamily="34" charset="77"/>
                <a:sym typeface="Arial"/>
              </a:rPr>
            </a:br>
            <a:r>
              <a:rPr lang="en-US" sz="800" b="0" i="0" u="none" strike="noStrike" cap="none" dirty="0">
                <a:solidFill>
                  <a:schemeClr val="tx1">
                    <a:lumMod val="85000"/>
                    <a:lumOff val="15000"/>
                  </a:schemeClr>
                </a:solidFill>
                <a:latin typeface="Tw Cen MT" panose="020B0602020104020603" pitchFamily="34" charset="77"/>
                <a:sym typeface="Arial"/>
              </a:rPr>
              <a:t>2017 Update on Associate Attrition Report, Pay Scale, </a:t>
            </a:r>
            <a:r>
              <a:rPr lang="en-US" sz="800" b="0" i="0" u="none" strike="noStrike" cap="none" dirty="0" err="1">
                <a:solidFill>
                  <a:schemeClr val="tx1">
                    <a:lumMod val="85000"/>
                    <a:lumOff val="15000"/>
                  </a:schemeClr>
                </a:solidFill>
                <a:latin typeface="Tw Cen MT" panose="020B0602020104020603" pitchFamily="34" charset="77"/>
                <a:sym typeface="Arial"/>
              </a:rPr>
              <a:t>Salary.com</a:t>
            </a:r>
            <a:r>
              <a:rPr lang="en-US" sz="800" b="0" i="0" u="none" strike="noStrike" cap="none" dirty="0">
                <a:solidFill>
                  <a:schemeClr val="tx1">
                    <a:lumMod val="85000"/>
                    <a:lumOff val="15000"/>
                  </a:schemeClr>
                </a:solidFill>
                <a:latin typeface="Tw Cen MT" panose="020B0602020104020603" pitchFamily="34" charset="77"/>
                <a:sym typeface="Arial"/>
              </a:rPr>
              <a:t> and U.S. Census Bureau  </a:t>
            </a:r>
            <a:endParaRPr sz="800" b="0" i="0" u="none" strike="noStrike" cap="none" dirty="0">
              <a:solidFill>
                <a:schemeClr val="tx1">
                  <a:lumMod val="85000"/>
                  <a:lumOff val="15000"/>
                </a:schemeClr>
              </a:solidFill>
              <a:latin typeface="Tw Cen MT" panose="020B0602020104020603" pitchFamily="34" charset="77"/>
              <a:sym typeface="Arial"/>
            </a:endParaRPr>
          </a:p>
        </p:txBody>
      </p:sp>
      <p:sp>
        <p:nvSpPr>
          <p:cNvPr id="6" name="Google Shape;229;p6">
            <a:extLst>
              <a:ext uri="{FF2B5EF4-FFF2-40B4-BE49-F238E27FC236}">
                <a16:creationId xmlns:a16="http://schemas.microsoft.com/office/drawing/2014/main" id="{5A80976C-14E0-9843-92F3-599BE116B0A1}"/>
              </a:ext>
            </a:extLst>
          </p:cNvPr>
          <p:cNvSpPr/>
          <p:nvPr/>
        </p:nvSpPr>
        <p:spPr>
          <a:xfrm>
            <a:off x="984355" y="3429000"/>
            <a:ext cx="2092825" cy="1569600"/>
          </a:xfrm>
          <a:prstGeom prst="rect">
            <a:avLst/>
          </a:prstGeom>
          <a:noFill/>
          <a:ln>
            <a:noFill/>
          </a:ln>
        </p:spPr>
        <p:txBody>
          <a:bodyPr spcFirstLastPara="1" wrap="square" lIns="91425" tIns="45700" rIns="91425" bIns="45700" anchor="t" anchorCtr="0">
            <a:noAutofit/>
          </a:bodyPr>
          <a:lstStyle/>
          <a:p>
            <a:pPr marL="0" marR="0" lvl="0" indent="0" algn="ctr" rtl="0">
              <a:lnSpc>
                <a:spcPts val="2260"/>
              </a:lnSpc>
              <a:spcBef>
                <a:spcPts val="0"/>
              </a:spcBef>
              <a:spcAft>
                <a:spcPts val="0"/>
              </a:spcAft>
              <a:buClr>
                <a:srgbClr val="000000"/>
              </a:buClr>
              <a:buSzPts val="2400"/>
              <a:buFont typeface="Arial"/>
              <a:buNone/>
            </a:pPr>
            <a:r>
              <a:rPr lang="en-US" sz="2800" b="1" i="0" u="none" strike="noStrike" cap="none" dirty="0">
                <a:solidFill>
                  <a:schemeClr val="tx1">
                    <a:lumMod val="75000"/>
                    <a:lumOff val="25000"/>
                  </a:schemeClr>
                </a:solidFill>
                <a:latin typeface="Tw Cen MT" panose="020B0602020104020603" pitchFamily="34" charset="77"/>
                <a:sym typeface="Arial"/>
              </a:rPr>
              <a:t>Over half </a:t>
            </a:r>
            <a:br>
              <a:rPr lang="en-US" sz="2800" b="1" i="0" u="none" strike="noStrike" cap="none" dirty="0">
                <a:solidFill>
                  <a:schemeClr val="tx1">
                    <a:lumMod val="75000"/>
                    <a:lumOff val="25000"/>
                  </a:schemeClr>
                </a:solidFill>
                <a:latin typeface="Tw Cen MT" panose="020B0602020104020603" pitchFamily="34" charset="77"/>
                <a:sym typeface="Arial"/>
              </a:rPr>
            </a:br>
            <a:r>
              <a:rPr lang="en-US" sz="2400" b="1" i="0" u="none" strike="noStrike" cap="none" dirty="0">
                <a:solidFill>
                  <a:schemeClr val="tx1">
                    <a:lumMod val="75000"/>
                    <a:lumOff val="25000"/>
                  </a:schemeClr>
                </a:solidFill>
                <a:latin typeface="Tw Cen MT" panose="020B0602020104020603" pitchFamily="34" charset="77"/>
                <a:sym typeface="Arial"/>
              </a:rPr>
              <a:t>of U.S. employees </a:t>
            </a:r>
            <a:br>
              <a:rPr lang="en-US" sz="2000" b="1" i="0" u="none" strike="noStrike" cap="none" dirty="0">
                <a:solidFill>
                  <a:schemeClr val="tx1">
                    <a:lumMod val="75000"/>
                    <a:lumOff val="25000"/>
                  </a:schemeClr>
                </a:solidFill>
                <a:latin typeface="Tw Cen MT" panose="020B0602020104020603" pitchFamily="34" charset="77"/>
                <a:sym typeface="Arial"/>
              </a:rPr>
            </a:br>
            <a:r>
              <a:rPr lang="en-US" sz="2000" b="0" i="0" u="none" strike="noStrike" cap="none" dirty="0">
                <a:solidFill>
                  <a:schemeClr val="tx1">
                    <a:lumMod val="75000"/>
                    <a:lumOff val="25000"/>
                  </a:schemeClr>
                </a:solidFill>
                <a:latin typeface="Tw Cen MT" panose="020B0602020104020603" pitchFamily="34" charset="77"/>
                <a:sym typeface="Arial"/>
              </a:rPr>
              <a:t>are looking to leave their jobs</a:t>
            </a:r>
            <a:endParaRPr sz="2000" b="0" i="0" u="none" strike="noStrike" cap="none" dirty="0">
              <a:solidFill>
                <a:schemeClr val="tx1">
                  <a:lumMod val="75000"/>
                  <a:lumOff val="25000"/>
                </a:schemeClr>
              </a:solidFill>
              <a:latin typeface="Tw Cen MT" panose="020B0602020104020603" pitchFamily="34" charset="77"/>
              <a:sym typeface="Arial"/>
            </a:endParaRPr>
          </a:p>
        </p:txBody>
      </p:sp>
      <p:sp>
        <p:nvSpPr>
          <p:cNvPr id="15" name="Google Shape;212;p5">
            <a:extLst>
              <a:ext uri="{FF2B5EF4-FFF2-40B4-BE49-F238E27FC236}">
                <a16:creationId xmlns:a16="http://schemas.microsoft.com/office/drawing/2014/main" id="{06302B53-DEA7-E548-BB3D-3B329B3B3E59}"/>
              </a:ext>
            </a:extLst>
          </p:cNvPr>
          <p:cNvSpPr/>
          <p:nvPr/>
        </p:nvSpPr>
        <p:spPr>
          <a:xfrm>
            <a:off x="6179216" y="1679019"/>
            <a:ext cx="2838123" cy="1671850"/>
          </a:xfrm>
          <a:prstGeom prst="ellipse">
            <a:avLst/>
          </a:prstGeom>
          <a:noFill/>
          <a:ln>
            <a:noFill/>
          </a:ln>
        </p:spPr>
        <p:txBody>
          <a:bodyPr spcFirstLastPara="1" wrap="square" lIns="91425" tIns="45700" rIns="91425" bIns="45700" anchor="ctr" anchorCtr="0">
            <a:noAutofit/>
          </a:bodyPr>
          <a:lstStyle/>
          <a:p>
            <a:pPr marL="0" marR="0" lvl="0" indent="0" algn="ctr" rtl="0">
              <a:lnSpc>
                <a:spcPct val="87000"/>
              </a:lnSpc>
              <a:spcBef>
                <a:spcPts val="0"/>
              </a:spcBef>
              <a:spcAft>
                <a:spcPts val="0"/>
              </a:spcAft>
              <a:buClr>
                <a:srgbClr val="000000"/>
              </a:buClr>
              <a:buSzPts val="3000"/>
              <a:buFont typeface="Arial"/>
              <a:buNone/>
            </a:pPr>
            <a:r>
              <a:rPr lang="en-US" sz="2400" u="none" strike="noStrike" cap="none" dirty="0">
                <a:solidFill>
                  <a:schemeClr val="lt1"/>
                </a:solidFill>
                <a:latin typeface="Tw Cen MT" panose="020B0602020104020603" pitchFamily="34" charset="77"/>
                <a:sym typeface="Arial"/>
              </a:rPr>
              <a:t>Cost to replace each employee</a:t>
            </a:r>
            <a:endParaRPr lang="en-US" sz="2400" dirty="0">
              <a:solidFill>
                <a:schemeClr val="lt1"/>
              </a:solidFill>
              <a:latin typeface="Tw Cen MT" panose="020B0602020104020603" pitchFamily="34" charset="77"/>
            </a:endParaRPr>
          </a:p>
        </p:txBody>
      </p:sp>
      <p:sp>
        <p:nvSpPr>
          <p:cNvPr id="13" name="Rectangle 12">
            <a:extLst>
              <a:ext uri="{FF2B5EF4-FFF2-40B4-BE49-F238E27FC236}">
                <a16:creationId xmlns:a16="http://schemas.microsoft.com/office/drawing/2014/main" id="{2CCF08CD-6A1C-4F43-9A91-115CF5B9A89F}"/>
              </a:ext>
            </a:extLst>
          </p:cNvPr>
          <p:cNvSpPr/>
          <p:nvPr/>
        </p:nvSpPr>
        <p:spPr>
          <a:xfrm>
            <a:off x="6710053" y="2901397"/>
            <a:ext cx="1776448" cy="646331"/>
          </a:xfrm>
          <a:prstGeom prst="rect">
            <a:avLst/>
          </a:prstGeom>
        </p:spPr>
        <p:txBody>
          <a:bodyPr wrap="none">
            <a:spAutoFit/>
          </a:bodyPr>
          <a:lstStyle/>
          <a:p>
            <a:r>
              <a:rPr lang="en-US" sz="3600" b="1" dirty="0">
                <a:solidFill>
                  <a:schemeClr val="lt1"/>
                </a:solidFill>
                <a:latin typeface="Tw Cen MT" panose="020B0602020104020603" pitchFamily="34" charset="77"/>
              </a:rPr>
              <a:t>$28,500</a:t>
            </a:r>
            <a:endParaRPr lang="en-US" sz="3600" dirty="0"/>
          </a:p>
        </p:txBody>
      </p:sp>
      <p:sp>
        <p:nvSpPr>
          <p:cNvPr id="25" name="Google Shape;212;p5">
            <a:extLst>
              <a:ext uri="{FF2B5EF4-FFF2-40B4-BE49-F238E27FC236}">
                <a16:creationId xmlns:a16="http://schemas.microsoft.com/office/drawing/2014/main" id="{7591D36C-3778-A04B-A808-6BBFCC4C7BAC}"/>
              </a:ext>
            </a:extLst>
          </p:cNvPr>
          <p:cNvSpPr/>
          <p:nvPr/>
        </p:nvSpPr>
        <p:spPr>
          <a:xfrm>
            <a:off x="9129610" y="1679019"/>
            <a:ext cx="2838123" cy="1671850"/>
          </a:xfrm>
          <a:prstGeom prst="ellipse">
            <a:avLst/>
          </a:prstGeom>
          <a:noFill/>
          <a:ln>
            <a:noFill/>
          </a:ln>
        </p:spPr>
        <p:txBody>
          <a:bodyPr spcFirstLastPara="1" wrap="square" lIns="91425" tIns="45700" rIns="91425" bIns="45700" anchor="ctr" anchorCtr="0">
            <a:noAutofit/>
          </a:bodyPr>
          <a:lstStyle/>
          <a:p>
            <a:pPr marL="0" marR="0" lvl="0" indent="0" algn="ctr" rtl="0">
              <a:lnSpc>
                <a:spcPct val="87000"/>
              </a:lnSpc>
              <a:spcBef>
                <a:spcPts val="0"/>
              </a:spcBef>
              <a:spcAft>
                <a:spcPts val="0"/>
              </a:spcAft>
              <a:buClr>
                <a:srgbClr val="000000"/>
              </a:buClr>
              <a:buSzPts val="3000"/>
              <a:buFont typeface="Arial"/>
              <a:buNone/>
            </a:pPr>
            <a:r>
              <a:rPr lang="en-US" sz="2400" u="none" strike="noStrike" cap="none" dirty="0">
                <a:solidFill>
                  <a:schemeClr val="lt1"/>
                </a:solidFill>
                <a:latin typeface="Tw Cen MT" panose="020B0602020104020603" pitchFamily="34" charset="77"/>
                <a:sym typeface="Arial"/>
              </a:rPr>
              <a:t>Cost to replace each employee</a:t>
            </a:r>
            <a:endParaRPr lang="en-US" sz="2400" dirty="0">
              <a:solidFill>
                <a:schemeClr val="lt1"/>
              </a:solidFill>
              <a:latin typeface="Tw Cen MT" panose="020B0602020104020603" pitchFamily="34" charset="77"/>
            </a:endParaRPr>
          </a:p>
        </p:txBody>
      </p:sp>
      <p:sp>
        <p:nvSpPr>
          <p:cNvPr id="26" name="Rectangle 25">
            <a:extLst>
              <a:ext uri="{FF2B5EF4-FFF2-40B4-BE49-F238E27FC236}">
                <a16:creationId xmlns:a16="http://schemas.microsoft.com/office/drawing/2014/main" id="{56AB0DD4-EA77-3C43-83DD-F8753E7E9278}"/>
              </a:ext>
            </a:extLst>
          </p:cNvPr>
          <p:cNvSpPr/>
          <p:nvPr/>
        </p:nvSpPr>
        <p:spPr>
          <a:xfrm>
            <a:off x="9639608" y="2901397"/>
            <a:ext cx="1818126" cy="584775"/>
          </a:xfrm>
          <a:prstGeom prst="rect">
            <a:avLst/>
          </a:prstGeom>
        </p:spPr>
        <p:txBody>
          <a:bodyPr wrap="none">
            <a:spAutoFit/>
          </a:bodyPr>
          <a:lstStyle/>
          <a:p>
            <a:r>
              <a:rPr lang="en-US" sz="3200" b="1" dirty="0">
                <a:solidFill>
                  <a:schemeClr val="lt1"/>
                </a:solidFill>
                <a:latin typeface="Tw Cen MT" panose="020B0602020104020603" pitchFamily="34" charset="77"/>
              </a:rPr>
              <a:t>$325,000</a:t>
            </a:r>
            <a:endParaRPr lang="en-US" sz="3200" dirty="0"/>
          </a:p>
        </p:txBody>
      </p:sp>
      <p:sp>
        <p:nvSpPr>
          <p:cNvPr id="36" name="Google Shape;226;p6">
            <a:extLst>
              <a:ext uri="{FF2B5EF4-FFF2-40B4-BE49-F238E27FC236}">
                <a16:creationId xmlns:a16="http://schemas.microsoft.com/office/drawing/2014/main" id="{970C4340-FFBB-1744-81CB-D36628CD8F57}"/>
              </a:ext>
            </a:extLst>
          </p:cNvPr>
          <p:cNvSpPr txBox="1"/>
          <p:nvPr/>
        </p:nvSpPr>
        <p:spPr>
          <a:xfrm>
            <a:off x="6591441" y="4366570"/>
            <a:ext cx="2013672" cy="44307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7F7F7F"/>
                </a:solidFill>
                <a:latin typeface="Tw Cen MT" panose="020B0602020104020603" pitchFamily="34" charset="77"/>
                <a:ea typeface="Arial Black"/>
                <a:cs typeface="Arial Black"/>
                <a:sym typeface="Arial Black"/>
              </a:rPr>
              <a:t>AVG U.S. SALARY </a:t>
            </a:r>
            <a:endParaRPr sz="1400" b="0" i="0" u="none" strike="noStrike" cap="none" dirty="0">
              <a:solidFill>
                <a:srgbClr val="000000"/>
              </a:solidFill>
              <a:latin typeface="Tw Cen MT" panose="020B0602020104020603" pitchFamily="34" charset="77"/>
              <a:sym typeface="Arial"/>
            </a:endParaRPr>
          </a:p>
        </p:txBody>
      </p:sp>
      <p:sp>
        <p:nvSpPr>
          <p:cNvPr id="39" name="Google Shape;226;p6">
            <a:extLst>
              <a:ext uri="{FF2B5EF4-FFF2-40B4-BE49-F238E27FC236}">
                <a16:creationId xmlns:a16="http://schemas.microsoft.com/office/drawing/2014/main" id="{72A4D08F-DBC0-6C4E-BCFB-83D5F59336AE}"/>
              </a:ext>
            </a:extLst>
          </p:cNvPr>
          <p:cNvSpPr txBox="1"/>
          <p:nvPr/>
        </p:nvSpPr>
        <p:spPr>
          <a:xfrm>
            <a:off x="9261892" y="4366570"/>
            <a:ext cx="2573558" cy="44307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7F7F7F"/>
                </a:solidFill>
                <a:latin typeface="Tw Cen MT" panose="020B0602020104020603" pitchFamily="34" charset="77"/>
                <a:ea typeface="Arial Black"/>
                <a:cs typeface="Arial Black"/>
                <a:sym typeface="Arial Black"/>
              </a:rPr>
              <a:t>AVG TECHNICAL SALARY </a:t>
            </a:r>
            <a:endParaRPr sz="1400" b="0" i="0" u="none" strike="noStrike" cap="none" dirty="0">
              <a:solidFill>
                <a:srgbClr val="000000"/>
              </a:solidFill>
              <a:latin typeface="Tw Cen MT" panose="020B0602020104020603" pitchFamily="34" charset="77"/>
              <a:sym typeface="Arial"/>
            </a:endParaRPr>
          </a:p>
        </p:txBody>
      </p:sp>
      <p:cxnSp>
        <p:nvCxnSpPr>
          <p:cNvPr id="40" name="Straight Connector 39">
            <a:extLst>
              <a:ext uri="{FF2B5EF4-FFF2-40B4-BE49-F238E27FC236}">
                <a16:creationId xmlns:a16="http://schemas.microsoft.com/office/drawing/2014/main" id="{CA8B20A4-1263-4A44-861B-2B8480E47D1D}"/>
              </a:ext>
            </a:extLst>
          </p:cNvPr>
          <p:cNvCxnSpPr>
            <a:cxnSpLocks/>
          </p:cNvCxnSpPr>
          <p:nvPr/>
        </p:nvCxnSpPr>
        <p:spPr>
          <a:xfrm>
            <a:off x="6765218" y="5945282"/>
            <a:ext cx="1666119" cy="0"/>
          </a:xfrm>
          <a:prstGeom prst="line">
            <a:avLst/>
          </a:prstGeom>
          <a:ln w="19050">
            <a:solidFill>
              <a:srgbClr val="F3642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FB6524F-35F2-E249-87A2-8E2A8D1B8D44}"/>
              </a:ext>
            </a:extLst>
          </p:cNvPr>
          <p:cNvCxnSpPr>
            <a:cxnSpLocks/>
          </p:cNvCxnSpPr>
          <p:nvPr/>
        </p:nvCxnSpPr>
        <p:spPr>
          <a:xfrm>
            <a:off x="9715612" y="5945282"/>
            <a:ext cx="1666119" cy="0"/>
          </a:xfrm>
          <a:prstGeom prst="line">
            <a:avLst/>
          </a:prstGeom>
          <a:ln w="19050">
            <a:solidFill>
              <a:srgbClr val="F3642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99D2885-3244-7E48-B24E-5A1CAA8317E1}"/>
              </a:ext>
            </a:extLst>
          </p:cNvPr>
          <p:cNvCxnSpPr>
            <a:cxnSpLocks/>
          </p:cNvCxnSpPr>
          <p:nvPr/>
        </p:nvCxnSpPr>
        <p:spPr>
          <a:xfrm>
            <a:off x="6765218" y="4807501"/>
            <a:ext cx="1666119"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F6766C2-8A27-5A4D-90F8-5C1764055F61}"/>
              </a:ext>
            </a:extLst>
          </p:cNvPr>
          <p:cNvCxnSpPr>
            <a:cxnSpLocks/>
          </p:cNvCxnSpPr>
          <p:nvPr/>
        </p:nvCxnSpPr>
        <p:spPr>
          <a:xfrm>
            <a:off x="9715612" y="4807501"/>
            <a:ext cx="1666119"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7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8" name="Picture 7" descr="A picture containing person, swimsuit&#10;&#10;Description automatically generated">
            <a:extLst>
              <a:ext uri="{FF2B5EF4-FFF2-40B4-BE49-F238E27FC236}">
                <a16:creationId xmlns:a16="http://schemas.microsoft.com/office/drawing/2014/main" id="{528DD32E-FED8-A648-86E5-050FEC588D53}"/>
              </a:ext>
            </a:extLst>
          </p:cNvPr>
          <p:cNvPicPr>
            <a:picLocks noChangeAspect="1"/>
          </p:cNvPicPr>
          <p:nvPr/>
        </p:nvPicPr>
        <p:blipFill rotWithShape="1">
          <a:blip r:embed="rId3"/>
          <a:srcRect l="7206" r="7206"/>
          <a:stretch/>
        </p:blipFill>
        <p:spPr>
          <a:xfrm>
            <a:off x="-1" y="0"/>
            <a:ext cx="12192001" cy="6858000"/>
          </a:xfrm>
          <a:prstGeom prst="rect">
            <a:avLst/>
          </a:prstGeom>
        </p:spPr>
      </p:pic>
      <p:sp>
        <p:nvSpPr>
          <p:cNvPr id="236" name="Google Shape;236;p7"/>
          <p:cNvSpPr txBox="1">
            <a:spLocks noGrp="1"/>
          </p:cNvSpPr>
          <p:nvPr>
            <p:ph type="body" idx="1"/>
          </p:nvPr>
        </p:nvSpPr>
        <p:spPr>
          <a:xfrm>
            <a:off x="207903" y="2575341"/>
            <a:ext cx="5529018" cy="1248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1300"/>
              </a:spcAft>
              <a:buSzPts val="1800"/>
              <a:buNone/>
            </a:pPr>
            <a:r>
              <a:rPr lang="en-US" sz="2600" dirty="0">
                <a:solidFill>
                  <a:schemeClr val="tx1">
                    <a:lumMod val="85000"/>
                    <a:lumOff val="15000"/>
                  </a:schemeClr>
                </a:solidFill>
                <a:latin typeface="Tw Cen MT" panose="020B0602020104020603" pitchFamily="34" charset="77"/>
                <a:ea typeface="Arial"/>
                <a:cs typeface="Arial"/>
                <a:sym typeface="Arial"/>
              </a:rPr>
              <a:t>Highly engaged employees are</a:t>
            </a:r>
            <a:r>
              <a:rPr lang="en-US" sz="2600" b="1" dirty="0">
                <a:solidFill>
                  <a:schemeClr val="tx1">
                    <a:lumMod val="85000"/>
                    <a:lumOff val="15000"/>
                  </a:schemeClr>
                </a:solidFill>
                <a:latin typeface="Tw Cen MT" panose="020B0602020104020603" pitchFamily="34" charset="77"/>
                <a:ea typeface="Arial"/>
                <a:cs typeface="Arial"/>
                <a:sym typeface="Arial"/>
              </a:rPr>
              <a:t> </a:t>
            </a:r>
            <a:r>
              <a:rPr lang="en-US" sz="3200" b="1" dirty="0">
                <a:solidFill>
                  <a:srgbClr val="F3641F"/>
                </a:solidFill>
                <a:latin typeface="Tw Cen MT" panose="020B0602020104020603" pitchFamily="34" charset="77"/>
                <a:ea typeface="Arial"/>
                <a:cs typeface="Arial"/>
                <a:sym typeface="Arial"/>
              </a:rPr>
              <a:t>87% less likely </a:t>
            </a:r>
            <a:r>
              <a:rPr lang="en-US" sz="2600" dirty="0">
                <a:solidFill>
                  <a:schemeClr val="tx1">
                    <a:lumMod val="85000"/>
                    <a:lumOff val="15000"/>
                  </a:schemeClr>
                </a:solidFill>
                <a:latin typeface="Tw Cen MT" panose="020B0602020104020603" pitchFamily="34" charset="77"/>
                <a:ea typeface="Arial"/>
                <a:cs typeface="Arial"/>
                <a:sym typeface="Arial"/>
              </a:rPr>
              <a:t>to leave their company.</a:t>
            </a:r>
            <a:endParaRPr sz="2600" dirty="0">
              <a:solidFill>
                <a:schemeClr val="tx1">
                  <a:lumMod val="85000"/>
                  <a:lumOff val="15000"/>
                </a:schemeClr>
              </a:solidFill>
              <a:latin typeface="Tw Cen MT" panose="020B0602020104020603" pitchFamily="34" charset="77"/>
              <a:ea typeface="Arial"/>
              <a:cs typeface="Arial"/>
              <a:sym typeface="Arial"/>
            </a:endParaRPr>
          </a:p>
          <a:p>
            <a:pPr marL="0" lvl="0" indent="0" algn="l" rtl="0">
              <a:lnSpc>
                <a:spcPct val="90000"/>
              </a:lnSpc>
              <a:spcBef>
                <a:spcPts val="1000"/>
              </a:spcBef>
              <a:spcAft>
                <a:spcPts val="0"/>
              </a:spcAft>
              <a:buSzPts val="1800"/>
              <a:buNone/>
            </a:pPr>
            <a:r>
              <a:rPr lang="en-US" sz="2600" dirty="0">
                <a:solidFill>
                  <a:schemeClr val="tx1">
                    <a:lumMod val="85000"/>
                    <a:lumOff val="15000"/>
                  </a:schemeClr>
                </a:solidFill>
                <a:latin typeface="Tw Cen MT" panose="020B0602020104020603" pitchFamily="34" charset="77"/>
                <a:ea typeface="Arial"/>
                <a:cs typeface="Arial"/>
                <a:sym typeface="Arial"/>
              </a:rPr>
              <a:t>Employees who feel their voice is heard is </a:t>
            </a:r>
            <a:r>
              <a:rPr lang="en-US" sz="3200" b="1" dirty="0">
                <a:solidFill>
                  <a:srgbClr val="F3641F"/>
                </a:solidFill>
                <a:latin typeface="Tw Cen MT" panose="020B0602020104020603" pitchFamily="34" charset="77"/>
                <a:ea typeface="Arial"/>
                <a:cs typeface="Arial"/>
                <a:sym typeface="Arial"/>
              </a:rPr>
              <a:t>4.6x more likely</a:t>
            </a:r>
            <a:r>
              <a:rPr lang="en-US" sz="3200" dirty="0">
                <a:solidFill>
                  <a:srgbClr val="F3641F"/>
                </a:solidFill>
                <a:latin typeface="Tw Cen MT" panose="020B0602020104020603" pitchFamily="34" charset="77"/>
                <a:ea typeface="Arial"/>
                <a:cs typeface="Arial"/>
                <a:sym typeface="Arial"/>
              </a:rPr>
              <a:t> </a:t>
            </a:r>
            <a:r>
              <a:rPr lang="en-US" sz="2600" dirty="0">
                <a:solidFill>
                  <a:schemeClr val="tx1">
                    <a:lumMod val="85000"/>
                    <a:lumOff val="15000"/>
                  </a:schemeClr>
                </a:solidFill>
                <a:latin typeface="Tw Cen MT" panose="020B0602020104020603" pitchFamily="34" charset="77"/>
                <a:ea typeface="Arial"/>
                <a:cs typeface="Arial"/>
                <a:sym typeface="Arial"/>
              </a:rPr>
              <a:t>to feel empowered to perform their best work. </a:t>
            </a:r>
            <a:endParaRPr sz="2600" dirty="0">
              <a:solidFill>
                <a:schemeClr val="tx1">
                  <a:lumMod val="85000"/>
                  <a:lumOff val="15000"/>
                </a:schemeClr>
              </a:solidFill>
              <a:latin typeface="Tw Cen MT" panose="020B0602020104020603" pitchFamily="34" charset="77"/>
            </a:endParaRPr>
          </a:p>
        </p:txBody>
      </p:sp>
      <p:sp>
        <p:nvSpPr>
          <p:cNvPr id="10" name="Google Shape;219;p30">
            <a:extLst>
              <a:ext uri="{FF2B5EF4-FFF2-40B4-BE49-F238E27FC236}">
                <a16:creationId xmlns:a16="http://schemas.microsoft.com/office/drawing/2014/main" id="{9C1F38DA-A2B2-F04E-98E3-C7B6530D2649}"/>
              </a:ext>
            </a:extLst>
          </p:cNvPr>
          <p:cNvSpPr txBox="1"/>
          <p:nvPr/>
        </p:nvSpPr>
        <p:spPr>
          <a:xfrm>
            <a:off x="207903" y="450590"/>
            <a:ext cx="7471890" cy="1463092"/>
          </a:xfrm>
          <a:prstGeom prst="rect">
            <a:avLst/>
          </a:prstGeom>
          <a:noFill/>
          <a:ln>
            <a:noFill/>
          </a:ln>
        </p:spPr>
        <p:txBody>
          <a:bodyPr spcFirstLastPara="1" wrap="square" lIns="121900" tIns="121900" rIns="121900" bIns="121900" anchor="t" anchorCtr="0">
            <a:noAutofit/>
          </a:bodyPr>
          <a:lstStyle/>
          <a:p>
            <a:pPr>
              <a:lnSpc>
                <a:spcPts val="4587"/>
              </a:lnSpc>
            </a:pPr>
            <a:r>
              <a:rPr lang="en-US" sz="4800" b="1" cap="all" dirty="0">
                <a:solidFill>
                  <a:srgbClr val="F3641F"/>
                </a:solidFill>
                <a:latin typeface="Tw Cen MT" panose="020B0602020104020603" pitchFamily="34" charset="77"/>
              </a:rPr>
              <a:t>THE ENGAGEMENT </a:t>
            </a:r>
            <a:br>
              <a:rPr lang="en-US" sz="4800" b="1" cap="all" dirty="0">
                <a:solidFill>
                  <a:srgbClr val="F3641F"/>
                </a:solidFill>
                <a:latin typeface="Tw Cen MT" panose="020B0602020104020603" pitchFamily="34" charset="77"/>
              </a:rPr>
            </a:br>
            <a:r>
              <a:rPr lang="en-US" sz="4800" b="1" cap="all" dirty="0">
                <a:solidFill>
                  <a:srgbClr val="F3641F"/>
                </a:solidFill>
                <a:latin typeface="Tw Cen MT" panose="020B0602020104020603" pitchFamily="34" charset="77"/>
              </a:rPr>
              <a:t>FACTOR</a:t>
            </a:r>
            <a:endParaRPr sz="4800" b="1" cap="all" dirty="0">
              <a:solidFill>
                <a:srgbClr val="F3641F"/>
              </a:solidFill>
              <a:latin typeface="Tw Cen MT" panose="020B06020201040206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4" name="Picture 3" descr="A person and person posing for a picture&#10;&#10;Description automatically generated with low confidence">
            <a:extLst>
              <a:ext uri="{FF2B5EF4-FFF2-40B4-BE49-F238E27FC236}">
                <a16:creationId xmlns:a16="http://schemas.microsoft.com/office/drawing/2014/main" id="{E0495529-59FA-1746-A747-3C78633A9629}"/>
              </a:ext>
            </a:extLst>
          </p:cNvPr>
          <p:cNvPicPr>
            <a:picLocks noChangeAspect="1"/>
          </p:cNvPicPr>
          <p:nvPr/>
        </p:nvPicPr>
        <p:blipFill>
          <a:blip r:embed="rId3"/>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94356A4F-7962-2041-96F8-C15AC161387A}"/>
              </a:ext>
            </a:extLst>
          </p:cNvPr>
          <p:cNvSpPr/>
          <p:nvPr/>
        </p:nvSpPr>
        <p:spPr>
          <a:xfrm>
            <a:off x="6182350" y="789370"/>
            <a:ext cx="5385873" cy="1241622"/>
          </a:xfrm>
          <a:prstGeom prst="rect">
            <a:avLst/>
          </a:prstGeom>
        </p:spPr>
        <p:txBody>
          <a:bodyPr wrap="square">
            <a:spAutoFit/>
          </a:bodyPr>
          <a:lstStyle/>
          <a:p>
            <a:pPr lvl="0"/>
            <a:r>
              <a:rPr lang="en-US" sz="1867" dirty="0">
                <a:solidFill>
                  <a:schemeClr val="bg1"/>
                </a:solidFill>
                <a:latin typeface="Tw Cen MT" panose="020B0602020104020603" pitchFamily="34" charset="77"/>
              </a:rPr>
              <a:t>The #</a:t>
            </a:r>
            <a:r>
              <a:rPr lang="en-US" sz="1867" dirty="0" err="1">
                <a:solidFill>
                  <a:schemeClr val="bg1"/>
                </a:solidFill>
                <a:latin typeface="Tw Cen MT" panose="020B0602020104020603" pitchFamily="34" charset="77"/>
              </a:rPr>
              <a:t>BeHeard</a:t>
            </a:r>
            <a:r>
              <a:rPr lang="en-US" sz="1867" dirty="0">
                <a:solidFill>
                  <a:schemeClr val="bg1"/>
                </a:solidFill>
                <a:latin typeface="Tw Cen MT" panose="020B0602020104020603" pitchFamily="34" charset="77"/>
              </a:rPr>
              <a:t> survey looks at the extent to which employees feel passionate about their jobs, are committed to the organization, put discretionary </a:t>
            </a:r>
            <a:br>
              <a:rPr lang="en-US" sz="1867" dirty="0">
                <a:solidFill>
                  <a:schemeClr val="bg1"/>
                </a:solidFill>
                <a:latin typeface="Tw Cen MT" panose="020B0602020104020603" pitchFamily="34" charset="77"/>
              </a:rPr>
            </a:br>
            <a:r>
              <a:rPr lang="en-US" sz="1867" dirty="0">
                <a:solidFill>
                  <a:schemeClr val="bg1"/>
                </a:solidFill>
                <a:latin typeface="Tw Cen MT" panose="020B0602020104020603" pitchFamily="34" charset="77"/>
              </a:rPr>
              <a:t>effort into their work and are willing to refer.</a:t>
            </a:r>
          </a:p>
        </p:txBody>
      </p:sp>
      <p:sp>
        <p:nvSpPr>
          <p:cNvPr id="10" name="Google Shape;150;p26">
            <a:extLst>
              <a:ext uri="{FF2B5EF4-FFF2-40B4-BE49-F238E27FC236}">
                <a16:creationId xmlns:a16="http://schemas.microsoft.com/office/drawing/2014/main" id="{D459F7C9-9AE9-694F-B8E5-B0AF89B5843C}"/>
              </a:ext>
            </a:extLst>
          </p:cNvPr>
          <p:cNvSpPr txBox="1"/>
          <p:nvPr/>
        </p:nvSpPr>
        <p:spPr>
          <a:xfrm>
            <a:off x="1176669" y="2314217"/>
            <a:ext cx="4607443" cy="2282819"/>
          </a:xfrm>
          <a:prstGeom prst="rect">
            <a:avLst/>
          </a:prstGeom>
          <a:noFill/>
          <a:ln>
            <a:noFill/>
          </a:ln>
        </p:spPr>
        <p:txBody>
          <a:bodyPr spcFirstLastPara="1" wrap="square" lIns="121900" tIns="121900" rIns="121900" bIns="121900" anchor="t" anchorCtr="0">
            <a:noAutofit/>
          </a:bodyPr>
          <a:lstStyle/>
          <a:p>
            <a:pPr algn="r">
              <a:spcAft>
                <a:spcPts val="800"/>
              </a:spcAft>
            </a:pPr>
            <a:r>
              <a:rPr lang="en" sz="1733" b="1" dirty="0">
                <a:solidFill>
                  <a:srgbClr val="666666"/>
                </a:solidFill>
                <a:latin typeface="Tw Cen MT" panose="020B0602020104020603" pitchFamily="34" charset="77"/>
              </a:rPr>
              <a:t>ENGAGED EMPLOYEE </a:t>
            </a:r>
          </a:p>
          <a:p>
            <a:pPr algn="r">
              <a:spcAft>
                <a:spcPts val="800"/>
              </a:spcAft>
            </a:pPr>
            <a:r>
              <a:rPr lang="en-US" sz="1467" dirty="0">
                <a:solidFill>
                  <a:srgbClr val="666666"/>
                </a:solidFill>
                <a:latin typeface="Tw Cen MT" panose="020B0602020104020603" pitchFamily="34" charset="77"/>
              </a:rPr>
              <a:t>Consistently exceed performance requirements</a:t>
            </a:r>
          </a:p>
          <a:p>
            <a:pPr algn="r">
              <a:spcAft>
                <a:spcPts val="800"/>
              </a:spcAft>
            </a:pPr>
            <a:r>
              <a:rPr lang="en-US" sz="1467" dirty="0">
                <a:solidFill>
                  <a:srgbClr val="666666"/>
                </a:solidFill>
                <a:latin typeface="Tw Cen MT" panose="020B0602020104020603" pitchFamily="34" charset="77"/>
              </a:rPr>
              <a:t>Feel a sense of belonging at the organization</a:t>
            </a:r>
          </a:p>
          <a:p>
            <a:pPr algn="r">
              <a:spcAft>
                <a:spcPts val="800"/>
              </a:spcAft>
            </a:pPr>
            <a:r>
              <a:rPr lang="en-US" sz="1467" dirty="0">
                <a:solidFill>
                  <a:srgbClr val="666666"/>
                </a:solidFill>
                <a:latin typeface="Tw Cen MT" panose="020B0602020104020603" pitchFamily="34" charset="77"/>
              </a:rPr>
              <a:t>Motivated to go the extra mile</a:t>
            </a:r>
          </a:p>
          <a:p>
            <a:pPr algn="r">
              <a:spcAft>
                <a:spcPts val="800"/>
              </a:spcAft>
            </a:pPr>
            <a:r>
              <a:rPr lang="en-US" sz="1467" dirty="0">
                <a:solidFill>
                  <a:srgbClr val="666666"/>
                </a:solidFill>
                <a:latin typeface="Tw Cen MT" panose="020B0602020104020603" pitchFamily="34" charset="77"/>
              </a:rPr>
              <a:t>Willing and happy to refer potential employees</a:t>
            </a:r>
          </a:p>
          <a:p>
            <a:pPr algn="r">
              <a:spcAft>
                <a:spcPts val="800"/>
              </a:spcAft>
            </a:pPr>
            <a:r>
              <a:rPr lang="en-US" sz="1467" dirty="0">
                <a:solidFill>
                  <a:srgbClr val="666666"/>
                </a:solidFill>
                <a:latin typeface="Tw Cen MT" panose="020B0602020104020603" pitchFamily="34" charset="77"/>
              </a:rPr>
              <a:t>Believe in support, and are committed to the goals and objectives of the organization</a:t>
            </a:r>
          </a:p>
          <a:p>
            <a:pPr lvl="0"/>
            <a:endParaRPr lang="en-US" sz="1467" dirty="0">
              <a:solidFill>
                <a:srgbClr val="666666"/>
              </a:solidFill>
              <a:latin typeface="Tw Cen MT" panose="020B0602020104020603" pitchFamily="34" charset="77"/>
            </a:endParaRPr>
          </a:p>
        </p:txBody>
      </p:sp>
      <p:sp>
        <p:nvSpPr>
          <p:cNvPr id="11" name="Google Shape;150;p26">
            <a:extLst>
              <a:ext uri="{FF2B5EF4-FFF2-40B4-BE49-F238E27FC236}">
                <a16:creationId xmlns:a16="http://schemas.microsoft.com/office/drawing/2014/main" id="{E90AD65E-F4FF-604E-8A88-179F40ECABF1}"/>
              </a:ext>
            </a:extLst>
          </p:cNvPr>
          <p:cNvSpPr txBox="1"/>
          <p:nvPr/>
        </p:nvSpPr>
        <p:spPr>
          <a:xfrm>
            <a:off x="6294476" y="2314218"/>
            <a:ext cx="5273747" cy="2956985"/>
          </a:xfrm>
          <a:prstGeom prst="rect">
            <a:avLst/>
          </a:prstGeom>
          <a:noFill/>
          <a:ln>
            <a:noFill/>
          </a:ln>
        </p:spPr>
        <p:txBody>
          <a:bodyPr spcFirstLastPara="1" wrap="square" lIns="121900" tIns="121900" rIns="121900" bIns="121900" anchor="t" anchorCtr="0">
            <a:noAutofit/>
          </a:bodyPr>
          <a:lstStyle/>
          <a:p>
            <a:pPr>
              <a:spcAft>
                <a:spcPts val="800"/>
              </a:spcAft>
            </a:pPr>
            <a:r>
              <a:rPr lang="en" sz="1733" b="1" dirty="0">
                <a:solidFill>
                  <a:srgbClr val="666666"/>
                </a:solidFill>
                <a:latin typeface="Tw Cen MT" panose="020B0602020104020603" pitchFamily="34" charset="77"/>
              </a:rPr>
              <a:t>DISENGAGED EMPLOYEE</a:t>
            </a:r>
          </a:p>
          <a:p>
            <a:pPr>
              <a:spcAft>
                <a:spcPts val="800"/>
              </a:spcAft>
            </a:pPr>
            <a:r>
              <a:rPr lang="en-US" sz="1467" dirty="0">
                <a:solidFill>
                  <a:srgbClr val="666666"/>
                </a:solidFill>
                <a:latin typeface="Tw Cen MT" panose="020B0602020104020603" pitchFamily="34" charset="77"/>
              </a:rPr>
              <a:t>Lacks enthusiasm and initiative to meet goals</a:t>
            </a:r>
          </a:p>
          <a:p>
            <a:pPr>
              <a:spcAft>
                <a:spcPts val="800"/>
              </a:spcAft>
            </a:pPr>
            <a:r>
              <a:rPr lang="en-US" sz="1467" dirty="0">
                <a:solidFill>
                  <a:srgbClr val="666666"/>
                </a:solidFill>
                <a:latin typeface="Tw Cen MT" panose="020B0602020104020603" pitchFamily="34" charset="77"/>
              </a:rPr>
              <a:t>Tend to miss deadlines, late for work and break their promises</a:t>
            </a:r>
          </a:p>
          <a:p>
            <a:pPr>
              <a:spcAft>
                <a:spcPts val="800"/>
              </a:spcAft>
            </a:pPr>
            <a:r>
              <a:rPr lang="en-US" sz="1467" dirty="0">
                <a:solidFill>
                  <a:srgbClr val="666666"/>
                </a:solidFill>
                <a:latin typeface="Tw Cen MT" panose="020B0602020104020603" pitchFamily="34" charset="77"/>
              </a:rPr>
              <a:t>Are not motivated to help others or go above and beyond</a:t>
            </a:r>
          </a:p>
          <a:p>
            <a:pPr>
              <a:spcAft>
                <a:spcPts val="800"/>
              </a:spcAft>
            </a:pPr>
            <a:r>
              <a:rPr lang="en-US" sz="1467" dirty="0">
                <a:solidFill>
                  <a:srgbClr val="666666"/>
                </a:solidFill>
                <a:latin typeface="Tw Cen MT" panose="020B0602020104020603" pitchFamily="34" charset="77"/>
              </a:rPr>
              <a:t>Actively looking for a new job</a:t>
            </a:r>
          </a:p>
          <a:p>
            <a:pPr>
              <a:spcAft>
                <a:spcPts val="800"/>
              </a:spcAft>
            </a:pPr>
            <a:r>
              <a:rPr lang="en-US" sz="1467" dirty="0">
                <a:solidFill>
                  <a:srgbClr val="666666"/>
                </a:solidFill>
                <a:latin typeface="Tw Cen MT" panose="020B0602020104020603" pitchFamily="34" charset="77"/>
              </a:rPr>
              <a:t>Do not believe in support, and are committed to the goals and objectives of the organization</a:t>
            </a:r>
          </a:p>
          <a:p>
            <a:pPr lvl="0"/>
            <a:endParaRPr lang="en-US" sz="1467" dirty="0">
              <a:solidFill>
                <a:srgbClr val="666666"/>
              </a:solidFill>
              <a:latin typeface="Tw Cen MT" panose="020B0602020104020603" pitchFamily="34" charset="77"/>
            </a:endParaRPr>
          </a:p>
        </p:txBody>
      </p:sp>
      <p:sp>
        <p:nvSpPr>
          <p:cNvPr id="12" name="Google Shape;219;p30">
            <a:extLst>
              <a:ext uri="{FF2B5EF4-FFF2-40B4-BE49-F238E27FC236}">
                <a16:creationId xmlns:a16="http://schemas.microsoft.com/office/drawing/2014/main" id="{3866B81A-BED5-214B-8D6B-A15C29E2BA5F}"/>
              </a:ext>
            </a:extLst>
          </p:cNvPr>
          <p:cNvSpPr txBox="1"/>
          <p:nvPr/>
        </p:nvSpPr>
        <p:spPr>
          <a:xfrm>
            <a:off x="298885" y="437667"/>
            <a:ext cx="5485227" cy="1463092"/>
          </a:xfrm>
          <a:prstGeom prst="rect">
            <a:avLst/>
          </a:prstGeom>
          <a:noFill/>
          <a:ln>
            <a:noFill/>
          </a:ln>
        </p:spPr>
        <p:txBody>
          <a:bodyPr spcFirstLastPara="1" wrap="square" lIns="121900" tIns="121900" rIns="121900" bIns="121900" anchor="t" anchorCtr="0">
            <a:noAutofit/>
          </a:bodyPr>
          <a:lstStyle/>
          <a:p>
            <a:pPr algn="r">
              <a:lnSpc>
                <a:spcPts val="3947"/>
              </a:lnSpc>
            </a:pPr>
            <a:r>
              <a:rPr lang="en" sz="4267" b="1" cap="all" dirty="0">
                <a:solidFill>
                  <a:srgbClr val="F36421"/>
                </a:solidFill>
                <a:latin typeface="Tw Cen MT" panose="020B0602020104020603" pitchFamily="34" charset="77"/>
              </a:rPr>
              <a:t>what is being </a:t>
            </a:r>
            <a:r>
              <a:rPr lang="en" sz="4267" b="1" cap="all" dirty="0" err="1">
                <a:solidFill>
                  <a:srgbClr val="F36421"/>
                </a:solidFill>
                <a:latin typeface="Tw Cen MT" panose="020B0602020104020603" pitchFamily="34" charset="77"/>
              </a:rPr>
              <a:t>measureD</a:t>
            </a:r>
            <a:r>
              <a:rPr lang="en" sz="4267" b="1" cap="all" dirty="0">
                <a:solidFill>
                  <a:srgbClr val="F36421"/>
                </a:solidFill>
                <a:latin typeface="Tw Cen MT" panose="020B0602020104020603" pitchFamily="34" charset="77"/>
              </a:rPr>
              <a:t> + characteristics</a:t>
            </a:r>
            <a:endParaRPr sz="4267" b="1" cap="all" dirty="0">
              <a:solidFill>
                <a:srgbClr val="F36421"/>
              </a:solidFill>
              <a:latin typeface="Tw Cen MT" panose="020B06020201040206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8"/>
        <p:cNvGrpSpPr/>
        <p:nvPr/>
      </p:nvGrpSpPr>
      <p:grpSpPr>
        <a:xfrm>
          <a:off x="0" y="0"/>
          <a:ext cx="0" cy="0"/>
          <a:chOff x="0" y="0"/>
          <a:chExt cx="0" cy="0"/>
        </a:xfrm>
      </p:grpSpPr>
      <p:sp>
        <p:nvSpPr>
          <p:cNvPr id="8" name="Google Shape;219;p30">
            <a:extLst>
              <a:ext uri="{FF2B5EF4-FFF2-40B4-BE49-F238E27FC236}">
                <a16:creationId xmlns:a16="http://schemas.microsoft.com/office/drawing/2014/main" id="{5D9E8F76-0073-1142-93BB-8245EA536D16}"/>
              </a:ext>
            </a:extLst>
          </p:cNvPr>
          <p:cNvSpPr txBox="1"/>
          <p:nvPr/>
        </p:nvSpPr>
        <p:spPr>
          <a:xfrm>
            <a:off x="464759" y="528272"/>
            <a:ext cx="11262482" cy="1463092"/>
          </a:xfrm>
          <a:prstGeom prst="rect">
            <a:avLst/>
          </a:prstGeom>
          <a:noFill/>
          <a:ln>
            <a:noFill/>
          </a:ln>
        </p:spPr>
        <p:txBody>
          <a:bodyPr spcFirstLastPara="1" wrap="square" lIns="121900" tIns="121900" rIns="121900" bIns="121900" anchor="t" anchorCtr="0">
            <a:noAutofit/>
          </a:bodyPr>
          <a:lstStyle/>
          <a:p>
            <a:pPr>
              <a:lnSpc>
                <a:spcPts val="3970"/>
              </a:lnSpc>
            </a:pPr>
            <a:r>
              <a:rPr lang="en-US" sz="4270" b="1" cap="all" dirty="0">
                <a:solidFill>
                  <a:srgbClr val="F36421"/>
                </a:solidFill>
                <a:latin typeface="Tw Cen MT" panose="020B0602020104020603" pitchFamily="34" charset="77"/>
              </a:rPr>
              <a:t>I</a:t>
            </a:r>
            <a:r>
              <a:rPr lang="en" sz="4270" b="1" cap="all" dirty="0" err="1">
                <a:solidFill>
                  <a:srgbClr val="F36421"/>
                </a:solidFill>
                <a:latin typeface="Tw Cen MT" panose="020B0602020104020603" pitchFamily="34" charset="77"/>
              </a:rPr>
              <a:t>ncreased</a:t>
            </a:r>
            <a:r>
              <a:rPr lang="en" sz="4270" b="1" cap="all" dirty="0">
                <a:solidFill>
                  <a:srgbClr val="F36421"/>
                </a:solidFill>
                <a:latin typeface="Tw Cen MT" panose="020B0602020104020603" pitchFamily="34" charset="77"/>
              </a:rPr>
              <a:t> engagement </a:t>
            </a:r>
            <a:br>
              <a:rPr lang="en" sz="4270" b="1" cap="all" dirty="0">
                <a:solidFill>
                  <a:srgbClr val="F36421"/>
                </a:solidFill>
                <a:latin typeface="Tw Cen MT" panose="020B0602020104020603" pitchFamily="34" charset="77"/>
              </a:rPr>
            </a:br>
            <a:r>
              <a:rPr lang="en" sz="4270" b="1" cap="all" dirty="0">
                <a:solidFill>
                  <a:srgbClr val="F36421"/>
                </a:solidFill>
                <a:latin typeface="Tw Cen MT" panose="020B0602020104020603" pitchFamily="34" charset="77"/>
              </a:rPr>
              <a:t>will impact your bottom line!</a:t>
            </a:r>
            <a:endParaRPr sz="4270" b="1" cap="all" dirty="0">
              <a:solidFill>
                <a:srgbClr val="F36421"/>
              </a:solidFill>
              <a:latin typeface="Tw Cen MT" panose="020B0602020104020603" pitchFamily="34" charset="77"/>
            </a:endParaRPr>
          </a:p>
        </p:txBody>
      </p:sp>
      <p:grpSp>
        <p:nvGrpSpPr>
          <p:cNvPr id="7" name="Group 6">
            <a:extLst>
              <a:ext uri="{FF2B5EF4-FFF2-40B4-BE49-F238E27FC236}">
                <a16:creationId xmlns:a16="http://schemas.microsoft.com/office/drawing/2014/main" id="{681AAF41-90DD-7E4A-AC1B-2E968F1078AA}"/>
              </a:ext>
            </a:extLst>
          </p:cNvPr>
          <p:cNvGrpSpPr/>
          <p:nvPr/>
        </p:nvGrpSpPr>
        <p:grpSpPr>
          <a:xfrm>
            <a:off x="232379" y="1753644"/>
            <a:ext cx="11959621" cy="5104355"/>
            <a:chOff x="232379" y="1753644"/>
            <a:chExt cx="11959621" cy="5104355"/>
          </a:xfrm>
        </p:grpSpPr>
        <p:pic>
          <p:nvPicPr>
            <p:cNvPr id="5" name="Picture 4" descr="Graphical user interface, website&#10;&#10;Description automatically generated">
              <a:extLst>
                <a:ext uri="{FF2B5EF4-FFF2-40B4-BE49-F238E27FC236}">
                  <a16:creationId xmlns:a16="http://schemas.microsoft.com/office/drawing/2014/main" id="{BAEBB8A2-E2AC-8548-80E2-9E7D76C3546B}"/>
                </a:ext>
              </a:extLst>
            </p:cNvPr>
            <p:cNvPicPr>
              <a:picLocks noChangeAspect="1"/>
            </p:cNvPicPr>
            <p:nvPr/>
          </p:nvPicPr>
          <p:blipFill>
            <a:blip r:embed="rId3"/>
            <a:stretch>
              <a:fillRect/>
            </a:stretch>
          </p:blipFill>
          <p:spPr>
            <a:xfrm>
              <a:off x="232379" y="1936842"/>
              <a:ext cx="11727241" cy="4921157"/>
            </a:xfrm>
            <a:prstGeom prst="rect">
              <a:avLst/>
            </a:prstGeom>
          </p:spPr>
        </p:pic>
        <p:sp>
          <p:nvSpPr>
            <p:cNvPr id="6" name="Rectangle 5">
              <a:extLst>
                <a:ext uri="{FF2B5EF4-FFF2-40B4-BE49-F238E27FC236}">
                  <a16:creationId xmlns:a16="http://schemas.microsoft.com/office/drawing/2014/main" id="{7571CB76-625A-6343-9B3B-F030661C11D7}"/>
                </a:ext>
              </a:extLst>
            </p:cNvPr>
            <p:cNvSpPr/>
            <p:nvPr/>
          </p:nvSpPr>
          <p:spPr>
            <a:xfrm>
              <a:off x="2705622" y="1753644"/>
              <a:ext cx="9486378" cy="338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ogo_Teledyne-Microwave-Solutions">
            <a:extLst>
              <a:ext uri="{FF2B5EF4-FFF2-40B4-BE49-F238E27FC236}">
                <a16:creationId xmlns:a16="http://schemas.microsoft.com/office/drawing/2014/main" id="{226EB040-272A-4B7D-B249-47BB5DEA176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923047" y="720738"/>
            <a:ext cx="2977759" cy="5826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D50107D-4C31-4C35-A106-63697FDE1F16}"/>
              </a:ext>
            </a:extLst>
          </p:cNvPr>
          <p:cNvSpPr/>
          <p:nvPr/>
        </p:nvSpPr>
        <p:spPr>
          <a:xfrm>
            <a:off x="1701290" y="2066053"/>
            <a:ext cx="9011686" cy="4230842"/>
          </a:xfrm>
          <a:prstGeom prst="rect">
            <a:avLst/>
          </a:prstGeom>
        </p:spPr>
        <p:txBody>
          <a:bodyPr vert="horz" lIns="91440" tIns="45720" rIns="91440" bIns="45720" rtlCol="0" anchor="t" anchorCtr="0">
            <a:noAutofit/>
          </a:bodyPr>
          <a:lstStyle/>
          <a:p>
            <a:pPr>
              <a:lnSpc>
                <a:spcPts val="3560"/>
              </a:lnSpc>
              <a:spcAft>
                <a:spcPts val="600"/>
              </a:spcAft>
            </a:pPr>
            <a:r>
              <a:rPr lang="en-US" sz="2400" dirty="0">
                <a:solidFill>
                  <a:schemeClr val="tx1">
                    <a:lumMod val="75000"/>
                    <a:lumOff val="25000"/>
                  </a:schemeClr>
                </a:solidFill>
                <a:latin typeface="Tw Cen MT" panose="020B0602020104020603" pitchFamily="34" charset="77"/>
                <a:cs typeface="Arial" panose="020B0604020202020204" pitchFamily="34" charset="0"/>
              </a:rPr>
              <a:t>The Free Employee Engagement Cost Analysis </a:t>
            </a:r>
            <a:r>
              <a:rPr lang="en-US" sz="2400" dirty="0" err="1">
                <a:solidFill>
                  <a:schemeClr val="tx1">
                    <a:lumMod val="75000"/>
                    <a:lumOff val="25000"/>
                  </a:schemeClr>
                </a:solidFill>
                <a:latin typeface="Tw Cen MT" panose="020B0602020104020603" pitchFamily="34" charset="77"/>
                <a:cs typeface="Arial" panose="020B0604020202020204" pitchFamily="34" charset="0"/>
              </a:rPr>
              <a:t>Sparck</a:t>
            </a:r>
            <a:r>
              <a:rPr lang="en-US" sz="2400" dirty="0">
                <a:solidFill>
                  <a:schemeClr val="tx1">
                    <a:lumMod val="75000"/>
                    <a:lumOff val="25000"/>
                  </a:schemeClr>
                </a:solidFill>
                <a:latin typeface="Tw Cen MT" panose="020B0602020104020603" pitchFamily="34" charset="77"/>
                <a:cs typeface="Arial" panose="020B0604020202020204" pitchFamily="34" charset="0"/>
              </a:rPr>
              <a:t> provided was an </a:t>
            </a:r>
            <a:br>
              <a:rPr lang="en-US" sz="2400" dirty="0">
                <a:solidFill>
                  <a:schemeClr val="tx1">
                    <a:lumMod val="75000"/>
                    <a:lumOff val="25000"/>
                  </a:schemeClr>
                </a:solidFill>
                <a:latin typeface="Tw Cen MT" panose="020B0602020104020603" pitchFamily="34" charset="77"/>
                <a:cs typeface="Arial" panose="020B0604020202020204" pitchFamily="34" charset="0"/>
              </a:rPr>
            </a:br>
            <a:r>
              <a:rPr lang="en-US" sz="2400" dirty="0">
                <a:solidFill>
                  <a:schemeClr val="tx1">
                    <a:lumMod val="75000"/>
                    <a:lumOff val="25000"/>
                  </a:schemeClr>
                </a:solidFill>
                <a:latin typeface="Tw Cen MT" panose="020B0602020104020603" pitchFamily="34" charset="77"/>
                <a:cs typeface="Arial" panose="020B0604020202020204" pitchFamily="34" charset="0"/>
              </a:rPr>
              <a:t>easy and effective way to communicate how an increase in engagement </a:t>
            </a:r>
            <a:br>
              <a:rPr lang="en-US" sz="2400" dirty="0">
                <a:solidFill>
                  <a:schemeClr val="tx1">
                    <a:lumMod val="75000"/>
                    <a:lumOff val="25000"/>
                  </a:schemeClr>
                </a:solidFill>
                <a:latin typeface="Tw Cen MT" panose="020B0602020104020603" pitchFamily="34" charset="77"/>
                <a:cs typeface="Arial" panose="020B0604020202020204" pitchFamily="34" charset="0"/>
              </a:rPr>
            </a:br>
            <a:r>
              <a:rPr lang="en-US" sz="2400" dirty="0">
                <a:solidFill>
                  <a:schemeClr val="tx1">
                    <a:lumMod val="75000"/>
                    <a:lumOff val="25000"/>
                  </a:schemeClr>
                </a:solidFill>
                <a:latin typeface="Tw Cen MT" panose="020B0602020104020603" pitchFamily="34" charset="77"/>
                <a:cs typeface="Arial" panose="020B0604020202020204" pitchFamily="34" charset="0"/>
              </a:rPr>
              <a:t>can directly impact company performance. The customized one-page </a:t>
            </a:r>
            <a:br>
              <a:rPr lang="en-US" sz="2400" dirty="0">
                <a:solidFill>
                  <a:schemeClr val="tx1">
                    <a:lumMod val="75000"/>
                    <a:lumOff val="25000"/>
                  </a:schemeClr>
                </a:solidFill>
                <a:latin typeface="Tw Cen MT" panose="020B0602020104020603" pitchFamily="34" charset="77"/>
                <a:cs typeface="Arial" panose="020B0604020202020204" pitchFamily="34" charset="0"/>
              </a:rPr>
            </a:br>
            <a:r>
              <a:rPr lang="en-US" sz="2400" dirty="0">
                <a:solidFill>
                  <a:schemeClr val="tx1">
                    <a:lumMod val="75000"/>
                    <a:lumOff val="25000"/>
                  </a:schemeClr>
                </a:solidFill>
                <a:latin typeface="Tw Cen MT" panose="020B0602020104020603" pitchFamily="34" charset="77"/>
                <a:cs typeface="Arial" panose="020B0604020202020204" pitchFamily="34" charset="0"/>
              </a:rPr>
              <a:t>overview was a great addition to the executive meeting to highlight our </a:t>
            </a:r>
            <a:br>
              <a:rPr lang="en-US" sz="2400" dirty="0">
                <a:solidFill>
                  <a:schemeClr val="tx1">
                    <a:lumMod val="75000"/>
                    <a:lumOff val="25000"/>
                  </a:schemeClr>
                </a:solidFill>
                <a:latin typeface="Tw Cen MT" panose="020B0602020104020603" pitchFamily="34" charset="77"/>
                <a:cs typeface="Arial" panose="020B0604020202020204" pitchFamily="34" charset="0"/>
              </a:rPr>
            </a:br>
            <a:r>
              <a:rPr lang="en-US" sz="2400" dirty="0">
                <a:solidFill>
                  <a:schemeClr val="tx1">
                    <a:lumMod val="75000"/>
                    <a:lumOff val="25000"/>
                  </a:schemeClr>
                </a:solidFill>
                <a:latin typeface="Tw Cen MT" panose="020B0602020104020603" pitchFamily="34" charset="77"/>
                <a:cs typeface="Arial" panose="020B0604020202020204" pitchFamily="34" charset="0"/>
              </a:rPr>
              <a:t>specific numbers and outline a solution. </a:t>
            </a:r>
            <a:r>
              <a:rPr lang="en-US" sz="2400" dirty="0">
                <a:solidFill>
                  <a:srgbClr val="F3641F"/>
                </a:solidFill>
                <a:latin typeface="Tw Cen MT" panose="020B0602020104020603" pitchFamily="34" charset="77"/>
                <a:cs typeface="Arial" panose="020B0604020202020204" pitchFamily="34" charset="0"/>
              </a:rPr>
              <a:t>I highly recommend this tool </a:t>
            </a:r>
            <a:br>
              <a:rPr lang="en-US" sz="2400" dirty="0">
                <a:solidFill>
                  <a:srgbClr val="F3641F"/>
                </a:solidFill>
                <a:latin typeface="Tw Cen MT" panose="020B0602020104020603" pitchFamily="34" charset="77"/>
                <a:cs typeface="Arial" panose="020B0604020202020204" pitchFamily="34" charset="0"/>
              </a:rPr>
            </a:br>
            <a:r>
              <a:rPr lang="en-US" sz="2400" dirty="0">
                <a:solidFill>
                  <a:srgbClr val="F3641F"/>
                </a:solidFill>
                <a:latin typeface="Tw Cen MT" panose="020B0602020104020603" pitchFamily="34" charset="77"/>
                <a:cs typeface="Arial" panose="020B0604020202020204" pitchFamily="34" charset="0"/>
              </a:rPr>
              <a:t>to HR professionals who are mapping out their internal strategies.</a:t>
            </a:r>
            <a:endParaRPr lang="en-US" sz="2400" b="1" dirty="0">
              <a:solidFill>
                <a:srgbClr val="F3641F"/>
              </a:solidFill>
              <a:latin typeface="Century" panose="02040604050505020304" pitchFamily="18" charset="0"/>
              <a:cs typeface="Arial" panose="020B0604020202020204" pitchFamily="34" charset="0"/>
            </a:endParaRPr>
          </a:p>
          <a:p>
            <a:pPr>
              <a:lnSpc>
                <a:spcPct val="90000"/>
              </a:lnSpc>
              <a:spcAft>
                <a:spcPts val="600"/>
              </a:spcAft>
            </a:pPr>
            <a:br>
              <a:rPr lang="en-US" sz="1400" dirty="0">
                <a:solidFill>
                  <a:srgbClr val="000000"/>
                </a:solidFill>
                <a:latin typeface="Tw Cen MT" panose="020B0602020104020603" pitchFamily="34" charset="77"/>
                <a:cs typeface="Arial" panose="020B0604020202020204" pitchFamily="34" charset="0"/>
              </a:rPr>
            </a:br>
            <a:r>
              <a:rPr lang="en-US" sz="2000" dirty="0">
                <a:solidFill>
                  <a:schemeClr val="tx1">
                    <a:lumMod val="75000"/>
                    <a:lumOff val="25000"/>
                  </a:schemeClr>
                </a:solidFill>
                <a:latin typeface="Tw Cen MT" panose="020B0602020104020603" pitchFamily="34" charset="77"/>
                <a:cs typeface="Arial" panose="020B0604020202020204" pitchFamily="34" charset="0"/>
              </a:rPr>
              <a:t>Jennifer </a:t>
            </a:r>
            <a:r>
              <a:rPr lang="en-US" sz="2000" dirty="0" err="1">
                <a:solidFill>
                  <a:schemeClr val="tx1">
                    <a:lumMod val="75000"/>
                    <a:lumOff val="25000"/>
                  </a:schemeClr>
                </a:solidFill>
                <a:latin typeface="Tw Cen MT" panose="020B0602020104020603" pitchFamily="34" charset="77"/>
                <a:cs typeface="Arial" panose="020B0604020202020204" pitchFamily="34" charset="0"/>
              </a:rPr>
              <a:t>Hureaux</a:t>
            </a:r>
            <a:r>
              <a:rPr lang="en-US" sz="2000" dirty="0">
                <a:solidFill>
                  <a:schemeClr val="tx1">
                    <a:lumMod val="75000"/>
                    <a:lumOff val="25000"/>
                  </a:schemeClr>
                </a:solidFill>
                <a:latin typeface="Tw Cen MT" panose="020B0602020104020603" pitchFamily="34" charset="77"/>
                <a:cs typeface="Arial" panose="020B0604020202020204" pitchFamily="34" charset="0"/>
              </a:rPr>
              <a:t>, HR Manager </a:t>
            </a:r>
          </a:p>
          <a:p>
            <a:pPr>
              <a:lnSpc>
                <a:spcPct val="90000"/>
              </a:lnSpc>
              <a:spcAft>
                <a:spcPts val="600"/>
              </a:spcAft>
            </a:pPr>
            <a:br>
              <a:rPr lang="en-US" sz="1400" dirty="0">
                <a:solidFill>
                  <a:srgbClr val="000000"/>
                </a:solidFill>
                <a:latin typeface="Tw Cen MT" panose="020B0602020104020603" pitchFamily="34" charset="77"/>
              </a:rPr>
            </a:br>
            <a:endParaRPr lang="en-US" sz="1400" dirty="0">
              <a:solidFill>
                <a:srgbClr val="000000"/>
              </a:solidFill>
              <a:latin typeface="Tw Cen MT" panose="020B0602020104020603" pitchFamily="34" charset="77"/>
            </a:endParaRPr>
          </a:p>
        </p:txBody>
      </p:sp>
      <p:sp>
        <p:nvSpPr>
          <p:cNvPr id="3" name="Rectangle 2">
            <a:extLst>
              <a:ext uri="{FF2B5EF4-FFF2-40B4-BE49-F238E27FC236}">
                <a16:creationId xmlns:a16="http://schemas.microsoft.com/office/drawing/2014/main" id="{377CB0AA-955D-8F47-A6BC-B41941A49197}"/>
              </a:ext>
            </a:extLst>
          </p:cNvPr>
          <p:cNvSpPr/>
          <p:nvPr/>
        </p:nvSpPr>
        <p:spPr>
          <a:xfrm>
            <a:off x="891267" y="1412566"/>
            <a:ext cx="885179" cy="2215991"/>
          </a:xfrm>
          <a:prstGeom prst="rect">
            <a:avLst/>
          </a:prstGeom>
        </p:spPr>
        <p:txBody>
          <a:bodyPr wrap="none">
            <a:spAutoFit/>
          </a:bodyPr>
          <a:lstStyle/>
          <a:p>
            <a:r>
              <a:rPr lang="en-US" sz="13800" b="1" dirty="0">
                <a:solidFill>
                  <a:srgbClr val="F3641F"/>
                </a:solidFill>
                <a:latin typeface="Century" panose="02040604050505020304" pitchFamily="18" charset="0"/>
                <a:cs typeface="Arial" panose="020B0604020202020204" pitchFamily="34" charset="0"/>
              </a:rPr>
              <a:t>“</a:t>
            </a:r>
            <a:endParaRPr lang="en-US" sz="13800" b="1" dirty="0">
              <a:solidFill>
                <a:srgbClr val="F3641F"/>
              </a:solidFill>
              <a:latin typeface="Century" panose="02040604050505020304" pitchFamily="18" charset="0"/>
            </a:endParaRPr>
          </a:p>
        </p:txBody>
      </p:sp>
      <p:sp>
        <p:nvSpPr>
          <p:cNvPr id="6" name="Google Shape;219;p30">
            <a:extLst>
              <a:ext uri="{FF2B5EF4-FFF2-40B4-BE49-F238E27FC236}">
                <a16:creationId xmlns:a16="http://schemas.microsoft.com/office/drawing/2014/main" id="{E46780B9-ABE8-FD43-A656-5B7FCC70A15A}"/>
              </a:ext>
            </a:extLst>
          </p:cNvPr>
          <p:cNvSpPr txBox="1"/>
          <p:nvPr/>
        </p:nvSpPr>
        <p:spPr>
          <a:xfrm>
            <a:off x="417042" y="6300100"/>
            <a:ext cx="10477349" cy="1215980"/>
          </a:xfrm>
          <a:prstGeom prst="rect">
            <a:avLst/>
          </a:prstGeom>
          <a:noFill/>
          <a:ln>
            <a:noFill/>
          </a:ln>
        </p:spPr>
        <p:txBody>
          <a:bodyPr spcFirstLastPara="1" wrap="square" lIns="121900" tIns="121900" rIns="121900" bIns="121900" anchor="t" anchorCtr="0">
            <a:noAutofit/>
          </a:bodyPr>
          <a:lstStyle/>
          <a:p>
            <a:pPr>
              <a:lnSpc>
                <a:spcPts val="4587"/>
              </a:lnSpc>
            </a:pPr>
            <a:r>
              <a:rPr lang="en-US" sz="7200" b="1" cap="all" dirty="0">
                <a:solidFill>
                  <a:schemeClr val="bg1">
                    <a:lumMod val="85000"/>
                  </a:schemeClr>
                </a:solidFill>
                <a:latin typeface="Tw Cen MT" panose="020B0602020104020603" pitchFamily="34" charset="77"/>
              </a:rPr>
              <a:t>Hear from our clients</a:t>
            </a:r>
            <a:endParaRPr sz="7200" b="1" cap="all" dirty="0">
              <a:solidFill>
                <a:schemeClr val="bg1">
                  <a:lumMod val="85000"/>
                </a:schemeClr>
              </a:solidFill>
              <a:latin typeface="Tw Cen MT" panose="020B0602020104020603" pitchFamily="34" charset="77"/>
            </a:endParaRPr>
          </a:p>
        </p:txBody>
      </p:sp>
      <p:sp>
        <p:nvSpPr>
          <p:cNvPr id="8" name="Rectangle 7">
            <a:extLst>
              <a:ext uri="{FF2B5EF4-FFF2-40B4-BE49-F238E27FC236}">
                <a16:creationId xmlns:a16="http://schemas.microsoft.com/office/drawing/2014/main" id="{836A60FD-2C8E-C74D-BA20-323F130524D1}"/>
              </a:ext>
            </a:extLst>
          </p:cNvPr>
          <p:cNvSpPr/>
          <p:nvPr/>
        </p:nvSpPr>
        <p:spPr>
          <a:xfrm>
            <a:off x="9848383" y="4052720"/>
            <a:ext cx="828616" cy="2215991"/>
          </a:xfrm>
          <a:prstGeom prst="rect">
            <a:avLst/>
          </a:prstGeom>
        </p:spPr>
        <p:txBody>
          <a:bodyPr wrap="square">
            <a:spAutoFit/>
          </a:bodyPr>
          <a:lstStyle/>
          <a:p>
            <a:r>
              <a:rPr lang="en-US" sz="13800" b="1" dirty="0">
                <a:solidFill>
                  <a:srgbClr val="F3641F"/>
                </a:solidFill>
                <a:latin typeface="Century" panose="02040604050505020304" pitchFamily="18" charset="0"/>
                <a:cs typeface="Arial" panose="020B0604020202020204" pitchFamily="34" charset="0"/>
              </a:rPr>
              <a:t>”</a:t>
            </a:r>
            <a:endParaRPr lang="en-US" sz="13800" b="1" dirty="0">
              <a:solidFill>
                <a:srgbClr val="F3641F"/>
              </a:solidFill>
              <a:latin typeface="Century" panose="02040604050505020304" pitchFamily="18" charset="0"/>
            </a:endParaRPr>
          </a:p>
        </p:txBody>
      </p:sp>
      <p:pic>
        <p:nvPicPr>
          <p:cNvPr id="19" name="Picture 18" descr="A picture containing clipart&#10;&#10;Description automatically generated">
            <a:extLst>
              <a:ext uri="{FF2B5EF4-FFF2-40B4-BE49-F238E27FC236}">
                <a16:creationId xmlns:a16="http://schemas.microsoft.com/office/drawing/2014/main" id="{0E34A825-A8EE-D04A-9A13-54D2E82E0EA7}"/>
              </a:ext>
            </a:extLst>
          </p:cNvPr>
          <p:cNvPicPr>
            <a:picLocks noChangeAspect="1"/>
          </p:cNvPicPr>
          <p:nvPr/>
        </p:nvPicPr>
        <p:blipFill>
          <a:blip r:embed="rId3"/>
          <a:stretch>
            <a:fillRect/>
          </a:stretch>
        </p:blipFill>
        <p:spPr>
          <a:xfrm>
            <a:off x="4176385" y="350728"/>
            <a:ext cx="3756765" cy="1252255"/>
          </a:xfrm>
          <a:prstGeom prst="rect">
            <a:avLst/>
          </a:prstGeom>
        </p:spPr>
      </p:pic>
    </p:spTree>
    <p:extLst>
      <p:ext uri="{BB962C8B-B14F-4D97-AF65-F5344CB8AC3E}">
        <p14:creationId xmlns:p14="http://schemas.microsoft.com/office/powerpoint/2010/main" val="253275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3" name="Picture 2" descr="A picture containing person, group, people, bedroom&#10;&#10;Description automatically generated">
            <a:extLst>
              <a:ext uri="{FF2B5EF4-FFF2-40B4-BE49-F238E27FC236}">
                <a16:creationId xmlns:a16="http://schemas.microsoft.com/office/drawing/2014/main" id="{25E7305C-4920-1747-B7BB-A4EC94696023}"/>
              </a:ext>
            </a:extLst>
          </p:cNvPr>
          <p:cNvPicPr>
            <a:picLocks noChangeAspect="1"/>
          </p:cNvPicPr>
          <p:nvPr/>
        </p:nvPicPr>
        <p:blipFill rotWithShape="1">
          <a:blip r:embed="rId3"/>
          <a:srcRect l="4140" t="44703" r="5149" b="-2"/>
          <a:stretch/>
        </p:blipFill>
        <p:spPr>
          <a:xfrm>
            <a:off x="0" y="-182164"/>
            <a:ext cx="12192000" cy="4741288"/>
          </a:xfrm>
          <a:prstGeom prst="rect">
            <a:avLst/>
          </a:prstGeom>
        </p:spPr>
      </p:pic>
      <p:sp>
        <p:nvSpPr>
          <p:cNvPr id="137" name="Google Shape;137;p26"/>
          <p:cNvSpPr txBox="1"/>
          <p:nvPr/>
        </p:nvSpPr>
        <p:spPr>
          <a:xfrm rot="120000">
            <a:off x="5262139" y="2994437"/>
            <a:ext cx="2096108" cy="750087"/>
          </a:xfrm>
          <a:prstGeom prst="rect">
            <a:avLst/>
          </a:prstGeom>
          <a:noFill/>
          <a:ln>
            <a:noFill/>
          </a:ln>
        </p:spPr>
        <p:txBody>
          <a:bodyPr spcFirstLastPara="1" wrap="square" lIns="121900" tIns="121900" rIns="121900" bIns="121900" anchor="t" anchorCtr="0">
            <a:noAutofit/>
          </a:bodyPr>
          <a:lstStyle/>
          <a:p>
            <a:pPr algn="ctr">
              <a:lnSpc>
                <a:spcPts val="2293"/>
              </a:lnSpc>
            </a:pPr>
            <a:r>
              <a:rPr lang="en" sz="2000" b="1" dirty="0">
                <a:solidFill>
                  <a:schemeClr val="bg1"/>
                </a:solidFill>
                <a:latin typeface="Tw Cen MT" panose="020B0602020104020603" pitchFamily="34" charset="77"/>
                <a:ea typeface="Arial Black"/>
                <a:cs typeface="Arial Black"/>
                <a:sym typeface="Arial Black"/>
              </a:rPr>
              <a:t>Anonymous and Confidential</a:t>
            </a:r>
            <a:endParaRPr sz="2000" b="1" dirty="0">
              <a:solidFill>
                <a:schemeClr val="bg1"/>
              </a:solidFill>
              <a:latin typeface="Tw Cen MT" panose="020B0602020104020603" pitchFamily="34" charset="77"/>
              <a:ea typeface="Arial Black"/>
              <a:cs typeface="Arial Black"/>
              <a:sym typeface="Arial Black"/>
            </a:endParaRPr>
          </a:p>
        </p:txBody>
      </p:sp>
      <p:sp>
        <p:nvSpPr>
          <p:cNvPr id="140" name="Google Shape;140;p26"/>
          <p:cNvSpPr txBox="1"/>
          <p:nvPr/>
        </p:nvSpPr>
        <p:spPr>
          <a:xfrm rot="-138707">
            <a:off x="8502891" y="3428390"/>
            <a:ext cx="1379283" cy="1012953"/>
          </a:xfrm>
          <a:prstGeom prst="rect">
            <a:avLst/>
          </a:prstGeom>
          <a:noFill/>
          <a:ln>
            <a:noFill/>
          </a:ln>
        </p:spPr>
        <p:txBody>
          <a:bodyPr spcFirstLastPara="1" wrap="square" lIns="121900" tIns="121900" rIns="121900" bIns="121900" anchor="t" anchorCtr="0">
            <a:noAutofit/>
          </a:bodyPr>
          <a:lstStyle/>
          <a:p>
            <a:pPr algn="ctr">
              <a:lnSpc>
                <a:spcPts val="1573"/>
              </a:lnSpc>
            </a:pPr>
            <a:r>
              <a:rPr lang="en" sz="1600" b="1" dirty="0">
                <a:solidFill>
                  <a:schemeClr val="bg1">
                    <a:lumMod val="65000"/>
                  </a:schemeClr>
                </a:solidFill>
                <a:latin typeface="Tw Cen MT" panose="020B0602020104020603" pitchFamily="34" charset="77"/>
                <a:ea typeface="Arial Black"/>
                <a:cs typeface="Arial Black"/>
                <a:sym typeface="Arial Black"/>
              </a:rPr>
              <a:t>Rate Effectiveness and Importance</a:t>
            </a:r>
            <a:endParaRPr sz="1600" b="1" dirty="0">
              <a:solidFill>
                <a:schemeClr val="bg1">
                  <a:lumMod val="65000"/>
                </a:schemeClr>
              </a:solidFill>
              <a:latin typeface="Tw Cen MT" panose="020B0602020104020603" pitchFamily="34" charset="77"/>
              <a:ea typeface="Arial Black"/>
              <a:cs typeface="Arial Black"/>
              <a:sym typeface="Arial Black"/>
            </a:endParaRPr>
          </a:p>
        </p:txBody>
      </p:sp>
      <p:sp>
        <p:nvSpPr>
          <p:cNvPr id="150" name="Google Shape;150;p26"/>
          <p:cNvSpPr txBox="1"/>
          <p:nvPr/>
        </p:nvSpPr>
        <p:spPr>
          <a:xfrm>
            <a:off x="442436" y="5553456"/>
            <a:ext cx="1671200" cy="585600"/>
          </a:xfrm>
          <a:prstGeom prst="rect">
            <a:avLst/>
          </a:prstGeom>
          <a:noFill/>
          <a:ln>
            <a:noFill/>
          </a:ln>
        </p:spPr>
        <p:txBody>
          <a:bodyPr spcFirstLastPara="1" wrap="square" lIns="121900" tIns="121900" rIns="121900" bIns="121900" anchor="t" anchorCtr="0">
            <a:noAutofit/>
          </a:bodyPr>
          <a:lstStyle/>
          <a:p>
            <a:pPr algn="ctr">
              <a:lnSpc>
                <a:spcPts val="1467"/>
              </a:lnSpc>
              <a:spcAft>
                <a:spcPts val="933"/>
              </a:spcAft>
            </a:pPr>
            <a:r>
              <a:rPr lang="en" sz="1867" b="1" dirty="0">
                <a:solidFill>
                  <a:srgbClr val="666666"/>
                </a:solidFill>
                <a:latin typeface="Tw Cen MT" panose="020B0602020104020603" pitchFamily="34" charset="77"/>
              </a:rPr>
              <a:t>ALIGNMENT</a:t>
            </a:r>
          </a:p>
          <a:p>
            <a:pPr algn="ctr">
              <a:lnSpc>
                <a:spcPts val="1467"/>
              </a:lnSpc>
            </a:pPr>
            <a:r>
              <a:rPr lang="en" sz="1600" dirty="0">
                <a:solidFill>
                  <a:srgbClr val="666666"/>
                </a:solidFill>
                <a:latin typeface="Tw Cen MT" panose="020B0602020104020603" pitchFamily="34" charset="77"/>
              </a:rPr>
              <a:t>Do you believe </a:t>
            </a:r>
            <a:br>
              <a:rPr lang="en" sz="1600" dirty="0">
                <a:solidFill>
                  <a:srgbClr val="666666"/>
                </a:solidFill>
                <a:latin typeface="Tw Cen MT" panose="020B0602020104020603" pitchFamily="34" charset="77"/>
              </a:rPr>
            </a:br>
            <a:r>
              <a:rPr lang="en" sz="1600" dirty="0">
                <a:solidFill>
                  <a:srgbClr val="666666"/>
                </a:solidFill>
                <a:latin typeface="Tw Cen MT" panose="020B0602020104020603" pitchFamily="34" charset="77"/>
              </a:rPr>
              <a:t>in the mission </a:t>
            </a:r>
            <a:br>
              <a:rPr lang="en" sz="1600" dirty="0">
                <a:solidFill>
                  <a:srgbClr val="666666"/>
                </a:solidFill>
                <a:latin typeface="Tw Cen MT" panose="020B0602020104020603" pitchFamily="34" charset="77"/>
              </a:rPr>
            </a:br>
            <a:r>
              <a:rPr lang="en" sz="1600" dirty="0">
                <a:solidFill>
                  <a:srgbClr val="666666"/>
                </a:solidFill>
                <a:latin typeface="Tw Cen MT" panose="020B0602020104020603" pitchFamily="34" charset="77"/>
              </a:rPr>
              <a:t>and values?</a:t>
            </a:r>
            <a:endParaRPr sz="1600" dirty="0">
              <a:solidFill>
                <a:srgbClr val="666666"/>
              </a:solidFill>
              <a:latin typeface="Tw Cen MT" panose="020B0602020104020603" pitchFamily="34" charset="77"/>
            </a:endParaRPr>
          </a:p>
        </p:txBody>
      </p:sp>
      <p:sp>
        <p:nvSpPr>
          <p:cNvPr id="155" name="Google Shape;155;p26"/>
          <p:cNvSpPr txBox="1"/>
          <p:nvPr/>
        </p:nvSpPr>
        <p:spPr>
          <a:xfrm>
            <a:off x="3177831" y="1608874"/>
            <a:ext cx="1671300" cy="696800"/>
          </a:xfrm>
          <a:prstGeom prst="rect">
            <a:avLst/>
          </a:prstGeom>
          <a:noFill/>
          <a:ln>
            <a:noFill/>
          </a:ln>
        </p:spPr>
        <p:txBody>
          <a:bodyPr spcFirstLastPara="1" wrap="square" lIns="121900" tIns="121900" rIns="121900" bIns="121900" anchor="t" anchorCtr="0">
            <a:noAutofit/>
          </a:bodyPr>
          <a:lstStyle/>
          <a:p>
            <a:pPr algn="ctr">
              <a:lnSpc>
                <a:spcPts val="1840"/>
              </a:lnSpc>
            </a:pPr>
            <a:r>
              <a:rPr lang="en-US" sz="1867" b="1" dirty="0">
                <a:solidFill>
                  <a:schemeClr val="bg1"/>
                </a:solidFill>
                <a:latin typeface="Tw Cen MT" panose="020B0602020104020603" pitchFamily="34" charset="77"/>
                <a:ea typeface="Calibri"/>
                <a:cs typeface="Calibri"/>
                <a:sym typeface="Calibri"/>
              </a:rPr>
              <a:t>15</a:t>
            </a:r>
            <a:endParaRPr sz="1867" b="1" dirty="0">
              <a:solidFill>
                <a:schemeClr val="bg1"/>
              </a:solidFill>
              <a:latin typeface="Tw Cen MT" panose="020B0602020104020603" pitchFamily="34" charset="77"/>
              <a:ea typeface="Calibri"/>
              <a:cs typeface="Calibri"/>
              <a:sym typeface="Calibri"/>
            </a:endParaRPr>
          </a:p>
          <a:p>
            <a:pPr algn="ctr">
              <a:lnSpc>
                <a:spcPts val="1840"/>
              </a:lnSpc>
            </a:pPr>
            <a:r>
              <a:rPr lang="en" sz="1867" b="1" dirty="0">
                <a:solidFill>
                  <a:schemeClr val="bg1"/>
                </a:solidFill>
                <a:latin typeface="Tw Cen MT" panose="020B0602020104020603" pitchFamily="34" charset="77"/>
                <a:ea typeface="Calibri"/>
                <a:cs typeface="Calibri"/>
                <a:sym typeface="Calibri"/>
              </a:rPr>
              <a:t>minutes</a:t>
            </a:r>
            <a:endParaRPr sz="1867" b="1" dirty="0">
              <a:solidFill>
                <a:schemeClr val="bg1"/>
              </a:solidFill>
              <a:latin typeface="Tw Cen MT" panose="020B0602020104020603" pitchFamily="34" charset="77"/>
              <a:ea typeface="Calibri"/>
              <a:cs typeface="Calibri"/>
              <a:sym typeface="Calibri"/>
            </a:endParaRPr>
          </a:p>
        </p:txBody>
      </p:sp>
      <p:sp>
        <p:nvSpPr>
          <p:cNvPr id="4" name="Google Shape;140;p26">
            <a:extLst>
              <a:ext uri="{FF2B5EF4-FFF2-40B4-BE49-F238E27FC236}">
                <a16:creationId xmlns:a16="http://schemas.microsoft.com/office/drawing/2014/main" id="{3E9B0E5F-23EB-45FC-BC7D-660BF8CB794D}"/>
              </a:ext>
            </a:extLst>
          </p:cNvPr>
          <p:cNvSpPr txBox="1"/>
          <p:nvPr/>
        </p:nvSpPr>
        <p:spPr>
          <a:xfrm rot="20955961">
            <a:off x="9317182" y="899417"/>
            <a:ext cx="1520855" cy="801728"/>
          </a:xfrm>
          <a:prstGeom prst="rect">
            <a:avLst/>
          </a:prstGeom>
          <a:noFill/>
          <a:ln>
            <a:noFill/>
          </a:ln>
        </p:spPr>
        <p:txBody>
          <a:bodyPr spcFirstLastPara="1" wrap="square" lIns="121900" tIns="121900" rIns="121900" bIns="121900" anchor="t" anchorCtr="0">
            <a:noAutofit/>
          </a:bodyPr>
          <a:lstStyle/>
          <a:p>
            <a:pPr algn="ctr"/>
            <a:r>
              <a:rPr lang="en" sz="1467" dirty="0">
                <a:solidFill>
                  <a:schemeClr val="bg1"/>
                </a:solidFill>
                <a:latin typeface="Arial Black"/>
                <a:ea typeface="Arial Black"/>
                <a:cs typeface="Arial Black"/>
                <a:sym typeface="Arial Black"/>
              </a:rPr>
              <a:t>Add </a:t>
            </a:r>
            <a:br>
              <a:rPr lang="en" sz="1467" dirty="0">
                <a:solidFill>
                  <a:schemeClr val="bg1"/>
                </a:solidFill>
                <a:latin typeface="Arial Black"/>
                <a:ea typeface="Arial Black"/>
                <a:cs typeface="Arial Black"/>
                <a:sym typeface="Arial Black"/>
              </a:rPr>
            </a:br>
            <a:r>
              <a:rPr lang="en" sz="1467" dirty="0">
                <a:solidFill>
                  <a:schemeClr val="bg1"/>
                </a:solidFill>
                <a:latin typeface="Arial Black"/>
                <a:ea typeface="Arial Black"/>
                <a:cs typeface="Arial Black"/>
                <a:sym typeface="Arial Black"/>
              </a:rPr>
              <a:t>Logo</a:t>
            </a:r>
            <a:endParaRPr sz="1467" dirty="0">
              <a:solidFill>
                <a:schemeClr val="bg1"/>
              </a:solidFill>
              <a:latin typeface="Arial Black"/>
              <a:ea typeface="Arial Black"/>
              <a:cs typeface="Arial Black"/>
              <a:sym typeface="Arial Black"/>
            </a:endParaRPr>
          </a:p>
        </p:txBody>
      </p:sp>
      <p:sp>
        <p:nvSpPr>
          <p:cNvPr id="26" name="Google Shape;150;p26">
            <a:extLst>
              <a:ext uri="{FF2B5EF4-FFF2-40B4-BE49-F238E27FC236}">
                <a16:creationId xmlns:a16="http://schemas.microsoft.com/office/drawing/2014/main" id="{9A5DD4A7-A1E8-C64B-AED9-6E3F0973D922}"/>
              </a:ext>
            </a:extLst>
          </p:cNvPr>
          <p:cNvSpPr txBox="1"/>
          <p:nvPr/>
        </p:nvSpPr>
        <p:spPr>
          <a:xfrm>
            <a:off x="2761100" y="5553456"/>
            <a:ext cx="1935213" cy="585600"/>
          </a:xfrm>
          <a:prstGeom prst="rect">
            <a:avLst/>
          </a:prstGeom>
          <a:noFill/>
          <a:ln>
            <a:noFill/>
          </a:ln>
        </p:spPr>
        <p:txBody>
          <a:bodyPr spcFirstLastPara="1" wrap="square" lIns="121900" tIns="121900" rIns="121900" bIns="121900" anchor="t" anchorCtr="0">
            <a:noAutofit/>
          </a:bodyPr>
          <a:lstStyle/>
          <a:p>
            <a:pPr algn="ctr">
              <a:lnSpc>
                <a:spcPts val="1467"/>
              </a:lnSpc>
              <a:spcAft>
                <a:spcPts val="933"/>
              </a:spcAft>
            </a:pPr>
            <a:r>
              <a:rPr lang="en" sz="1867" b="1" dirty="0">
                <a:solidFill>
                  <a:srgbClr val="666666"/>
                </a:solidFill>
                <a:latin typeface="Tw Cen MT" panose="020B0602020104020603" pitchFamily="34" charset="77"/>
              </a:rPr>
              <a:t>GROWTH</a:t>
            </a:r>
          </a:p>
          <a:p>
            <a:pPr algn="ctr">
              <a:lnSpc>
                <a:spcPts val="1467"/>
              </a:lnSpc>
            </a:pPr>
            <a:r>
              <a:rPr lang="en" sz="1600" dirty="0">
                <a:solidFill>
                  <a:srgbClr val="666666"/>
                </a:solidFill>
                <a:latin typeface="Tw Cen MT" panose="020B0602020104020603" pitchFamily="34" charset="77"/>
              </a:rPr>
              <a:t>Are you </a:t>
            </a:r>
            <a:br>
              <a:rPr lang="en" sz="1600" dirty="0">
                <a:solidFill>
                  <a:srgbClr val="666666"/>
                </a:solidFill>
                <a:latin typeface="Tw Cen MT" panose="020B0602020104020603" pitchFamily="34" charset="77"/>
              </a:rPr>
            </a:br>
            <a:r>
              <a:rPr lang="en" sz="1600" dirty="0">
                <a:solidFill>
                  <a:srgbClr val="666666"/>
                </a:solidFill>
                <a:latin typeface="Tw Cen MT" panose="020B0602020104020603" pitchFamily="34" charset="77"/>
              </a:rPr>
              <a:t>supported with </a:t>
            </a:r>
            <a:br>
              <a:rPr lang="en" sz="1600" dirty="0">
                <a:solidFill>
                  <a:srgbClr val="666666"/>
                </a:solidFill>
                <a:latin typeface="Tw Cen MT" panose="020B0602020104020603" pitchFamily="34" charset="77"/>
              </a:rPr>
            </a:br>
            <a:r>
              <a:rPr lang="en" sz="1600" dirty="0">
                <a:solidFill>
                  <a:srgbClr val="666666"/>
                </a:solidFill>
                <a:latin typeface="Tw Cen MT" panose="020B0602020104020603" pitchFamily="34" charset="77"/>
              </a:rPr>
              <a:t>your goals?</a:t>
            </a:r>
            <a:endParaRPr sz="1600" dirty="0">
              <a:solidFill>
                <a:srgbClr val="666666"/>
              </a:solidFill>
              <a:latin typeface="Tw Cen MT" panose="020B0602020104020603" pitchFamily="34" charset="77"/>
            </a:endParaRPr>
          </a:p>
        </p:txBody>
      </p:sp>
      <p:sp>
        <p:nvSpPr>
          <p:cNvPr id="27" name="Google Shape;150;p26">
            <a:extLst>
              <a:ext uri="{FF2B5EF4-FFF2-40B4-BE49-F238E27FC236}">
                <a16:creationId xmlns:a16="http://schemas.microsoft.com/office/drawing/2014/main" id="{ED4C26F2-B794-C049-BEE8-8F6DF13D0962}"/>
              </a:ext>
            </a:extLst>
          </p:cNvPr>
          <p:cNvSpPr txBox="1"/>
          <p:nvPr/>
        </p:nvSpPr>
        <p:spPr>
          <a:xfrm>
            <a:off x="5260399" y="5553456"/>
            <a:ext cx="1671200" cy="585600"/>
          </a:xfrm>
          <a:prstGeom prst="rect">
            <a:avLst/>
          </a:prstGeom>
          <a:noFill/>
          <a:ln>
            <a:noFill/>
          </a:ln>
        </p:spPr>
        <p:txBody>
          <a:bodyPr spcFirstLastPara="1" wrap="square" lIns="121900" tIns="121900" rIns="121900" bIns="121900" anchor="t" anchorCtr="0">
            <a:noAutofit/>
          </a:bodyPr>
          <a:lstStyle/>
          <a:p>
            <a:pPr algn="ctr">
              <a:lnSpc>
                <a:spcPts val="1467"/>
              </a:lnSpc>
              <a:spcAft>
                <a:spcPts val="933"/>
              </a:spcAft>
            </a:pPr>
            <a:r>
              <a:rPr lang="en" sz="1867" b="1" dirty="0">
                <a:solidFill>
                  <a:srgbClr val="666666"/>
                </a:solidFill>
                <a:latin typeface="Tw Cen MT" panose="020B0602020104020603" pitchFamily="34" charset="77"/>
              </a:rPr>
              <a:t>VALUING</a:t>
            </a:r>
          </a:p>
          <a:p>
            <a:pPr algn="ctr">
              <a:lnSpc>
                <a:spcPts val="1467"/>
              </a:lnSpc>
            </a:pPr>
            <a:r>
              <a:rPr lang="en" sz="1600" dirty="0">
                <a:solidFill>
                  <a:srgbClr val="666666"/>
                </a:solidFill>
                <a:latin typeface="Tw Cen MT" panose="020B0602020104020603" pitchFamily="34" charset="77"/>
              </a:rPr>
              <a:t>Do you feel valued for the work you do?</a:t>
            </a:r>
            <a:endParaRPr sz="1600" dirty="0">
              <a:solidFill>
                <a:srgbClr val="666666"/>
              </a:solidFill>
              <a:latin typeface="Tw Cen MT" panose="020B0602020104020603" pitchFamily="34" charset="77"/>
            </a:endParaRPr>
          </a:p>
        </p:txBody>
      </p:sp>
      <p:sp>
        <p:nvSpPr>
          <p:cNvPr id="28" name="Google Shape;150;p26">
            <a:extLst>
              <a:ext uri="{FF2B5EF4-FFF2-40B4-BE49-F238E27FC236}">
                <a16:creationId xmlns:a16="http://schemas.microsoft.com/office/drawing/2014/main" id="{F4976660-FE4C-AF43-94FB-2CD63360714F}"/>
              </a:ext>
            </a:extLst>
          </p:cNvPr>
          <p:cNvSpPr txBox="1"/>
          <p:nvPr/>
        </p:nvSpPr>
        <p:spPr>
          <a:xfrm>
            <a:off x="7616297" y="5553456"/>
            <a:ext cx="1826932" cy="585600"/>
          </a:xfrm>
          <a:prstGeom prst="rect">
            <a:avLst/>
          </a:prstGeom>
          <a:noFill/>
          <a:ln>
            <a:noFill/>
          </a:ln>
        </p:spPr>
        <p:txBody>
          <a:bodyPr spcFirstLastPara="1" wrap="square" lIns="121900" tIns="121900" rIns="121900" bIns="121900" anchor="t" anchorCtr="0">
            <a:noAutofit/>
          </a:bodyPr>
          <a:lstStyle/>
          <a:p>
            <a:pPr algn="ctr">
              <a:lnSpc>
                <a:spcPts val="1467"/>
              </a:lnSpc>
              <a:spcAft>
                <a:spcPts val="933"/>
              </a:spcAft>
            </a:pPr>
            <a:r>
              <a:rPr lang="en" sz="1867" b="1" dirty="0">
                <a:solidFill>
                  <a:srgbClr val="666666"/>
                </a:solidFill>
                <a:latin typeface="Tw Cen MT" panose="020B0602020104020603" pitchFamily="34" charset="77"/>
              </a:rPr>
              <a:t>TEAM</a:t>
            </a:r>
          </a:p>
          <a:p>
            <a:pPr algn="ctr">
              <a:lnSpc>
                <a:spcPts val="1467"/>
              </a:lnSpc>
            </a:pPr>
            <a:r>
              <a:rPr lang="en" sz="1600" dirty="0">
                <a:solidFill>
                  <a:srgbClr val="666666"/>
                </a:solidFill>
                <a:latin typeface="Tw Cen MT" panose="020B0602020104020603" pitchFamily="34" charset="77"/>
              </a:rPr>
              <a:t>Is collaboration strong across teams?</a:t>
            </a:r>
            <a:endParaRPr sz="1600" dirty="0">
              <a:solidFill>
                <a:srgbClr val="666666"/>
              </a:solidFill>
              <a:latin typeface="Tw Cen MT" panose="020B0602020104020603" pitchFamily="34" charset="77"/>
            </a:endParaRPr>
          </a:p>
        </p:txBody>
      </p:sp>
      <p:sp>
        <p:nvSpPr>
          <p:cNvPr id="29" name="Google Shape;150;p26">
            <a:extLst>
              <a:ext uri="{FF2B5EF4-FFF2-40B4-BE49-F238E27FC236}">
                <a16:creationId xmlns:a16="http://schemas.microsoft.com/office/drawing/2014/main" id="{646326DB-1A3E-CB43-AC4E-86923A2E9D2F}"/>
              </a:ext>
            </a:extLst>
          </p:cNvPr>
          <p:cNvSpPr txBox="1"/>
          <p:nvPr/>
        </p:nvSpPr>
        <p:spPr>
          <a:xfrm>
            <a:off x="9922633" y="5553456"/>
            <a:ext cx="1826932" cy="585600"/>
          </a:xfrm>
          <a:prstGeom prst="rect">
            <a:avLst/>
          </a:prstGeom>
          <a:noFill/>
          <a:ln>
            <a:noFill/>
          </a:ln>
        </p:spPr>
        <p:txBody>
          <a:bodyPr spcFirstLastPara="1" wrap="square" lIns="121900" tIns="121900" rIns="121900" bIns="121900" anchor="t" anchorCtr="0">
            <a:noAutofit/>
          </a:bodyPr>
          <a:lstStyle/>
          <a:p>
            <a:pPr algn="ctr">
              <a:lnSpc>
                <a:spcPts val="1467"/>
              </a:lnSpc>
              <a:spcAft>
                <a:spcPts val="933"/>
              </a:spcAft>
            </a:pPr>
            <a:r>
              <a:rPr lang="en" sz="1867" b="1" dirty="0">
                <a:solidFill>
                  <a:srgbClr val="666666"/>
                </a:solidFill>
                <a:latin typeface="Tw Cen MT" panose="020B0602020104020603" pitchFamily="34" charset="77"/>
              </a:rPr>
              <a:t>FIT</a:t>
            </a:r>
          </a:p>
          <a:p>
            <a:pPr algn="ctr">
              <a:lnSpc>
                <a:spcPts val="1467"/>
              </a:lnSpc>
            </a:pPr>
            <a:r>
              <a:rPr lang="en" sz="1600" dirty="0">
                <a:solidFill>
                  <a:srgbClr val="666666"/>
                </a:solidFill>
                <a:latin typeface="Tw Cen MT" panose="020B0602020104020603" pitchFamily="34" charset="77"/>
              </a:rPr>
              <a:t>Do you love </a:t>
            </a:r>
            <a:br>
              <a:rPr lang="en" sz="1600" dirty="0">
                <a:solidFill>
                  <a:srgbClr val="666666"/>
                </a:solidFill>
                <a:latin typeface="Tw Cen MT" panose="020B0602020104020603" pitchFamily="34" charset="77"/>
              </a:rPr>
            </a:br>
            <a:r>
              <a:rPr lang="en" sz="1600" dirty="0">
                <a:solidFill>
                  <a:srgbClr val="666666"/>
                </a:solidFill>
                <a:latin typeface="Tw Cen MT" panose="020B0602020104020603" pitchFamily="34" charset="77"/>
              </a:rPr>
              <a:t>the position </a:t>
            </a:r>
            <a:br>
              <a:rPr lang="en" sz="1600" dirty="0">
                <a:solidFill>
                  <a:srgbClr val="666666"/>
                </a:solidFill>
                <a:latin typeface="Tw Cen MT" panose="020B0602020104020603" pitchFamily="34" charset="77"/>
              </a:rPr>
            </a:br>
            <a:r>
              <a:rPr lang="en" sz="1600" dirty="0">
                <a:solidFill>
                  <a:srgbClr val="666666"/>
                </a:solidFill>
                <a:latin typeface="Tw Cen MT" panose="020B0602020104020603" pitchFamily="34" charset="77"/>
              </a:rPr>
              <a:t>you are in?</a:t>
            </a:r>
            <a:endParaRPr sz="1600" dirty="0">
              <a:solidFill>
                <a:srgbClr val="666666"/>
              </a:solidFill>
              <a:latin typeface="Tw Cen MT" panose="020B0602020104020603" pitchFamily="34" charset="77"/>
            </a:endParaRPr>
          </a:p>
        </p:txBody>
      </p:sp>
      <p:cxnSp>
        <p:nvCxnSpPr>
          <p:cNvPr id="6" name="Straight Connector 5">
            <a:extLst>
              <a:ext uri="{FF2B5EF4-FFF2-40B4-BE49-F238E27FC236}">
                <a16:creationId xmlns:a16="http://schemas.microsoft.com/office/drawing/2014/main" id="{57B27F9A-4D8D-8C4B-AFB8-963FC1F8FF24}"/>
              </a:ext>
            </a:extLst>
          </p:cNvPr>
          <p:cNvCxnSpPr/>
          <p:nvPr/>
        </p:nvCxnSpPr>
        <p:spPr>
          <a:xfrm>
            <a:off x="-1" y="5916324"/>
            <a:ext cx="12192000" cy="0"/>
          </a:xfrm>
          <a:prstGeom prst="line">
            <a:avLst/>
          </a:prstGeom>
          <a:ln>
            <a:solidFill>
              <a:srgbClr val="F36421"/>
            </a:solidFill>
          </a:ln>
        </p:spPr>
        <p:style>
          <a:lnRef idx="1">
            <a:schemeClr val="accent1"/>
          </a:lnRef>
          <a:fillRef idx="0">
            <a:schemeClr val="accent1"/>
          </a:fillRef>
          <a:effectRef idx="0">
            <a:schemeClr val="accent1"/>
          </a:effectRef>
          <a:fontRef idx="minor">
            <a:schemeClr val="tx1"/>
          </a:fontRef>
        </p:style>
      </p:cxnSp>
      <p:sp>
        <p:nvSpPr>
          <p:cNvPr id="32" name="Google Shape;173;p28">
            <a:extLst>
              <a:ext uri="{FF2B5EF4-FFF2-40B4-BE49-F238E27FC236}">
                <a16:creationId xmlns:a16="http://schemas.microsoft.com/office/drawing/2014/main" id="{972ED925-AEFD-1C49-90FF-182D2155E7C0}"/>
              </a:ext>
            </a:extLst>
          </p:cNvPr>
          <p:cNvSpPr txBox="1"/>
          <p:nvPr/>
        </p:nvSpPr>
        <p:spPr>
          <a:xfrm>
            <a:off x="442436" y="346253"/>
            <a:ext cx="9157109" cy="899753"/>
          </a:xfrm>
          <a:prstGeom prst="rect">
            <a:avLst/>
          </a:prstGeom>
          <a:noFill/>
          <a:ln>
            <a:noFill/>
          </a:ln>
        </p:spPr>
        <p:txBody>
          <a:bodyPr spcFirstLastPara="1" wrap="square" lIns="91433" tIns="91433" rIns="91433" bIns="91433" anchor="t" anchorCtr="0">
            <a:noAutofit/>
          </a:bodyPr>
          <a:lstStyle/>
          <a:p>
            <a:pPr>
              <a:spcAft>
                <a:spcPts val="3067"/>
              </a:spcAft>
              <a:tabLst>
                <a:tab pos="2053115" algn="l"/>
              </a:tabLst>
            </a:pPr>
            <a:r>
              <a:rPr lang="en-US" sz="4667" b="1" dirty="0">
                <a:solidFill>
                  <a:schemeClr val="bg1"/>
                </a:solidFill>
                <a:latin typeface="Tw Cen MT" panose="020B0602020104020603" pitchFamily="34" charset="77"/>
              </a:rPr>
              <a:t>#</a:t>
            </a:r>
            <a:r>
              <a:rPr lang="en-US" sz="4667" b="1" dirty="0" err="1">
                <a:solidFill>
                  <a:schemeClr val="bg1"/>
                </a:solidFill>
                <a:latin typeface="Tw Cen MT" panose="020B0602020104020603" pitchFamily="34" charset="77"/>
              </a:rPr>
              <a:t>BeHeard</a:t>
            </a:r>
            <a:r>
              <a:rPr lang="en-US" sz="4667" b="1" dirty="0">
                <a:solidFill>
                  <a:schemeClr val="bg1"/>
                </a:solidFill>
                <a:latin typeface="Tw Cen MT" panose="020B0602020104020603" pitchFamily="34" charset="77"/>
              </a:rPr>
              <a:t> ENGAGEMENT SURVEY</a:t>
            </a:r>
          </a:p>
        </p:txBody>
      </p:sp>
      <p:pic>
        <p:nvPicPr>
          <p:cNvPr id="10" name="Picture 9" descr="A picture containing calendar&#10;&#10;Description automatically generated">
            <a:extLst>
              <a:ext uri="{FF2B5EF4-FFF2-40B4-BE49-F238E27FC236}">
                <a16:creationId xmlns:a16="http://schemas.microsoft.com/office/drawing/2014/main" id="{69EB3FDD-FBF0-5E45-9F16-E87D9E935E9F}"/>
              </a:ext>
            </a:extLst>
          </p:cNvPr>
          <p:cNvPicPr>
            <a:picLocks noChangeAspect="1"/>
          </p:cNvPicPr>
          <p:nvPr/>
        </p:nvPicPr>
        <p:blipFill rotWithShape="1">
          <a:blip r:embed="rId4"/>
          <a:srcRect l="53449" t="77938" r="33070" b="7197"/>
          <a:stretch/>
        </p:blipFill>
        <p:spPr>
          <a:xfrm>
            <a:off x="3138058" y="4694411"/>
            <a:ext cx="1097673" cy="949468"/>
          </a:xfrm>
          <a:prstGeom prst="rect">
            <a:avLst/>
          </a:prstGeom>
        </p:spPr>
      </p:pic>
      <p:pic>
        <p:nvPicPr>
          <p:cNvPr id="38" name="Picture 37" descr="A picture containing calendar&#10;&#10;Description automatically generated">
            <a:extLst>
              <a:ext uri="{FF2B5EF4-FFF2-40B4-BE49-F238E27FC236}">
                <a16:creationId xmlns:a16="http://schemas.microsoft.com/office/drawing/2014/main" id="{334565DA-CCD7-B94F-BE57-3ACCD6EACDC5}"/>
              </a:ext>
            </a:extLst>
          </p:cNvPr>
          <p:cNvPicPr>
            <a:picLocks noChangeAspect="1"/>
          </p:cNvPicPr>
          <p:nvPr/>
        </p:nvPicPr>
        <p:blipFill rotWithShape="1">
          <a:blip r:embed="rId4"/>
          <a:srcRect l="76602" t="73704" r="8918" b="7596"/>
          <a:stretch/>
        </p:blipFill>
        <p:spPr>
          <a:xfrm>
            <a:off x="5468137" y="4499084"/>
            <a:ext cx="1179033" cy="1194509"/>
          </a:xfrm>
          <a:prstGeom prst="rect">
            <a:avLst/>
          </a:prstGeom>
        </p:spPr>
      </p:pic>
      <p:pic>
        <p:nvPicPr>
          <p:cNvPr id="39" name="Picture 38" descr="A picture containing calendar&#10;&#10;Description automatically generated">
            <a:extLst>
              <a:ext uri="{FF2B5EF4-FFF2-40B4-BE49-F238E27FC236}">
                <a16:creationId xmlns:a16="http://schemas.microsoft.com/office/drawing/2014/main" id="{6298AAAB-B958-6743-BED0-587F36C262BE}"/>
              </a:ext>
            </a:extLst>
          </p:cNvPr>
          <p:cNvPicPr>
            <a:picLocks noChangeAspect="1"/>
          </p:cNvPicPr>
          <p:nvPr/>
        </p:nvPicPr>
        <p:blipFill rotWithShape="1">
          <a:blip r:embed="rId4"/>
          <a:srcRect l="27527" t="30035" r="55554" b="55169"/>
          <a:stretch/>
        </p:blipFill>
        <p:spPr>
          <a:xfrm>
            <a:off x="7840955" y="4730439"/>
            <a:ext cx="1377612" cy="945128"/>
          </a:xfrm>
          <a:prstGeom prst="rect">
            <a:avLst/>
          </a:prstGeom>
        </p:spPr>
      </p:pic>
      <p:pic>
        <p:nvPicPr>
          <p:cNvPr id="40" name="Picture 39" descr="A picture containing calendar&#10;&#10;Description automatically generated">
            <a:extLst>
              <a:ext uri="{FF2B5EF4-FFF2-40B4-BE49-F238E27FC236}">
                <a16:creationId xmlns:a16="http://schemas.microsoft.com/office/drawing/2014/main" id="{0C0E869B-B5ED-F148-A5F6-279C1C3DAAB0}"/>
              </a:ext>
            </a:extLst>
          </p:cNvPr>
          <p:cNvPicPr>
            <a:picLocks noChangeAspect="1"/>
          </p:cNvPicPr>
          <p:nvPr/>
        </p:nvPicPr>
        <p:blipFill rotWithShape="1">
          <a:blip r:embed="rId4"/>
          <a:srcRect l="77954" t="54941" r="9251" b="30762"/>
          <a:stretch/>
        </p:blipFill>
        <p:spPr>
          <a:xfrm>
            <a:off x="10332164" y="4686454"/>
            <a:ext cx="1041857" cy="913221"/>
          </a:xfrm>
          <a:prstGeom prst="rect">
            <a:avLst/>
          </a:prstGeom>
        </p:spPr>
      </p:pic>
      <p:pic>
        <p:nvPicPr>
          <p:cNvPr id="41" name="Picture 40" descr="A picture containing calendar&#10;&#10;Description automatically generated">
            <a:extLst>
              <a:ext uri="{FF2B5EF4-FFF2-40B4-BE49-F238E27FC236}">
                <a16:creationId xmlns:a16="http://schemas.microsoft.com/office/drawing/2014/main" id="{1BC83D35-0B27-064B-BF34-07C5F4BBA667}"/>
              </a:ext>
            </a:extLst>
          </p:cNvPr>
          <p:cNvPicPr>
            <a:picLocks noChangeAspect="1"/>
          </p:cNvPicPr>
          <p:nvPr/>
        </p:nvPicPr>
        <p:blipFill rotWithShape="1">
          <a:blip r:embed="rId4"/>
          <a:srcRect l="74992" t="5168" r="11300" b="77237"/>
          <a:stretch/>
        </p:blipFill>
        <p:spPr>
          <a:xfrm>
            <a:off x="660445" y="4607208"/>
            <a:ext cx="1116272" cy="1123875"/>
          </a:xfrm>
          <a:prstGeom prst="rect">
            <a:avLst/>
          </a:prstGeom>
        </p:spPr>
      </p:pic>
      <p:pic>
        <p:nvPicPr>
          <p:cNvPr id="33" name="Google Shape;292;p10">
            <a:extLst>
              <a:ext uri="{FF2B5EF4-FFF2-40B4-BE49-F238E27FC236}">
                <a16:creationId xmlns:a16="http://schemas.microsoft.com/office/drawing/2014/main" id="{C299BA4C-62FB-D842-BEE4-56FD85A4A31F}"/>
              </a:ext>
            </a:extLst>
          </p:cNvPr>
          <p:cNvPicPr preferRelativeResize="0"/>
          <p:nvPr/>
        </p:nvPicPr>
        <p:blipFill rotWithShape="1">
          <a:blip r:embed="rId5">
            <a:alphaModFix/>
          </a:blip>
          <a:srcRect/>
          <a:stretch/>
        </p:blipFill>
        <p:spPr>
          <a:xfrm>
            <a:off x="416596" y="3271703"/>
            <a:ext cx="1799507" cy="89975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1813</TotalTime>
  <Words>1312</Words>
  <Application>Microsoft Macintosh PowerPoint</Application>
  <PresentationFormat>Widescreen</PresentationFormat>
  <Paragraphs>166</Paragraphs>
  <Slides>16</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Arial Black</vt:lpstr>
      <vt:lpstr>Calibri</vt:lpstr>
      <vt:lpstr>Century</vt:lpstr>
      <vt:lpstr>FUTURA BOOK BT</vt:lpstr>
      <vt:lpstr>Tahoma</vt:lpstr>
      <vt:lpstr>Tw Cen MT</vt:lpstr>
      <vt:lpstr>Office Theme</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Straus</dc:creator>
  <cp:lastModifiedBy>Garrett Nicholas</cp:lastModifiedBy>
  <cp:revision>44</cp:revision>
  <dcterms:created xsi:type="dcterms:W3CDTF">2020-05-05T21:25:13Z</dcterms:created>
  <dcterms:modified xsi:type="dcterms:W3CDTF">2021-05-10T22:18:23Z</dcterms:modified>
</cp:coreProperties>
</file>