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989" r:id="rId1"/>
  </p:sldMasterIdLst>
  <p:notesMasterIdLst>
    <p:notesMasterId r:id="rId38"/>
  </p:notesMasterIdLst>
  <p:sldIdLst>
    <p:sldId id="256" r:id="rId2"/>
    <p:sldId id="451" r:id="rId3"/>
    <p:sldId id="504" r:id="rId4"/>
    <p:sldId id="505" r:id="rId5"/>
    <p:sldId id="520" r:id="rId6"/>
    <p:sldId id="478" r:id="rId7"/>
    <p:sldId id="449" r:id="rId8"/>
    <p:sldId id="514" r:id="rId9"/>
    <p:sldId id="515" r:id="rId10"/>
    <p:sldId id="450" r:id="rId11"/>
    <p:sldId id="490" r:id="rId12"/>
    <p:sldId id="477" r:id="rId13"/>
    <p:sldId id="480" r:id="rId14"/>
    <p:sldId id="494" r:id="rId15"/>
    <p:sldId id="495" r:id="rId16"/>
    <p:sldId id="498" r:id="rId17"/>
    <p:sldId id="499" r:id="rId18"/>
    <p:sldId id="452" r:id="rId19"/>
    <p:sldId id="479" r:id="rId20"/>
    <p:sldId id="500" r:id="rId21"/>
    <p:sldId id="501" r:id="rId22"/>
    <p:sldId id="506" r:id="rId23"/>
    <p:sldId id="507" r:id="rId24"/>
    <p:sldId id="512" r:id="rId25"/>
    <p:sldId id="513" r:id="rId26"/>
    <p:sldId id="502" r:id="rId27"/>
    <p:sldId id="503" r:id="rId28"/>
    <p:sldId id="516" r:id="rId29"/>
    <p:sldId id="517" r:id="rId30"/>
    <p:sldId id="461" r:id="rId31"/>
    <p:sldId id="482" r:id="rId32"/>
    <p:sldId id="510" r:id="rId33"/>
    <p:sldId id="511" r:id="rId34"/>
    <p:sldId id="518" r:id="rId35"/>
    <p:sldId id="519" r:id="rId36"/>
    <p:sldId id="261" r:id="rId37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183"/>
    <a:srgbClr val="565656"/>
    <a:srgbClr val="575757"/>
    <a:srgbClr val="9D9E96"/>
    <a:srgbClr val="FF6600"/>
    <a:srgbClr val="FF0000"/>
    <a:srgbClr val="F3AF1A"/>
    <a:srgbClr val="E22128"/>
    <a:srgbClr val="1BA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517" autoAdjust="0"/>
  </p:normalViewPr>
  <p:slideViewPr>
    <p:cSldViewPr>
      <p:cViewPr varScale="1">
        <p:scale>
          <a:sx n="118" d="100"/>
          <a:sy n="118" d="100"/>
        </p:scale>
        <p:origin x="10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>
              <a:defRPr sz="1300" b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>
              <a:defRPr sz="1300" b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15535E8-0820-4557-B75A-22B38ECD04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96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BD6DF-EFF4-4D9F-BC02-AFF943EEC8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F1930-DECF-43D1-BAB0-1861B3AB744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0035E-FFB2-4B0D-A420-4948527DE05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93852-2965-408C-8048-358E9D90EA6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02C8B-CA69-4BAE-86AC-343903629F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1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95C18-BD19-4F2E-9A2C-86D3D4FAA0C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A93BA-E34D-434A-9DF2-37AFD3793A6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1401F4-0F10-4EA3-B680-DA7CB08AD9D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2A542-E711-4C35-8CE4-3F7B10A8953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B814A-00EE-4B2A-A28E-27AEB4E7D79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4A8EB-16EA-499E-BB61-58E781A1DA5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DD1C70-74CF-4372-9D2B-0837BE1175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B814A-00EE-4B2A-A28E-27AEB4E7D79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274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4A8EB-16EA-499E-BB61-58E781A1DA5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66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75BE7-71AC-45E2-805A-1F65A59F6D2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A1026-A69A-452C-94B0-8806A4D4C06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B814A-00EE-4B2A-A28E-27AEB4E7D79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4A8EB-16EA-499E-BB61-58E781A1DA5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2311B-2CE2-45E3-84D5-ACF6074B8A2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B814A-00EE-4B2A-A28E-27AEB4E7D79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3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4A8EB-16EA-499E-BB61-58E781A1DA5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2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669F7-F373-406B-840F-98BCA529F3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9D26DC-85EE-47BB-B301-473EC88552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AA3D0-F4F4-4DEF-BD4D-5C3D0159F4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D794A-923D-4F1F-82A8-CA5108822A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9D22E1F9-015C-5449-A66D-33EE8F8E1B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2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7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AEE031-3A2B-A144-A8D8-400C863E4A6F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D908CE18-228F-6646-A7A0-1E2FA8BA38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2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0" r:id="rId1"/>
    <p:sldLayoutId id="2147486991" r:id="rId2"/>
    <p:sldLayoutId id="2147486992" r:id="rId3"/>
    <p:sldLayoutId id="2147486993" r:id="rId4"/>
    <p:sldLayoutId id="2147486994" r:id="rId5"/>
    <p:sldLayoutId id="214748699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100012-A2D8-014D-9705-61EFBF962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681" y="2819400"/>
            <a:ext cx="552221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0" b="1" i="0" u="none" strike="noStrike" kern="1200" cap="none" spc="-1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Football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91538EE-8967-1444-8BA1-1FBD3F83D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213" y="2514600"/>
            <a:ext cx="3926587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5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0" dirty="0">
                <a:solidFill>
                  <a:srgbClr val="FFC000"/>
                </a:solidFill>
                <a:latin typeface="Tahoma" pitchFamily="34" charset="0"/>
              </a:rPr>
              <a:t>SHOOTING</a:t>
            </a:r>
            <a:endParaRPr kumimoji="0" lang="en-US" altLang="en-US" sz="5400" b="0" i="0" u="none" strike="noStrike" kern="1200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739186"/>
            <a:ext cx="7429500" cy="48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5638800" y="1278538"/>
            <a:ext cx="33528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Freezing action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Framing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Leading lines</a:t>
            </a:r>
          </a:p>
        </p:txBody>
      </p:sp>
      <p:sp>
        <p:nvSpPr>
          <p:cNvPr id="43012" name="TextBox 10"/>
          <p:cNvSpPr txBox="1">
            <a:spLocks noChangeArrowheads="1"/>
          </p:cNvSpPr>
          <p:nvPr/>
        </p:nvSpPr>
        <p:spPr bwMode="auto">
          <a:xfrm>
            <a:off x="609600" y="4343400"/>
            <a:ext cx="746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A fast shutter speed freezes the action as the players burst through the banner and run through fog. The banner and cheerleaders form a frame and the angle of the shot, down the row of players, creates a leading line.</a:t>
            </a:r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" y="838200"/>
            <a:ext cx="37877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762469" y="2345338"/>
            <a:ext cx="2695731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704074"/>
            <a:ext cx="5086350" cy="33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wd of people watching a football game&#10;&#10;Description automatically generated">
            <a:extLst>
              <a:ext uri="{FF2B5EF4-FFF2-40B4-BE49-F238E27FC236}">
                <a16:creationId xmlns:a16="http://schemas.microsoft.com/office/drawing/2014/main" id="{E9D1DEEE-2DB0-488C-833C-A5AEEC96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834"/>
            <a:ext cx="6863301" cy="66888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8"/>
          <p:cNvSpPr txBox="1">
            <a:spLocks noChangeArrowheads="1"/>
          </p:cNvSpPr>
          <p:nvPr/>
        </p:nvSpPr>
        <p:spPr bwMode="auto">
          <a:xfrm>
            <a:off x="4953000" y="1600200"/>
            <a:ext cx="36576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Freezing action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Selective focus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of interest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078186" y="2667000"/>
            <a:ext cx="32766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0" name="TextBox 10"/>
          <p:cNvSpPr txBox="1">
            <a:spLocks noChangeArrowheads="1"/>
          </p:cNvSpPr>
          <p:nvPr/>
        </p:nvSpPr>
        <p:spPr bwMode="auto">
          <a:xfrm>
            <a:off x="838200" y="4724400"/>
            <a:ext cx="78486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The angle of this shot has a strong center of focus. Fast shutter speed freezes the action while a wide aperture blurs the background.</a:t>
            </a:r>
          </a:p>
          <a:p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" name="Picture 2" descr="A crowd of people watching a football game&#10;&#10;Description automatically generated">
            <a:extLst>
              <a:ext uri="{FF2B5EF4-FFF2-40B4-BE49-F238E27FC236}">
                <a16:creationId xmlns:a16="http://schemas.microsoft.com/office/drawing/2014/main" id="{C030619C-4A04-4A35-8E3C-7297FB414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6042"/>
            <a:ext cx="4084320" cy="39804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853" y="304800"/>
            <a:ext cx="638360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8"/>
          <p:cNvSpPr txBox="1">
            <a:spLocks noChangeArrowheads="1"/>
          </p:cNvSpPr>
          <p:nvPr/>
        </p:nvSpPr>
        <p:spPr bwMode="auto">
          <a:xfrm>
            <a:off x="4756072" y="1280522"/>
            <a:ext cx="41148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</a:rPr>
              <a:t>PHOTO</a:t>
            </a:r>
          </a:p>
          <a:p>
            <a:r>
              <a:rPr lang="en-US" sz="3200" dirty="0">
                <a:latin typeface="Tahoma" panose="020B0604030504040204" pitchFamily="34" charset="0"/>
              </a:rPr>
              <a:t>COMPOSITION</a:t>
            </a:r>
          </a:p>
          <a:p>
            <a:endParaRPr lang="en-US" sz="1050" dirty="0">
              <a:latin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</a:rPr>
              <a:t>Freezing action</a:t>
            </a:r>
          </a:p>
          <a:p>
            <a:r>
              <a:rPr lang="en-US" sz="2800" dirty="0">
                <a:latin typeface="Tahoma" panose="020B0604030504040204" pitchFamily="34" charset="0"/>
              </a:rPr>
              <a:t>Selective focus</a:t>
            </a:r>
          </a:p>
          <a:p>
            <a:r>
              <a:rPr lang="en-US" sz="2800" dirty="0">
                <a:latin typeface="Tahoma" panose="020B0604030504040204" pitchFamily="34" charset="0"/>
              </a:rPr>
              <a:t>Captures the moment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32272" y="2347322"/>
            <a:ext cx="2603915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685800" y="4727138"/>
            <a:ext cx="7620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Following the action pays off as the photographer captures players in mid-air with a fast shutter speed. A wide aperture limits the area in focus.</a:t>
            </a:r>
          </a:p>
          <a:p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94722"/>
            <a:ext cx="4216141" cy="38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ootball players on the field&#10;&#10;Description automatically generated">
            <a:extLst>
              <a:ext uri="{FF2B5EF4-FFF2-40B4-BE49-F238E27FC236}">
                <a16:creationId xmlns:a16="http://schemas.microsoft.com/office/drawing/2014/main" id="{519A0868-B802-4722-B203-624BB1C1B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1574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3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5638800" y="1447800"/>
            <a:ext cx="35052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Freezing action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Capturing the moment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2514600"/>
            <a:ext cx="25908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0" name="TextBox 10"/>
          <p:cNvSpPr txBox="1">
            <a:spLocks noChangeArrowheads="1"/>
          </p:cNvSpPr>
          <p:nvPr/>
        </p:nvSpPr>
        <p:spPr bwMode="auto">
          <a:xfrm>
            <a:off x="838200" y="4572000"/>
            <a:ext cx="7467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Shooting in daylight lets the photographer use a fast shutter speed to capture the play.</a:t>
            </a:r>
          </a:p>
          <a:p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" name="Picture 2" descr="A group of football players on the field&#10;&#10;Description automatically generated">
            <a:extLst>
              <a:ext uri="{FF2B5EF4-FFF2-40B4-BE49-F238E27FC236}">
                <a16:creationId xmlns:a16="http://schemas.microsoft.com/office/drawing/2014/main" id="{5EBCE809-9F40-4ED0-889F-EE2466B05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99872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4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ootball player on a field&#10;&#10;Description automatically generated">
            <a:extLst>
              <a:ext uri="{FF2B5EF4-FFF2-40B4-BE49-F238E27FC236}">
                <a16:creationId xmlns:a16="http://schemas.microsoft.com/office/drawing/2014/main" id="{D08763DD-850D-4A58-B659-1C78CEFD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9046"/>
            <a:ext cx="4747278" cy="56566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4191000" y="1605186"/>
            <a:ext cx="4191000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Freezing action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Captures the moment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267200" y="2671120"/>
            <a:ext cx="2667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TextBox 10"/>
          <p:cNvSpPr txBox="1">
            <a:spLocks noChangeArrowheads="1"/>
          </p:cNvSpPr>
          <p:nvPr/>
        </p:nvSpPr>
        <p:spPr bwMode="auto">
          <a:xfrm>
            <a:off x="960857" y="4543961"/>
            <a:ext cx="746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forget to cover afternoon JV and freshman games, which offer a chance to shoot with natural light, allowing faster shutter speeds. Here the photographer freezes action and keeps the ball in the photo.</a:t>
            </a:r>
          </a:p>
        </p:txBody>
      </p:sp>
      <p:pic>
        <p:nvPicPr>
          <p:cNvPr id="7" name="Picture 6" descr="A football player on a field&#10;&#10;Description automatically generated">
            <a:extLst>
              <a:ext uri="{FF2B5EF4-FFF2-40B4-BE49-F238E27FC236}">
                <a16:creationId xmlns:a16="http://schemas.microsoft.com/office/drawing/2014/main" id="{4675B0E7-BA96-4042-983C-C1DA7EE9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25" y="657761"/>
            <a:ext cx="3069617" cy="3657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457200" y="1191601"/>
            <a:ext cx="3810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#1:</a:t>
            </a:r>
          </a:p>
          <a:p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how the game is played. That allows you to anticipate the action and get the best shots.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#2:</a:t>
            </a:r>
          </a:p>
          <a:p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to the game early.</a:t>
            </a:r>
          </a:p>
          <a:p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until the last player leaves the field.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D27B1169-7C3A-1C45-8495-56591ABF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Shooting football tips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1E011-6E80-524E-A8CC-7CD182F1F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63" y="1191600"/>
            <a:ext cx="5571337" cy="383759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EDDCC55-42C0-CE43-A525-A95DEAA3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38" y="5062716"/>
            <a:ext cx="832552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#3:</a:t>
            </a:r>
          </a:p>
          <a:p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games means more chances to get a perfect shot. Use shots from several games on a spread.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04000"/>
            <a:ext cx="8763000" cy="392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" y="1591381"/>
            <a:ext cx="5295901" cy="237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8"/>
          <p:cNvSpPr txBox="1">
            <a:spLocks noChangeArrowheads="1"/>
          </p:cNvSpPr>
          <p:nvPr/>
        </p:nvSpPr>
        <p:spPr bwMode="auto">
          <a:xfrm>
            <a:off x="5470071" y="1221938"/>
            <a:ext cx="4114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 the frame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of interest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562600" y="2297707"/>
            <a:ext cx="33528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838200" y="4269938"/>
            <a:ext cx="746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Remember to cover the stands. Here the photographer fills the frame with an enthusiastic group in the student section with the hand-lettered sign serving as a center of interest.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445" y="457200"/>
            <a:ext cx="725698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17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410200" y="1583337"/>
            <a:ext cx="3352800" cy="25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pPr eaLnBrk="1" hangingPunct="1"/>
            <a:endParaRPr lang="en-US" alt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Reaction shot</a:t>
            </a: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800" dirty="0">
              <a:latin typeface="+mj-lt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5486400" y="2650137"/>
            <a:ext cx="321945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81000" y="4753742"/>
            <a:ext cx="82677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Watch the sidelines for the story behind the story. The players’ reactions are as important as the action of the game.</a:t>
            </a:r>
          </a:p>
          <a:p>
            <a:pPr eaLnBrk="1" hangingPunct="1"/>
            <a:endParaRPr lang="en-US" altLang="en-US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762000"/>
            <a:ext cx="4876800" cy="36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2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baseball, game&#10;&#10;Description automatically generated">
            <a:extLst>
              <a:ext uri="{FF2B5EF4-FFF2-40B4-BE49-F238E27FC236}">
                <a16:creationId xmlns:a16="http://schemas.microsoft.com/office/drawing/2014/main" id="{288E763A-31C8-48D3-B5B1-DDACDD316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47" y="-228600"/>
            <a:ext cx="453303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4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4600008" y="1907738"/>
            <a:ext cx="3352800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pPr eaLnBrk="1" hangingPunct="1"/>
            <a:endParaRPr lang="en-US" alt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Reaction shot</a:t>
            </a: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76208" y="2974538"/>
            <a:ext cx="24765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81000" y="4955738"/>
            <a:ext cx="82677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shooting even after the play ends and players return to the sidelines – they often continue celebrating a score or turnover with their teammates/coaches.</a:t>
            </a:r>
          </a:p>
          <a:p>
            <a:pPr eaLnBrk="1" hangingPunct="1"/>
            <a:endParaRPr lang="en-US" altLang="en-US" dirty="0">
              <a:latin typeface="+mj-lt"/>
            </a:endParaRPr>
          </a:p>
        </p:txBody>
      </p:sp>
      <p:pic>
        <p:nvPicPr>
          <p:cNvPr id="8" name="Picture 7" descr="A picture containing outdoor, person, baseball, game&#10;&#10;Description automatically generated">
            <a:extLst>
              <a:ext uri="{FF2B5EF4-FFF2-40B4-BE49-F238E27FC236}">
                <a16:creationId xmlns:a16="http://schemas.microsoft.com/office/drawing/2014/main" id="{23FC5754-6ABD-4B58-BEC3-C62DCF01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9938"/>
            <a:ext cx="291846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1" y="273049"/>
            <a:ext cx="3912598" cy="5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4724400" y="1371600"/>
            <a:ext cx="3886200" cy="29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Worm’s eye view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Fill the frame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Framing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Emotion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838700" y="2438400"/>
            <a:ext cx="26289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extBox 10"/>
          <p:cNvSpPr txBox="1">
            <a:spLocks noChangeArrowheads="1"/>
          </p:cNvSpPr>
          <p:nvPr/>
        </p:nvSpPr>
        <p:spPr bwMode="auto">
          <a:xfrm>
            <a:off x="568377" y="4876800"/>
            <a:ext cx="746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halftime show offers a variety of coverage opportunities. Here the color guard flag forms a vibrant frame for the performer, whose facial expression is clearly shown. The worm’s eye angle eliminates background distractions.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281557"/>
            <a:ext cx="2978678" cy="44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EF718-EA32-4133-898C-6DB0C77F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09600"/>
            <a:ext cx="4876800" cy="53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25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4953000" y="1422737"/>
            <a:ext cx="3276600" cy="29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Depth of field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Lighting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on individual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953000" y="2489537"/>
            <a:ext cx="26289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665681-913D-4DBF-9A74-3F818ACD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36937"/>
            <a:ext cx="3638550" cy="397192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5DAB85A0-C768-456C-A88C-ECFCFA20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77" y="4851737"/>
            <a:ext cx="746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half-time show offers a variety of coverage opportunities. The depth of field provides a strong center of focus and eliminates background distractions.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0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09600" y="848881"/>
            <a:ext cx="41148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#4:</a:t>
            </a:r>
          </a:p>
          <a:p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advantage of different lighting to create varied effects in your shots.</a:t>
            </a:r>
          </a:p>
          <a:p>
            <a:pPr eaLnBrk="1" hangingPunct="1"/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#5: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Shoot both offense and defense, home &amp; away.</a:t>
            </a:r>
          </a:p>
          <a:p>
            <a:pPr eaLnBrk="1" hangingPunct="1"/>
            <a:endParaRPr lang="en-US" alt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#6: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 up and down the field as play moves.</a:t>
            </a:r>
          </a:p>
          <a:p>
            <a:pPr eaLnBrk="1" hangingPunct="1"/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65FC0-C091-8E4A-A141-7C3067D1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47163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63" y="152400"/>
            <a:ext cx="7335373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8"/>
          <p:cNvSpPr txBox="1">
            <a:spLocks noChangeArrowheads="1"/>
          </p:cNvSpPr>
          <p:nvPr/>
        </p:nvSpPr>
        <p:spPr bwMode="auto">
          <a:xfrm>
            <a:off x="5334000" y="1430938"/>
            <a:ext cx="41148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Selective focus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Emotion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Rule of thirds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48300" y="2497738"/>
            <a:ext cx="27051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838200" y="4572000"/>
            <a:ext cx="7467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</a:rPr>
              <a:t>Staying until the end of the game pays off with emotional sideline shots like this. The photographer uses a wide aperture to focus on the emotion of the player in the foreground, blurring the background.</a:t>
            </a:r>
          </a:p>
          <a:p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3" y="685800"/>
            <a:ext cx="450685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113" y="381000"/>
            <a:ext cx="7551411" cy="56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25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5257800" y="1144012"/>
            <a:ext cx="3657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Filling the frame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Framing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Selective focus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334000" y="2210812"/>
            <a:ext cx="32766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extBox 10"/>
          <p:cNvSpPr txBox="1">
            <a:spLocks noChangeArrowheads="1"/>
          </p:cNvSpPr>
          <p:nvPr/>
        </p:nvSpPr>
        <p:spPr bwMode="auto">
          <a:xfrm>
            <a:off x="568377" y="4572000"/>
            <a:ext cx="746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Teammates frame the central player in this celebratory shot. By moving in close, taking a slightly low angle and blurring the background with a wide aperture, the photographer tells the story through the looks on the players’ faces.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888286"/>
            <a:ext cx="4522397" cy="34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10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rson, person&#10;&#10;Description automatically generated">
            <a:extLst>
              <a:ext uri="{FF2B5EF4-FFF2-40B4-BE49-F238E27FC236}">
                <a16:creationId xmlns:a16="http://schemas.microsoft.com/office/drawing/2014/main" id="{AE7BC9C9-F188-4D99-AF38-38B77A52D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533400"/>
            <a:ext cx="460248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16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858F4B9-27AB-4092-9FB0-3CD18FD1B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879937"/>
            <a:ext cx="35052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Framing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21626F2-F047-4647-B822-E2495A3B8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004137"/>
            <a:ext cx="746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Staying after the game gives photographers the opportunity to capture moments with siblings, parents and other fans as they interact with players.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icture containing person, outdoor, person, person&#10;&#10;Description automatically generated">
            <a:extLst>
              <a:ext uri="{FF2B5EF4-FFF2-40B4-BE49-F238E27FC236}">
                <a16:creationId xmlns:a16="http://schemas.microsoft.com/office/drawing/2014/main" id="{76A83722-BEA1-41BE-9D62-CEB4B65F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8337"/>
            <a:ext cx="3829801" cy="4343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9852D-7F24-4146-9F53-90AAEE04AC9A}"/>
              </a:ext>
            </a:extLst>
          </p:cNvPr>
          <p:cNvCxnSpPr>
            <a:cxnSpLocks/>
          </p:cNvCxnSpPr>
          <p:nvPr/>
        </p:nvCxnSpPr>
        <p:spPr>
          <a:xfrm>
            <a:off x="5029200" y="2946737"/>
            <a:ext cx="32766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57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57200" y="332125"/>
            <a:ext cx="284227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#7: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to the opponent’s side of the field to shoot; your team will be in the background. At halftime, your school’s performers will be facing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E4DC1-709F-C942-BD01-68BB05E8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7475"/>
            <a:ext cx="5638799" cy="371421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A70749F-834B-B24C-AE29-EDD65844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4038600"/>
            <a:ext cx="86867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#8: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 in a 200mm/f2.8 lens for shooting night games.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2076C55-23AC-ED42-A528-DE15A70C3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8" y="5127248"/>
            <a:ext cx="86867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#9: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don’t have a long lens, wait for the play to come to you.</a:t>
            </a: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4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64695" y="457200"/>
            <a:ext cx="362150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#10: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manual focus and shutter priority settings. Choose a shutter speed of 250 or faster.</a:t>
            </a:r>
          </a:p>
          <a:p>
            <a:pPr eaLnBrk="1" hangingPunct="1"/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#11: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Shoot the scoreboard after each score to have a record of the score &amp;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2DBA2-1CFE-C64C-871C-ADAAA007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452" y="748668"/>
            <a:ext cx="4820598" cy="3213732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ABD493FE-C9A5-A749-8664-900B653A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74" y="4191000"/>
            <a:ext cx="865872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 reference for the plays.</a:t>
            </a:r>
          </a:p>
          <a:p>
            <a:pPr eaLnBrk="1" hangingPunct="1"/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 #12:</a:t>
            </a:r>
          </a:p>
          <a:p>
            <a:pPr eaLnBrk="1" hangingPunct="1"/>
            <a:r>
              <a:rPr lang="en-US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a back-up battery &amp; extra media card.</a:t>
            </a: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DFFB6-4E05-B947-B269-A88E62F8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459594"/>
            <a:ext cx="2418320" cy="15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879" y="381000"/>
            <a:ext cx="712414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5257800" y="897538"/>
            <a:ext cx="3581400" cy="253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Freezing action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Filling the frame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Framing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334000" y="1964338"/>
            <a:ext cx="35052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6" name="TextBox 10"/>
          <p:cNvSpPr txBox="1">
            <a:spLocks noChangeArrowheads="1"/>
          </p:cNvSpPr>
          <p:nvPr/>
        </p:nvSpPr>
        <p:spPr bwMode="auto">
          <a:xfrm>
            <a:off x="838200" y="3962400"/>
            <a:ext cx="74676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photographer captures the players running onto the field through an inflatable helmet, which serves to frame the action.</a:t>
            </a:r>
          </a:p>
          <a:p>
            <a:endParaRPr lang="en-US" sz="1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Fans don’t get a chance to see this angle from the stands, so the photographer provides an unique perspective.</a:t>
            </a:r>
          </a:p>
          <a:p>
            <a:endParaRPr lang="en-US" sz="1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cheerleaders holding flags complete the frame.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33" y="457200"/>
            <a:ext cx="419641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pink dress&#10;&#10;Description automatically generated">
            <a:extLst>
              <a:ext uri="{FF2B5EF4-FFF2-40B4-BE49-F238E27FC236}">
                <a16:creationId xmlns:a16="http://schemas.microsoft.com/office/drawing/2014/main" id="{8573E702-362D-4CC3-94A5-07F977057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79" y="-12969"/>
            <a:ext cx="5926721" cy="63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5029200" y="1905000"/>
            <a:ext cx="3429000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</a:t>
            </a:r>
          </a:p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 Lines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Lighting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143500" y="2971800"/>
            <a:ext cx="32385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extBox 10"/>
          <p:cNvSpPr txBox="1">
            <a:spLocks noChangeArrowheads="1"/>
          </p:cNvSpPr>
          <p:nvPr/>
        </p:nvSpPr>
        <p:spPr bwMode="auto">
          <a:xfrm>
            <a:off x="914400" y="4876800"/>
            <a:ext cx="746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Pregame photos offer opportunities to capture dance teams, JROTC, mascots, cheerleaders, etc. as they prepare for the football team to join them on the field.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erson in a pink dress&#10;&#10;Description automatically generated">
            <a:extLst>
              <a:ext uri="{FF2B5EF4-FFF2-40B4-BE49-F238E27FC236}">
                <a16:creationId xmlns:a16="http://schemas.microsoft.com/office/drawing/2014/main" id="{FABAA9F3-6D41-4AC9-BD01-38CF1D06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3" y="304800"/>
            <a:ext cx="4073955" cy="43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974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32106</TotalTime>
  <Words>881</Words>
  <Application>Microsoft Macintosh PowerPoint</Application>
  <PresentationFormat>On-screen Show (4:3)</PresentationFormat>
  <Paragraphs>157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Tahoma</vt:lpstr>
      <vt:lpstr>Calibri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 Coolidge</dc:creator>
  <cp:lastModifiedBy>Everman, Brynda</cp:lastModifiedBy>
  <cp:revision>1466</cp:revision>
  <dcterms:created xsi:type="dcterms:W3CDTF">2003-06-25T21:18:12Z</dcterms:created>
  <dcterms:modified xsi:type="dcterms:W3CDTF">2020-08-14T18:45:25Z</dcterms:modified>
</cp:coreProperties>
</file>