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30" r:id="rId1"/>
    <p:sldMasterId id="2147483733" r:id="rId2"/>
    <p:sldMasterId id="2147485837" r:id="rId3"/>
  </p:sldMasterIdLst>
  <p:notesMasterIdLst>
    <p:notesMasterId r:id="rId54"/>
  </p:notesMasterIdLst>
  <p:handoutMasterIdLst>
    <p:handoutMasterId r:id="rId55"/>
  </p:handoutMasterIdLst>
  <p:sldIdLst>
    <p:sldId id="256" r:id="rId4"/>
    <p:sldId id="406" r:id="rId5"/>
    <p:sldId id="368" r:id="rId6"/>
    <p:sldId id="407" r:id="rId7"/>
    <p:sldId id="408" r:id="rId8"/>
    <p:sldId id="387" r:id="rId9"/>
    <p:sldId id="388" r:id="rId10"/>
    <p:sldId id="393" r:id="rId11"/>
    <p:sldId id="399" r:id="rId12"/>
    <p:sldId id="390" r:id="rId13"/>
    <p:sldId id="391" r:id="rId14"/>
    <p:sldId id="395" r:id="rId15"/>
    <p:sldId id="372" r:id="rId16"/>
    <p:sldId id="374" r:id="rId17"/>
    <p:sldId id="379" r:id="rId18"/>
    <p:sldId id="432" r:id="rId19"/>
    <p:sldId id="400" r:id="rId20"/>
    <p:sldId id="375" r:id="rId21"/>
    <p:sldId id="381" r:id="rId22"/>
    <p:sldId id="433" r:id="rId23"/>
    <p:sldId id="401" r:id="rId24"/>
    <p:sldId id="382" r:id="rId25"/>
    <p:sldId id="376" r:id="rId26"/>
    <p:sldId id="402" r:id="rId27"/>
    <p:sldId id="377" r:id="rId28"/>
    <p:sldId id="409" r:id="rId29"/>
    <p:sldId id="403" r:id="rId30"/>
    <p:sldId id="431" r:id="rId31"/>
    <p:sldId id="378" r:id="rId32"/>
    <p:sldId id="410" r:id="rId33"/>
    <p:sldId id="371" r:id="rId34"/>
    <p:sldId id="430" r:id="rId35"/>
    <p:sldId id="422" r:id="rId36"/>
    <p:sldId id="423" r:id="rId37"/>
    <p:sldId id="424" r:id="rId38"/>
    <p:sldId id="414" r:id="rId39"/>
    <p:sldId id="412" r:id="rId40"/>
    <p:sldId id="416" r:id="rId41"/>
    <p:sldId id="417" r:id="rId42"/>
    <p:sldId id="425" r:id="rId43"/>
    <p:sldId id="426" r:id="rId44"/>
    <p:sldId id="427" r:id="rId45"/>
    <p:sldId id="428" r:id="rId46"/>
    <p:sldId id="429" r:id="rId47"/>
    <p:sldId id="411" r:id="rId48"/>
    <p:sldId id="418" r:id="rId49"/>
    <p:sldId id="397" r:id="rId50"/>
    <p:sldId id="420" r:id="rId51"/>
    <p:sldId id="421" r:id="rId52"/>
    <p:sldId id="261" r:id="rId5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S PGothic" pitchFamily="34" charset="-128"/>
        <a:cs typeface="+mn-cs"/>
      </a:defRPr>
    </a:lvl5pPr>
    <a:lvl6pPr marL="2286000" algn="l" defTabSz="914400" rtl="0" eaLnBrk="1" latinLnBrk="0" hangingPunct="1">
      <a:defRPr kern="1200">
        <a:solidFill>
          <a:schemeClr val="tx1"/>
        </a:solidFill>
        <a:latin typeface="Times New Roman" pitchFamily="18" charset="0"/>
        <a:ea typeface="MS PGothic" pitchFamily="34" charset="-128"/>
        <a:cs typeface="+mn-cs"/>
      </a:defRPr>
    </a:lvl6pPr>
    <a:lvl7pPr marL="2743200" algn="l" defTabSz="914400" rtl="0" eaLnBrk="1" latinLnBrk="0" hangingPunct="1">
      <a:defRPr kern="1200">
        <a:solidFill>
          <a:schemeClr val="tx1"/>
        </a:solidFill>
        <a:latin typeface="Times New Roman" pitchFamily="18" charset="0"/>
        <a:ea typeface="MS PGothic" pitchFamily="34" charset="-128"/>
        <a:cs typeface="+mn-cs"/>
      </a:defRPr>
    </a:lvl7pPr>
    <a:lvl8pPr marL="3200400" algn="l" defTabSz="914400" rtl="0" eaLnBrk="1" latinLnBrk="0" hangingPunct="1">
      <a:defRPr kern="1200">
        <a:solidFill>
          <a:schemeClr val="tx1"/>
        </a:solidFill>
        <a:latin typeface="Times New Roman" pitchFamily="18" charset="0"/>
        <a:ea typeface="MS PGothic" pitchFamily="34" charset="-128"/>
        <a:cs typeface="+mn-cs"/>
      </a:defRPr>
    </a:lvl8pPr>
    <a:lvl9pPr marL="3657600" algn="l" defTabSz="914400" rtl="0" eaLnBrk="1" latinLnBrk="0" hangingPunct="1">
      <a:defRPr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79F"/>
    <a:srgbClr val="00FF00"/>
    <a:srgbClr val="F26722"/>
    <a:srgbClr val="0089CF"/>
    <a:srgbClr val="608200"/>
    <a:srgbClr val="499195"/>
    <a:srgbClr val="FA9104"/>
    <a:srgbClr val="307244"/>
    <a:srgbClr val="255935"/>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88707"/>
  </p:normalViewPr>
  <p:slideViewPr>
    <p:cSldViewPr snapToGrid="0">
      <p:cViewPr varScale="1">
        <p:scale>
          <a:sx n="113" d="100"/>
          <a:sy n="113" d="100"/>
        </p:scale>
        <p:origin x="22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dirty="0">
              <a:latin typeface="Tahoma" panose="020B060403050404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4B67411D-2C5E-4373-9B61-CB228AD567D8}" type="datetimeFigureOut">
              <a:rPr lang="en-US" altLang="en-US">
                <a:latin typeface="Tahoma" panose="020B0604030504040204" pitchFamily="34" charset="0"/>
              </a:rPr>
              <a:pPr/>
              <a:t>8/14/20</a:t>
            </a:fld>
            <a:endParaRPr lang="en-US" altLang="en-US" dirty="0">
              <a:latin typeface="Tahoma" panose="020B060403050404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dirty="0">
              <a:latin typeface="Tahoma" panose="020B060403050404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3A8F7DD-FF53-46CC-998C-7D306C69D6E7}" type="slidenum">
              <a:rPr lang="en-US" altLang="en-US">
                <a:latin typeface="Tahoma" panose="020B0604030504040204" pitchFamily="34" charset="0"/>
              </a:rPr>
              <a:pPr/>
              <a:t>‹#›</a:t>
            </a:fld>
            <a:endParaRPr lang="en-US" altLang="en-US" dirty="0">
              <a:latin typeface="Tahoma" panose="020B0604030504040204" pitchFamily="34" charset="0"/>
            </a:endParaRPr>
          </a:p>
        </p:txBody>
      </p:sp>
    </p:spTree>
    <p:extLst>
      <p:ext uri="{BB962C8B-B14F-4D97-AF65-F5344CB8AC3E}">
        <p14:creationId xmlns:p14="http://schemas.microsoft.com/office/powerpoint/2010/main" val="121396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anose="020B0604030504040204" pitchFamily="34" charset="0"/>
              </a:defRPr>
            </a:lvl1pPr>
          </a:lstStyle>
          <a:p>
            <a:endParaRPr lang="en-US" alt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anose="020B0604030504040204" pitchFamily="34" charset="0"/>
              </a:defRPr>
            </a:lvl1pPr>
          </a:lstStyle>
          <a:p>
            <a:endParaRPr lang="en-US" altLang="en-US"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anose="020B0604030504040204" pitchFamily="34" charset="0"/>
              </a:defRPr>
            </a:lvl1pPr>
          </a:lstStyle>
          <a:p>
            <a:endParaRPr lang="en-US" alt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fld id="{F81531EC-6D13-4281-87C7-530F37DEF722}" type="slidenum">
              <a:rPr lang="en-US" altLang="en-US" smtClean="0"/>
              <a:pPr/>
              <a:t>‹#›</a:t>
            </a:fld>
            <a:endParaRPr lang="en-US" altLang="en-US" dirty="0"/>
          </a:p>
        </p:txBody>
      </p:sp>
    </p:spTree>
    <p:extLst>
      <p:ext uri="{BB962C8B-B14F-4D97-AF65-F5344CB8AC3E}">
        <p14:creationId xmlns:p14="http://schemas.microsoft.com/office/powerpoint/2010/main" val="3402234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anose="020B0604030504040204" pitchFamily="34"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ahoma" panose="020B0604030504040204"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ahoma" panose="020B0604030504040204"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ahoma" panose="020B0604030504040204"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ahoma" panose="020B0604030504040204"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Typography is the art of skillfully arranging and presenting type to gain attention. </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A2B59B9-D02F-4176-B4BA-45C06523D7F1}" type="slidenum">
              <a:rPr lang="en-US" altLang="en-US">
                <a:latin typeface="Tahoma" panose="020B0604030504040204" pitchFamily="34" charset="0"/>
              </a:rPr>
              <a:pPr/>
              <a:t>2</a:t>
            </a:fld>
            <a:endParaRPr lang="en-US" altLang="en-US" dirty="0">
              <a:latin typeface="Tahom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Kerning only affects the space between two letters, so you can adjust each space differently. Tracking adjusts all spaces in a block of text equally. (Most people call them both kerning.)</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76F201CE-006C-461E-9895-A88BC2C147FB}" type="slidenum">
              <a:rPr lang="en-US" altLang="en-US">
                <a:latin typeface="Tahoma" panose="020B0604030504040204" pitchFamily="34" charset="0"/>
              </a:rPr>
              <a:pPr/>
              <a:t>11</a:t>
            </a:fld>
            <a:endParaRPr lang="en-US" altLang="en-US" dirty="0">
              <a:latin typeface="Tahoma" panose="020B060403050404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Slab serifs have a mixture of serif and sans serif qualities/characteristics</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75B2A099-C82F-42F5-9C0C-B161ED559A23}" type="slidenum">
              <a:rPr lang="en-US" altLang="en-US">
                <a:latin typeface="Tahoma" panose="020B0604030504040204" pitchFamily="34" charset="0"/>
              </a:rPr>
              <a:pPr/>
              <a:t>22</a:t>
            </a:fld>
            <a:endParaRPr lang="en-US" altLang="en-US" dirty="0">
              <a:latin typeface="Tahoma" panose="020B060403050404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3062DD2-7E2C-4008-992F-08D0103B3371}" type="slidenum">
              <a:rPr lang="en-US" altLang="en-US">
                <a:latin typeface="Tahoma" panose="020B0604030504040204" pitchFamily="34" charset="0"/>
              </a:rPr>
              <a:pPr/>
              <a:t>25</a:t>
            </a:fld>
            <a:endParaRPr lang="en-US" altLang="en-US" dirty="0">
              <a:latin typeface="Tahoma" panose="020B060403050404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 careful with handwriting and script type that it doesn’t look too ”girly.” Often yearbook staffs are comprised mostly of girls so be careful that we’re catering to all of our audience.</a:t>
            </a: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F7C3617-8A75-4243-B8D2-EDDD63DEF343}" type="slidenum">
              <a:rPr lang="en-US" altLang="en-US">
                <a:latin typeface="Tahoma" panose="020B0604030504040204" pitchFamily="34" charset="0"/>
              </a:rPr>
              <a:pPr/>
              <a:t>26</a:t>
            </a:fld>
            <a:endParaRPr lang="en-US" altLang="en-US" dirty="0">
              <a:latin typeface="Tahoma" panose="020B060403050404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serif or sans serif typeface will do the bulk of the work. </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560B7177-8587-4B7C-B019-E9CB948B2FD6}" type="slidenum">
              <a:rPr lang="en-US" altLang="en-US">
                <a:latin typeface="Tahoma" panose="020B0604030504040204" pitchFamily="34" charset="0"/>
              </a:rPr>
              <a:pPr/>
              <a:t>33</a:t>
            </a:fld>
            <a:endParaRPr lang="en-US" altLang="en-US" dirty="0">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“Something BIG” – Arlington HS</a:t>
            </a:r>
          </a:p>
          <a:p>
            <a:r>
              <a:rPr lang="en-US" altLang="en-US" dirty="0"/>
              <a:t>“What you make of it” – Rock Canyon HS</a:t>
            </a:r>
          </a:p>
          <a:p>
            <a:r>
              <a:rPr lang="en-US" altLang="en-US" dirty="0"/>
              <a:t>“Things we know for sure” – Minnetonka HS</a:t>
            </a:r>
          </a:p>
          <a:p>
            <a:r>
              <a:rPr lang="en-US" altLang="en-US" dirty="0"/>
              <a:t>“Made for more” – Vista Ridge HS</a:t>
            </a:r>
          </a:p>
          <a:p>
            <a:r>
              <a:rPr lang="en-US" altLang="en-US" dirty="0"/>
              <a:t>“Make it count” – Hendrickson HS</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BE82E85B-EAF0-4AAA-91EC-133FFD8C34BD}" type="slidenum">
              <a:rPr lang="en-US" altLang="en-US">
                <a:latin typeface="Tahoma" panose="020B0604030504040204" pitchFamily="34" charset="0"/>
              </a:rPr>
              <a:pPr/>
              <a:t>35</a:t>
            </a:fld>
            <a:endParaRPr lang="en-US" altLang="en-US" dirty="0">
              <a:latin typeface="Tahoma" panose="020B060403050404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serif or sans serif typeface will do the bulk of the work. </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9B799290-2435-4527-BC61-BC9BC4FFA497}" type="slidenum">
              <a:rPr lang="en-US" altLang="en-US">
                <a:latin typeface="Tahoma" panose="020B0604030504040204" pitchFamily="34" charset="0"/>
              </a:rPr>
              <a:pPr/>
              <a:t>36</a:t>
            </a:fld>
            <a:endParaRPr lang="en-US" altLang="en-US" dirty="0">
              <a:latin typeface="Tahoma" panose="020B060403050404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the modern serif in an italic weight for the main headline but the regular version for the secondary headline. Modern serifs have radically thin and thick strokes.</a:t>
            </a:r>
          </a:p>
          <a:p>
            <a:endParaRPr lang="en-US" altLang="en-US"/>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CB0F86D-CA3F-4242-8541-3E318E1E48E3}" type="slidenum">
              <a:rPr lang="en-US" altLang="en-US">
                <a:latin typeface="Tahoma" panose="020B0604030504040204" pitchFamily="34" charset="0"/>
              </a:rPr>
              <a:pPr/>
              <a:t>37</a:t>
            </a:fld>
            <a:endParaRPr lang="en-US" altLang="en-US" dirty="0">
              <a:latin typeface="Tahoma" panose="020B060403050404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860D9DB4-D6A1-45F8-9E0D-F1109702645A}" type="slidenum">
              <a:rPr lang="en-US" altLang="en-US">
                <a:latin typeface="Tahoma" panose="020B0604030504040204" pitchFamily="34" charset="0"/>
              </a:rPr>
              <a:pPr/>
              <a:t>38</a:t>
            </a:fld>
            <a:endParaRPr lang="en-US" altLang="en-US" dirty="0">
              <a:latin typeface="Tahoma" panose="020B060403050404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a:r>
          </a:p>
          <a:p>
            <a:endParaRPr lang="en-US" altLang="en-US"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693F0D19-031B-4DA0-B03B-6F9B3E58C7B5}" type="slidenum">
              <a:rPr lang="en-US" altLang="en-US">
                <a:latin typeface="Tahoma" panose="020B0604030504040204" pitchFamily="34" charset="0"/>
              </a:rPr>
              <a:pPr/>
              <a:t>39</a:t>
            </a:fld>
            <a:endParaRPr lang="en-US" altLang="en-US" dirty="0">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Of course not, because that’s not the mood or message you’re trying to get across. Unless, it’s a Halloween or Thriller wedding.</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B1EE4EDA-B785-46DB-9AF6-971BC5D93022}" type="slidenum">
              <a:rPr lang="en-US" altLang="en-US">
                <a:latin typeface="Tahoma" panose="020B0604030504040204" pitchFamily="34" charset="0"/>
              </a:rPr>
              <a:pPr/>
              <a:t>3</a:t>
            </a:fld>
            <a:endParaRPr lang="en-US" altLang="en-US" dirty="0">
              <a:latin typeface="Tahoma" panose="020B060403050404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40</a:t>
            </a:fld>
            <a:endParaRPr lang="en-US" altLang="en-US" dirty="0">
              <a:latin typeface="Tahoma" panose="020B0604030504040204" pitchFamily="34" charset="0"/>
            </a:endParaRPr>
          </a:p>
        </p:txBody>
      </p:sp>
    </p:spTree>
    <p:extLst>
      <p:ext uri="{BB962C8B-B14F-4D97-AF65-F5344CB8AC3E}">
        <p14:creationId xmlns:p14="http://schemas.microsoft.com/office/powerpoint/2010/main" val="7726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41</a:t>
            </a:fld>
            <a:endParaRPr lang="en-US" altLang="en-US" dirty="0">
              <a:latin typeface="Tahoma" panose="020B0604030504040204" pitchFamily="34" charset="0"/>
            </a:endParaRPr>
          </a:p>
        </p:txBody>
      </p:sp>
    </p:spTree>
    <p:extLst>
      <p:ext uri="{BB962C8B-B14F-4D97-AF65-F5344CB8AC3E}">
        <p14:creationId xmlns:p14="http://schemas.microsoft.com/office/powerpoint/2010/main" val="416075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42</a:t>
            </a:fld>
            <a:endParaRPr lang="en-US" altLang="en-US" dirty="0">
              <a:latin typeface="Tahoma" panose="020B0604030504040204" pitchFamily="34" charset="0"/>
            </a:endParaRPr>
          </a:p>
        </p:txBody>
      </p:sp>
    </p:spTree>
    <p:extLst>
      <p:ext uri="{BB962C8B-B14F-4D97-AF65-F5344CB8AC3E}">
        <p14:creationId xmlns:p14="http://schemas.microsoft.com/office/powerpoint/2010/main" val="865558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43</a:t>
            </a:fld>
            <a:endParaRPr lang="en-US" altLang="en-US" dirty="0">
              <a:latin typeface="Tahoma" panose="020B0604030504040204" pitchFamily="34" charset="0"/>
            </a:endParaRPr>
          </a:p>
        </p:txBody>
      </p:sp>
    </p:spTree>
    <p:extLst>
      <p:ext uri="{BB962C8B-B14F-4D97-AF65-F5344CB8AC3E}">
        <p14:creationId xmlns:p14="http://schemas.microsoft.com/office/powerpoint/2010/main" val="98865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44</a:t>
            </a:fld>
            <a:endParaRPr lang="en-US" altLang="en-US" dirty="0">
              <a:latin typeface="Tahoma" panose="020B0604030504040204" pitchFamily="34" charset="0"/>
            </a:endParaRPr>
          </a:p>
        </p:txBody>
      </p:sp>
    </p:spTree>
    <p:extLst>
      <p:ext uri="{BB962C8B-B14F-4D97-AF65-F5344CB8AC3E}">
        <p14:creationId xmlns:p14="http://schemas.microsoft.com/office/powerpoint/2010/main" val="129707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31EC-6D13-4281-87C7-530F37DEF722}" type="slidenum">
              <a:rPr lang="en-US" altLang="en-US" smtClean="0"/>
              <a:pPr/>
              <a:t>46</a:t>
            </a:fld>
            <a:endParaRPr lang="en-US" altLang="en-US"/>
          </a:p>
        </p:txBody>
      </p:sp>
    </p:spTree>
    <p:extLst>
      <p:ext uri="{BB962C8B-B14F-4D97-AF65-F5344CB8AC3E}">
        <p14:creationId xmlns:p14="http://schemas.microsoft.com/office/powerpoint/2010/main" val="134737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7EFAF857-8F55-489C-8C03-BD208B1B2BBC}" type="slidenum">
              <a:rPr lang="en-US" altLang="en-US">
                <a:latin typeface="Tahoma" panose="020B0604030504040204" pitchFamily="34" charset="0"/>
              </a:rPr>
              <a:pPr/>
              <a:t>47</a:t>
            </a:fld>
            <a:endParaRPr lang="en-US" altLang="en-US" dirty="0">
              <a:latin typeface="Tahoma" panose="020B06040305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C97E52D2-FE18-4452-A484-E78E55F63128}" type="slidenum">
              <a:rPr lang="en-US" altLang="en-US">
                <a:latin typeface="Tahoma" panose="020B0604030504040204" pitchFamily="34" charset="0"/>
              </a:rPr>
              <a:pPr/>
              <a:t>48</a:t>
            </a:fld>
            <a:endParaRPr lang="en-US" altLang="en-US" dirty="0">
              <a:latin typeface="Tahoma" panose="020B060403050404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DD70868-DCF3-4785-A05E-F1D8ABA074B7}" type="slidenum">
              <a:rPr lang="en-US" altLang="en-US">
                <a:latin typeface="Tahoma" panose="020B0604030504040204" pitchFamily="34" charset="0"/>
              </a:rPr>
              <a:pPr/>
              <a:t>49</a:t>
            </a:fld>
            <a:endParaRPr lang="en-US" altLang="en-US" dirty="0">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Which one of these is more effective? The first is very small, quiet and feminine. The second is large, loud and bold. Even the color adds to the emphasis.</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3FF40E09-F4EF-4DD1-9D0E-2A8E73A4417E}" type="slidenum">
              <a:rPr lang="en-US" altLang="en-US">
                <a:latin typeface="Tahoma" panose="020B0604030504040204" pitchFamily="34" charset="0"/>
              </a:rPr>
              <a:pPr/>
              <a:t>4</a:t>
            </a:fld>
            <a:endParaRPr lang="en-US" altLang="en-US" dirty="0">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C4F04A0-5B25-48A9-80BF-8CE5969810B8}" type="slidenum">
              <a:rPr lang="en-US" altLang="en-US">
                <a:latin typeface="Tahoma" panose="020B0604030504040204" pitchFamily="34" charset="0"/>
              </a:rPr>
              <a:pPr/>
              <a:t>5</a:t>
            </a:fld>
            <a:endParaRPr lang="en-US" altLang="en-US" dirty="0">
              <a:latin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Six picas in an inch. So, 72 point is one-inch tall.</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F8C2D1FC-A57B-4ACE-83F8-4C2B0B5C9519}" type="slidenum">
              <a:rPr lang="en-US" altLang="en-US">
                <a:latin typeface="Tahoma" panose="020B0604030504040204" pitchFamily="34" charset="0"/>
              </a:rPr>
              <a:pPr/>
              <a:t>6</a:t>
            </a:fld>
            <a:endParaRPr lang="en-US" altLang="en-US" dirty="0">
              <a:latin typeface="Tahom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actual size on a computer screen.</a:t>
            </a:r>
          </a:p>
          <a:p>
            <a:r>
              <a:rPr lang="en-US" altLang="en-US"/>
              <a:t>Six picas in an inch. So, 72 point is one-inch tall.</a:t>
            </a:r>
          </a:p>
          <a:p>
            <a:endParaRPr lang="en-US" altLang="en-US"/>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5E0A267-252A-4557-B1A6-94EEC78F399C}" type="slidenum">
              <a:rPr lang="en-US" altLang="en-US">
                <a:latin typeface="Tahoma" panose="020B0604030504040204" pitchFamily="34" charset="0"/>
              </a:rPr>
              <a:pPr/>
              <a:t>7</a:t>
            </a:fld>
            <a:endParaRPr lang="en-US" altLang="en-US" dirty="0">
              <a:latin typeface="Tahoma" panose="020B06040305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traditional family offers styles like regular, italic, bold. An extended family has additional variations like thin, black. Then there are super families with have condensed and extended versions of the typeface.</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8456DC7-874B-481B-A694-54742E26CED8}" type="slidenum">
              <a:rPr lang="en-US" altLang="en-US">
                <a:latin typeface="Tahoma" panose="020B0604030504040204" pitchFamily="34" charset="0"/>
              </a:rPr>
              <a:pPr/>
              <a:t>8</a:t>
            </a:fld>
            <a:endParaRPr lang="en-US" altLang="en-US" dirty="0">
              <a:latin typeface="Tahom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type family “Aleo” with examples of light, regular and bold type.</a:t>
            </a: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515CED0E-6179-4F96-9A88-CFE93AA4662C}" type="slidenum">
              <a:rPr lang="en-US" altLang="en-US">
                <a:latin typeface="Tahoma" panose="020B0604030504040204" pitchFamily="34" charset="0"/>
              </a:rPr>
              <a:pPr/>
              <a:t>9</a:t>
            </a:fld>
            <a:endParaRPr lang="en-US" altLang="en-US" dirty="0">
              <a:latin typeface="Tahoma" panose="020B060403050404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Pronounced “ledding” the term comes from the use of lead type with printing presses. Typesetters would add a 1-point line of lead between lines of text for readability.</a:t>
            </a:r>
          </a:p>
          <a:p>
            <a:r>
              <a:rPr lang="en-US" altLang="en-US"/>
              <a:t>Auto leading was set for reading on a computer.</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4E4BFE12-9662-4924-93CA-B4AD2DE60F78}" type="slidenum">
              <a:rPr lang="en-US" altLang="en-US">
                <a:latin typeface="Tahoma" panose="020B0604030504040204" pitchFamily="34" charset="0"/>
              </a:rPr>
              <a:pPr/>
              <a:t>10</a:t>
            </a:fld>
            <a:endParaRPr lang="en-US" altLang="en-US" dirty="0">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3825" y="311150"/>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23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_Content-Gray3">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3748825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6_Closing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396163" y="5984875"/>
            <a:ext cx="1441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4703763" y="6175375"/>
            <a:ext cx="2638425" cy="439738"/>
          </a:xfrm>
          <a:prstGeom prst="rect">
            <a:avLst/>
          </a:prstGeom>
          <a:noFill/>
        </p:spPr>
        <p:txBody>
          <a:bodyPr>
            <a:spAutoFit/>
          </a:bodyPr>
          <a:lstStyle/>
          <a:p>
            <a:pPr algn="r" eaLnBrk="0" hangingPunct="0">
              <a:defRPr/>
            </a:pP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 2020 Balfour Yearbooks, Dallas, TX</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Duplication or distribution of this material is</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prohibited without permission.</a:t>
            </a:r>
          </a:p>
        </p:txBody>
      </p:sp>
      <p:cxnSp>
        <p:nvCxnSpPr>
          <p:cNvPr id="6" name="Straight Connector 5"/>
          <p:cNvCxnSpPr/>
          <p:nvPr userDrawn="1"/>
        </p:nvCxnSpPr>
        <p:spPr>
          <a:xfrm>
            <a:off x="0" y="3533077"/>
            <a:ext cx="9144000" cy="0"/>
          </a:xfrm>
          <a:prstGeom prst="line">
            <a:avLst/>
          </a:prstGeom>
          <a:ln w="38100">
            <a:solidFill>
              <a:srgbClr val="CA3183"/>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plate, food&#10;&#10;Description automatically generated">
            <a:extLst>
              <a:ext uri="{FF2B5EF4-FFF2-40B4-BE49-F238E27FC236}">
                <a16:creationId xmlns:a16="http://schemas.microsoft.com/office/drawing/2014/main" id="{F708ABCB-C06C-574D-8FF9-2CBCEDAE5A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5844" y="2841702"/>
            <a:ext cx="3073400" cy="1828800"/>
          </a:xfrm>
          <a:prstGeom prst="rect">
            <a:avLst/>
          </a:prstGeom>
        </p:spPr>
      </p:pic>
    </p:spTree>
    <p:extLst>
      <p:ext uri="{BB962C8B-B14F-4D97-AF65-F5344CB8AC3E}">
        <p14:creationId xmlns:p14="http://schemas.microsoft.com/office/powerpoint/2010/main" val="26548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30830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17526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ahoma"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675438"/>
            <a:ext cx="9144000" cy="182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ahoma" panose="020B060403050404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_Title Slide">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0" y="1254512"/>
            <a:ext cx="91440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32427" y="6172200"/>
            <a:ext cx="1082974"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 plate, food&#10;&#10;Description automatically generated">
            <a:extLst>
              <a:ext uri="{FF2B5EF4-FFF2-40B4-BE49-F238E27FC236}">
                <a16:creationId xmlns:a16="http://schemas.microsoft.com/office/drawing/2014/main" id="{41169816-C61C-3248-8032-1069AF098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91" y="298174"/>
            <a:ext cx="3073400" cy="1828800"/>
          </a:xfrm>
          <a:prstGeom prst="rect">
            <a:avLst/>
          </a:prstGeom>
        </p:spPr>
      </p:pic>
    </p:spTree>
    <p:extLst>
      <p:ext uri="{BB962C8B-B14F-4D97-AF65-F5344CB8AC3E}">
        <p14:creationId xmlns:p14="http://schemas.microsoft.com/office/powerpoint/2010/main" val="250351792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Content-Blac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74635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Content-Gray1">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23825" y="311150"/>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98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Content_Gray2">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3288224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E6A1BAB-AE62-40C4-B3EE-1991F30D8E0F}" type="datetimeFigureOut">
              <a:rPr lang="en-US" smtClean="0">
                <a:solidFill>
                  <a:prstClr val="black">
                    <a:tint val="75000"/>
                  </a:prstClr>
                </a:solidFill>
                <a:latin typeface="Calibri"/>
                <a:ea typeface="+mn-ea"/>
              </a:rPr>
              <a:pPr eaLnBrk="1" fontAlgn="auto" hangingPunct="1">
                <a:spcBef>
                  <a:spcPts val="0"/>
                </a:spcBef>
                <a:spcAft>
                  <a:spcPts val="0"/>
                </a:spcAft>
              </a:pPr>
              <a:t>8/14/20</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63D2B9D-BA97-4AE3-A794-B0DD71046F7F}"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748396147"/>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26" r:id="rId1"/>
    <p:sldLayoutId id="2147485827" r:id="rId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A1BAB-AE62-40C4-B3EE-1991F30D8E0F}" type="datetimeFigureOut">
              <a:rPr lang="en-US" smtClean="0"/>
              <a:t>8/14/20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D2B9D-BA97-4AE3-A794-B0DD71046F7F}" type="slidenum">
              <a:rPr lang="en-US" smtClean="0"/>
              <a:t>‹#›</a:t>
            </a:fld>
            <a:endParaRPr lang="en-US"/>
          </a:p>
        </p:txBody>
      </p:sp>
    </p:spTree>
    <p:extLst>
      <p:ext uri="{BB962C8B-B14F-4D97-AF65-F5344CB8AC3E}">
        <p14:creationId xmlns:p14="http://schemas.microsoft.com/office/powerpoint/2010/main" val="868154072"/>
      </p:ext>
    </p:extLst>
  </p:cSld>
  <p:clrMap bg1="lt1" tx1="dk1" bg2="lt2" tx2="dk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85750" y="2785651"/>
            <a:ext cx="8858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150" normalizeH="0" baseline="0" noProof="0" dirty="0">
                <a:ln>
                  <a:noFill/>
                </a:ln>
                <a:solidFill>
                  <a:srgbClr val="00B0F0"/>
                </a:solidFill>
                <a:effectLst/>
                <a:uLnTx/>
                <a:uFillTx/>
                <a:latin typeface="Tahoma" pitchFamily="34" charset="0"/>
                <a:ea typeface="MS PGothic" pitchFamily="34" charset="-128"/>
                <a:cs typeface="+mn-cs"/>
              </a:rPr>
              <a:t>Typography</a:t>
            </a:r>
            <a:endParaRPr kumimoji="0" lang="en-US" altLang="en-US" sz="11500" b="1" i="0" u="none" strike="noStrike" kern="1200" cap="none" spc="-150" normalizeH="0" baseline="0" noProof="0" dirty="0">
              <a:ln>
                <a:noFill/>
              </a:ln>
              <a:solidFill>
                <a:srgbClr val="00B0F0"/>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334535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txBox="1">
            <a:spLocks/>
          </p:cNvSpPr>
          <p:nvPr/>
        </p:nvSpPr>
        <p:spPr bwMode="auto">
          <a:xfrm>
            <a:off x="194040" y="1128713"/>
            <a:ext cx="4512872"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97180" indent="-297180">
              <a:spcBef>
                <a:spcPts val="0"/>
              </a:spcBef>
              <a:spcAft>
                <a:spcPts val="1200"/>
              </a:spcAft>
              <a:buFont typeface="Arial" pitchFamily="34" charset="0"/>
              <a:buChar char="•"/>
            </a:pPr>
            <a:r>
              <a:rPr lang="en-US" altLang="en-US" sz="3200" b="1" dirty="0">
                <a:latin typeface="Tahoma" charset="0"/>
                <a:ea typeface="Tahoma" charset="0"/>
                <a:cs typeface="Tahoma" charset="0"/>
              </a:rPr>
              <a:t>Leading is the space between lines of type.</a:t>
            </a:r>
          </a:p>
          <a:p>
            <a:pPr marL="297180" indent="-297180">
              <a:spcBef>
                <a:spcPts val="0"/>
              </a:spcBef>
              <a:spcAft>
                <a:spcPts val="1200"/>
              </a:spcAft>
              <a:buFont typeface="Arial" pitchFamily="34" charset="0"/>
              <a:buChar char="•"/>
            </a:pPr>
            <a:r>
              <a:rPr lang="en-US" altLang="en-US" sz="3200" b="1" dirty="0">
                <a:latin typeface="Tahoma" charset="0"/>
                <a:ea typeface="Tahoma" charset="0"/>
                <a:cs typeface="Tahoma" charset="0"/>
              </a:rPr>
              <a:t>Auto leading sets spacing, but you can manually adjust to create emphasis or save space.</a:t>
            </a:r>
          </a:p>
        </p:txBody>
      </p:sp>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a:solidFill>
                  <a:schemeClr val="bg1"/>
                </a:solidFill>
                <a:latin typeface="Tahoma" charset="0"/>
                <a:ea typeface="Tahoma" charset="0"/>
                <a:cs typeface="Tahoma" charset="0"/>
              </a:rPr>
              <a:t>Type readability</a:t>
            </a:r>
            <a:endParaRPr lang="en-US" altLang="en-US" sz="4000" b="1" dirty="0">
              <a:solidFill>
                <a:schemeClr val="bg1"/>
              </a:solidFill>
              <a:latin typeface="Tahoma" charset="0"/>
              <a:ea typeface="Tahoma" charset="0"/>
              <a:cs typeface="Tahom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33471" y="1128713"/>
            <a:ext cx="4217741" cy="45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txBox="1">
            <a:spLocks/>
          </p:cNvSpPr>
          <p:nvPr/>
        </p:nvSpPr>
        <p:spPr bwMode="auto">
          <a:xfrm>
            <a:off x="366713" y="1113406"/>
            <a:ext cx="54246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97180" indent="-297180">
              <a:spcBef>
                <a:spcPts val="0"/>
              </a:spcBef>
              <a:spcAft>
                <a:spcPts val="1200"/>
              </a:spcAft>
              <a:buFont typeface="Arial" pitchFamily="34" charset="0"/>
              <a:buChar char="•"/>
            </a:pPr>
            <a:r>
              <a:rPr lang="en-US" altLang="en-US" sz="3200" b="1" dirty="0">
                <a:latin typeface="Tahoma" charset="0"/>
                <a:ea typeface="Tahoma" charset="0"/>
                <a:cs typeface="Tahoma" charset="0"/>
              </a:rPr>
              <a:t>Kerning is the space between pairs of characters or glyphs.</a:t>
            </a:r>
          </a:p>
          <a:p>
            <a:pPr marL="297180" indent="-297180">
              <a:spcBef>
                <a:spcPts val="0"/>
              </a:spcBef>
              <a:spcAft>
                <a:spcPts val="1200"/>
              </a:spcAft>
              <a:buFont typeface="Arial" pitchFamily="34" charset="0"/>
              <a:buChar char="•"/>
            </a:pPr>
            <a:r>
              <a:rPr lang="en-US" altLang="en-US" sz="3200" b="1" dirty="0">
                <a:latin typeface="Tahoma" charset="0"/>
                <a:ea typeface="Tahoma" charset="0"/>
                <a:cs typeface="Tahoma" charset="0"/>
              </a:rPr>
              <a:t>Tracking is the space between letters in an entire block of text.</a:t>
            </a:r>
          </a:p>
        </p:txBody>
      </p:sp>
      <p:sp>
        <p:nvSpPr>
          <p:cNvPr id="8" name="TextBox 3"/>
          <p:cNvSpPr txBox="1">
            <a:spLocks noChangeArrowheads="1"/>
          </p:cNvSpPr>
          <p:nvPr/>
        </p:nvSpPr>
        <p:spPr bwMode="auto">
          <a:xfrm>
            <a:off x="1330325" y="3404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a:solidFill>
                  <a:schemeClr val="bg1"/>
                </a:solidFill>
                <a:latin typeface="Tahoma" charset="0"/>
                <a:ea typeface="Tahoma" charset="0"/>
                <a:cs typeface="Tahoma" charset="0"/>
              </a:rPr>
              <a:t>Type readability</a:t>
            </a:r>
            <a:endParaRPr lang="en-US" altLang="en-US" sz="4000" b="1" dirty="0">
              <a:solidFill>
                <a:schemeClr val="bg1"/>
              </a:solidFill>
              <a:latin typeface="Tahoma" charset="0"/>
              <a:ea typeface="Tahoma" charset="0"/>
              <a:cs typeface="Tahom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6713" y="4596381"/>
            <a:ext cx="8261803" cy="177483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73409" y="1113406"/>
            <a:ext cx="2997418" cy="3130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txBox="1">
            <a:spLocks/>
          </p:cNvSpPr>
          <p:nvPr/>
        </p:nvSpPr>
        <p:spPr bwMode="auto">
          <a:xfrm>
            <a:off x="375042" y="892175"/>
            <a:ext cx="848414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97180" indent="-297180">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Alignment affects type readability.</a:t>
            </a:r>
          </a:p>
          <a:p>
            <a:pPr marL="297180" indent="-297180">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Align left, also called ragged right, is the easiest to read.</a:t>
            </a:r>
          </a:p>
          <a:p>
            <a:pPr marL="297180" indent="-297180">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Left justified aligns the left and right margins, but can cause awkward spacing in narrow text boxes.  </a:t>
            </a:r>
          </a:p>
        </p:txBody>
      </p:sp>
      <p:pic>
        <p:nvPicPr>
          <p:cNvPr id="44036" name="Picture 9"/>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52038" y="1763713"/>
            <a:ext cx="27908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a:solidFill>
                  <a:schemeClr val="bg1"/>
                </a:solidFill>
                <a:latin typeface="Tahoma" charset="0"/>
                <a:ea typeface="Tahoma" charset="0"/>
                <a:cs typeface="Tahoma" charset="0"/>
              </a:rPr>
              <a:t>Type readability</a:t>
            </a:r>
            <a:endParaRPr lang="en-US" altLang="en-US" sz="4000" b="1" dirty="0">
              <a:solidFill>
                <a:schemeClr val="bg1"/>
              </a:solidFill>
              <a:latin typeface="Tahoma" charset="0"/>
              <a:ea typeface="Tahoma" charset="0"/>
              <a:cs typeface="Tahom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04618" y="4394673"/>
            <a:ext cx="7225259" cy="2463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classifications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8552" y="1448750"/>
            <a:ext cx="8345424" cy="47122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txBox="1">
            <a:spLocks/>
          </p:cNvSpPr>
          <p:nvPr/>
        </p:nvSpPr>
        <p:spPr bwMode="auto">
          <a:xfrm>
            <a:off x="431800" y="1065213"/>
            <a:ext cx="77501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spcAft>
                <a:spcPts val="1200"/>
              </a:spcAft>
              <a:buClr>
                <a:schemeClr val="tx1"/>
              </a:buClr>
              <a:buFont typeface="Arial" pitchFamily="34" charset="0"/>
              <a:buChar char="•"/>
            </a:pPr>
            <a:r>
              <a:rPr lang="en-US" altLang="en-US" sz="3200" b="1" dirty="0">
                <a:latin typeface="Tahoma" charset="0"/>
                <a:ea typeface="Tahoma" charset="0"/>
                <a:cs typeface="Tahoma" charset="0"/>
              </a:rPr>
              <a:t>Feet at the end of the letters</a:t>
            </a:r>
          </a:p>
          <a:p>
            <a:pPr>
              <a:spcBef>
                <a:spcPct val="20000"/>
              </a:spcBef>
              <a:spcAft>
                <a:spcPts val="1200"/>
              </a:spcAft>
              <a:buClr>
                <a:schemeClr val="tx1"/>
              </a:buClr>
              <a:buFont typeface="Arial" pitchFamily="34" charset="0"/>
              <a:buChar char="•"/>
            </a:pPr>
            <a:r>
              <a:rPr lang="en-US" altLang="en-US" sz="3200" b="1" dirty="0">
                <a:latin typeface="Tahoma" charset="0"/>
                <a:ea typeface="Tahoma" charset="0"/>
                <a:cs typeface="Tahoma" charset="0"/>
              </a:rPr>
              <a:t>The letters have thin and thick transitions</a:t>
            </a:r>
          </a:p>
        </p:txBody>
      </p:sp>
      <p:sp>
        <p:nvSpPr>
          <p:cNvPr id="46084" name="Content Placeholder 2"/>
          <p:cNvSpPr txBox="1">
            <a:spLocks/>
          </p:cNvSpPr>
          <p:nvPr/>
        </p:nvSpPr>
        <p:spPr bwMode="auto">
          <a:xfrm>
            <a:off x="431800" y="3246438"/>
            <a:ext cx="3924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Some versions (like Old Style) have slanted serifs</a:t>
            </a:r>
          </a:p>
        </p:txBody>
      </p:sp>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serifs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56100" y="3095601"/>
            <a:ext cx="4254342" cy="2474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txBox="1">
            <a:spLocks/>
          </p:cNvSpPr>
          <p:nvPr/>
        </p:nvSpPr>
        <p:spPr bwMode="auto">
          <a:xfrm>
            <a:off x="582613" y="1065213"/>
            <a:ext cx="43338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spcAft>
                <a:spcPts val="1200"/>
              </a:spcAft>
              <a:buClr>
                <a:schemeClr val="tx1"/>
              </a:buClr>
              <a:buFont typeface="Arial" pitchFamily="34" charset="0"/>
              <a:buChar char="•"/>
            </a:pPr>
            <a:r>
              <a:rPr lang="en-US" altLang="en-US" sz="3200" b="1" dirty="0">
                <a:latin typeface="Tahoma" charset="0"/>
                <a:ea typeface="Tahoma" charset="0"/>
                <a:cs typeface="Tahoma" charset="0"/>
              </a:rPr>
              <a:t>Often used for body copy, headlines, captions</a:t>
            </a:r>
          </a:p>
          <a:p>
            <a:pPr>
              <a:spcBef>
                <a:spcPct val="20000"/>
              </a:spcBef>
              <a:spcAft>
                <a:spcPts val="1200"/>
              </a:spcAft>
              <a:buClr>
                <a:schemeClr val="tx1"/>
              </a:buClr>
              <a:buFont typeface="Arial" pitchFamily="34" charset="0"/>
              <a:buChar char="•"/>
            </a:pPr>
            <a:r>
              <a:rPr lang="en-US" altLang="en-US" sz="3200" b="1" dirty="0">
                <a:latin typeface="Tahoma" charset="0"/>
                <a:ea typeface="Tahoma" charset="0"/>
                <a:cs typeface="Tahoma" charset="0"/>
              </a:rPr>
              <a:t>Easy to read</a:t>
            </a:r>
          </a:p>
        </p:txBody>
      </p:sp>
      <p:sp>
        <p:nvSpPr>
          <p:cNvPr id="47108" name="Content Placeholder 2"/>
          <p:cNvSpPr txBox="1">
            <a:spLocks/>
          </p:cNvSpPr>
          <p:nvPr/>
        </p:nvSpPr>
        <p:spPr bwMode="auto">
          <a:xfrm>
            <a:off x="582613" y="4099719"/>
            <a:ext cx="38004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Serifs make each letter distinct</a:t>
            </a:r>
          </a:p>
        </p:txBody>
      </p:sp>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serifs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71327" y="3709975"/>
            <a:ext cx="3585211" cy="173582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71327" y="1340986"/>
            <a:ext cx="4328968" cy="1920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17A33-9FB9-6F49-B0AA-63909285D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90" y="305447"/>
            <a:ext cx="8789437" cy="6112495"/>
          </a:xfrm>
          <a:prstGeom prst="rect">
            <a:avLst/>
          </a:prstGeom>
        </p:spPr>
      </p:pic>
    </p:spTree>
    <p:extLst>
      <p:ext uri="{BB962C8B-B14F-4D97-AF65-F5344CB8AC3E}">
        <p14:creationId xmlns:p14="http://schemas.microsoft.com/office/powerpoint/2010/main" val="69075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EBEEC-DB36-F443-A348-669A0DE76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588"/>
            <a:ext cx="9144000" cy="620485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txBox="1">
            <a:spLocks/>
          </p:cNvSpPr>
          <p:nvPr/>
        </p:nvSpPr>
        <p:spPr bwMode="auto">
          <a:xfrm>
            <a:off x="498475" y="937896"/>
            <a:ext cx="823436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“Sans” means without. There are no feet (serifs) at the ends of the letters.</a:t>
            </a:r>
          </a:p>
        </p:txBody>
      </p:sp>
      <p:sp>
        <p:nvSpPr>
          <p:cNvPr id="49156" name="Content Placeholder 2"/>
          <p:cNvSpPr txBox="1">
            <a:spLocks/>
          </p:cNvSpPr>
          <p:nvPr/>
        </p:nvSpPr>
        <p:spPr bwMode="auto">
          <a:xfrm>
            <a:off x="498475" y="2337851"/>
            <a:ext cx="8101012"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Usually </a:t>
            </a:r>
            <a:r>
              <a:rPr lang="en-US" altLang="en-US" sz="3200" b="1" dirty="0" err="1">
                <a:latin typeface="Tahoma" charset="0"/>
                <a:ea typeface="Tahoma" charset="0"/>
                <a:cs typeface="Tahoma" charset="0"/>
              </a:rPr>
              <a:t>monoweight</a:t>
            </a:r>
            <a:r>
              <a:rPr lang="en-US" altLang="en-US" sz="3200" b="1" dirty="0">
                <a:latin typeface="Tahoma" charset="0"/>
                <a:ea typeface="Tahoma" charset="0"/>
                <a:cs typeface="Tahoma" charset="0"/>
              </a:rPr>
              <a:t> </a:t>
            </a:r>
            <a:r>
              <a:rPr lang="mr-IN" altLang="en-US" sz="3200" b="1" dirty="0">
                <a:latin typeface="Tahoma" charset="0"/>
                <a:ea typeface="Tahoma" charset="0"/>
                <a:cs typeface="Tahoma" charset="0"/>
              </a:rPr>
              <a:t>–</a:t>
            </a:r>
            <a:r>
              <a:rPr lang="en-US" altLang="en-US" sz="3200" b="1" dirty="0">
                <a:latin typeface="Tahoma" charset="0"/>
                <a:ea typeface="Tahoma" charset="0"/>
                <a:cs typeface="Tahoma" charset="0"/>
              </a:rPr>
              <a:t> no visible thin or thick transitions in the strokes.</a:t>
            </a:r>
          </a:p>
        </p:txBody>
      </p:sp>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sans serifs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6357" y="3997283"/>
            <a:ext cx="6903362" cy="2078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txBox="1">
            <a:spLocks/>
          </p:cNvSpPr>
          <p:nvPr/>
        </p:nvSpPr>
        <p:spPr bwMode="auto">
          <a:xfrm>
            <a:off x="514350" y="1117600"/>
            <a:ext cx="3703638"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Smooth, clear appearance</a:t>
            </a:r>
          </a:p>
          <a:p>
            <a:pPr>
              <a:spcBef>
                <a:spcPct val="20000"/>
              </a:spcBef>
              <a:buClr>
                <a:schemeClr val="tx1"/>
              </a:buClr>
              <a:buFont typeface="Arial" pitchFamily="34" charset="0"/>
              <a:buChar char="•"/>
            </a:pPr>
            <a:r>
              <a:rPr lang="en-US" altLang="en-US" sz="3200" b="1" dirty="0">
                <a:latin typeface="Tahoma" charset="0"/>
                <a:ea typeface="Tahoma" charset="0"/>
                <a:cs typeface="Tahoma" charset="0"/>
              </a:rPr>
              <a:t>Often used in headlines, sidebars, ads</a:t>
            </a:r>
          </a:p>
          <a:p>
            <a:pPr>
              <a:spcBef>
                <a:spcPct val="20000"/>
              </a:spcBef>
              <a:buClr>
                <a:schemeClr val="tx1"/>
              </a:buClr>
              <a:buFont typeface="Arial" pitchFamily="34" charset="0"/>
              <a:buChar char="•"/>
            </a:pPr>
            <a:r>
              <a:rPr lang="en-US" altLang="en-US" sz="3200" b="1" dirty="0">
                <a:latin typeface="Tahoma" charset="0"/>
                <a:ea typeface="Tahoma" charset="0"/>
                <a:cs typeface="Tahoma" charset="0"/>
              </a:rPr>
              <a:t>Sometimes used for body copy</a:t>
            </a:r>
          </a:p>
        </p:txBody>
      </p:sp>
      <p:pic>
        <p:nvPicPr>
          <p:cNvPr id="50181"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17988" y="1088505"/>
            <a:ext cx="42005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sans serifs</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17988" y="3393190"/>
            <a:ext cx="4200525" cy="3200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330325" y="406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typography</a:t>
            </a:r>
          </a:p>
        </p:txBody>
      </p:sp>
      <p:sp>
        <p:nvSpPr>
          <p:cNvPr id="23555" name="Content Placeholder 2"/>
          <p:cNvSpPr txBox="1">
            <a:spLocks/>
          </p:cNvSpPr>
          <p:nvPr/>
        </p:nvSpPr>
        <p:spPr bwMode="auto">
          <a:xfrm>
            <a:off x="587868" y="1101089"/>
            <a:ext cx="3894137"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74320" indent="-274320">
              <a:spcBef>
                <a:spcPct val="20000"/>
              </a:spcBef>
              <a:buClr>
                <a:schemeClr val="tx1"/>
              </a:buClr>
              <a:buFont typeface="Arial" charset="0"/>
              <a:buChar char="•"/>
            </a:pPr>
            <a:r>
              <a:rPr lang="en-US" altLang="en-US" sz="3200" b="1" dirty="0">
                <a:latin typeface="Tahoma" charset="0"/>
                <a:ea typeface="Tahoma" charset="0"/>
                <a:cs typeface="Tahoma" charset="0"/>
              </a:rPr>
              <a:t>Typography is the setting and printing of type.</a:t>
            </a:r>
          </a:p>
        </p:txBody>
      </p:sp>
      <p:sp>
        <p:nvSpPr>
          <p:cNvPr id="23556" name="Content Placeholder 2"/>
          <p:cNvSpPr txBox="1">
            <a:spLocks/>
          </p:cNvSpPr>
          <p:nvPr/>
        </p:nvSpPr>
        <p:spPr bwMode="auto">
          <a:xfrm>
            <a:off x="587867" y="3073164"/>
            <a:ext cx="404409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a:defRPr>
                <a:solidFill>
                  <a:schemeClr val="tx1"/>
                </a:solidFill>
                <a:latin typeface="Times New Roman" pitchFamily="18" charset="0"/>
                <a:ea typeface="MS PGothic" pitchFamily="34" charset="-128"/>
              </a:defRPr>
            </a:lvl1pPr>
            <a:lvl2pPr marL="265113" indent="-136525">
              <a:defRPr>
                <a:solidFill>
                  <a:schemeClr val="tx1"/>
                </a:solidFill>
                <a:latin typeface="Times New Roman" pitchFamily="18" charset="0"/>
                <a:ea typeface="MS PGothic" pitchFamily="34" charset="-128"/>
              </a:defRPr>
            </a:lvl2pPr>
            <a:lvl3pPr marL="447675" indent="-136525">
              <a:defRPr>
                <a:solidFill>
                  <a:schemeClr val="tx1"/>
                </a:solidFill>
                <a:latin typeface="Times New Roman" pitchFamily="18" charset="0"/>
                <a:ea typeface="MS PGothic" pitchFamily="34" charset="-128"/>
              </a:defRPr>
            </a:lvl3pPr>
            <a:lvl4pPr marL="593725" indent="-136525">
              <a:defRPr>
                <a:solidFill>
                  <a:schemeClr val="tx1"/>
                </a:solidFill>
                <a:latin typeface="Times New Roman" pitchFamily="18" charset="0"/>
                <a:ea typeface="MS PGothic" pitchFamily="34" charset="-128"/>
              </a:defRPr>
            </a:lvl4pPr>
            <a:lvl5pPr marL="776288" indent="-136525">
              <a:defRPr>
                <a:solidFill>
                  <a:schemeClr val="tx1"/>
                </a:solidFill>
                <a:latin typeface="Times New Roman" pitchFamily="18" charset="0"/>
                <a:ea typeface="MS PGothic" pitchFamily="34" charset="-128"/>
              </a:defRPr>
            </a:lvl5pPr>
            <a:lvl6pPr marL="1233488" indent="-136525" eaLnBrk="0" fontAlgn="base" hangingPunct="0">
              <a:spcBef>
                <a:spcPct val="0"/>
              </a:spcBef>
              <a:spcAft>
                <a:spcPct val="0"/>
              </a:spcAft>
              <a:defRPr>
                <a:solidFill>
                  <a:schemeClr val="tx1"/>
                </a:solidFill>
                <a:latin typeface="Times New Roman" pitchFamily="18" charset="0"/>
                <a:ea typeface="MS PGothic" pitchFamily="34" charset="-128"/>
              </a:defRPr>
            </a:lvl6pPr>
            <a:lvl7pPr marL="1690688" indent="-136525" eaLnBrk="0" fontAlgn="base" hangingPunct="0">
              <a:spcBef>
                <a:spcPct val="0"/>
              </a:spcBef>
              <a:spcAft>
                <a:spcPct val="0"/>
              </a:spcAft>
              <a:defRPr>
                <a:solidFill>
                  <a:schemeClr val="tx1"/>
                </a:solidFill>
                <a:latin typeface="Times New Roman" pitchFamily="18" charset="0"/>
                <a:ea typeface="MS PGothic" pitchFamily="34" charset="-128"/>
              </a:defRPr>
            </a:lvl7pPr>
            <a:lvl8pPr marL="2147888" indent="-136525" eaLnBrk="0" fontAlgn="base" hangingPunct="0">
              <a:spcBef>
                <a:spcPct val="0"/>
              </a:spcBef>
              <a:spcAft>
                <a:spcPct val="0"/>
              </a:spcAft>
              <a:defRPr>
                <a:solidFill>
                  <a:schemeClr val="tx1"/>
                </a:solidFill>
                <a:latin typeface="Times New Roman" pitchFamily="18" charset="0"/>
                <a:ea typeface="MS PGothic" pitchFamily="34" charset="-128"/>
              </a:defRPr>
            </a:lvl8pPr>
            <a:lvl9pPr marL="2605088" indent="-136525"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74320" indent="-274320" eaLnBrk="1" hangingPunct="1">
              <a:spcBef>
                <a:spcPts val="1200"/>
              </a:spcBef>
              <a:spcAft>
                <a:spcPts val="200"/>
              </a:spcAft>
              <a:buClr>
                <a:schemeClr val="tx1"/>
              </a:buClr>
              <a:buSzPct val="100000"/>
              <a:buFont typeface="Arial" charset="0"/>
              <a:buChar char="•"/>
            </a:pPr>
            <a:r>
              <a:rPr lang="en-US" altLang="en-US" sz="3200" b="1" dirty="0">
                <a:latin typeface="Tahoma" charset="0"/>
                <a:ea typeface="Tahoma" charset="0"/>
                <a:cs typeface="Tahoma" charset="0"/>
              </a:rPr>
              <a:t> It is the art of skillfully arranging and presenting type to gain attention.</a:t>
            </a:r>
          </a:p>
        </p:txBody>
      </p:sp>
      <p:pic>
        <p:nvPicPr>
          <p:cNvPr id="23557" name="Content Placeholder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48225" y="847725"/>
            <a:ext cx="3556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DCE6C-8927-2D43-A058-329327F38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333"/>
            <a:ext cx="9144000" cy="6011333"/>
          </a:xfrm>
          <a:prstGeom prst="rect">
            <a:avLst/>
          </a:prstGeom>
        </p:spPr>
      </p:pic>
    </p:spTree>
    <p:extLst>
      <p:ext uri="{BB962C8B-B14F-4D97-AF65-F5344CB8AC3E}">
        <p14:creationId xmlns:p14="http://schemas.microsoft.com/office/powerpoint/2010/main" val="1587130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87387"/>
            <a:ext cx="9144000" cy="60532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txBox="1">
            <a:spLocks/>
          </p:cNvSpPr>
          <p:nvPr/>
        </p:nvSpPr>
        <p:spPr bwMode="auto">
          <a:xfrm>
            <a:off x="792163" y="922338"/>
            <a:ext cx="775223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Slab serifs have a mixture of serif and sans serif characteristics.</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The serifs are heavier and thicker in weight, usually rectangular in shape.</a:t>
            </a:r>
          </a:p>
        </p:txBody>
      </p:sp>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slab serifs</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0678" y="3980180"/>
            <a:ext cx="7315200" cy="2374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txBox="1">
            <a:spLocks/>
          </p:cNvSpPr>
          <p:nvPr/>
        </p:nvSpPr>
        <p:spPr bwMode="auto">
          <a:xfrm>
            <a:off x="560388" y="1330325"/>
            <a:ext cx="82359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Slab serifs are </a:t>
            </a:r>
            <a:r>
              <a:rPr lang="en-US" altLang="en-US" sz="3200" b="1" dirty="0" err="1">
                <a:latin typeface="Tahoma" charset="0"/>
                <a:ea typeface="Tahoma" charset="0"/>
                <a:cs typeface="Tahoma" charset="0"/>
              </a:rPr>
              <a:t>monoweight</a:t>
            </a:r>
            <a:r>
              <a:rPr lang="en-US" altLang="en-US" sz="3200" b="1" dirty="0">
                <a:latin typeface="Tahoma" charset="0"/>
                <a:ea typeface="Tahoma" charset="0"/>
                <a:cs typeface="Tahoma" charset="0"/>
              </a:rPr>
              <a:t> </a:t>
            </a:r>
            <a:r>
              <a:rPr lang="mr-IN" altLang="en-US" sz="3200" b="1" dirty="0">
                <a:latin typeface="Tahoma" charset="0"/>
                <a:ea typeface="Tahoma" charset="0"/>
                <a:cs typeface="Tahoma" charset="0"/>
              </a:rPr>
              <a:t>–</a:t>
            </a:r>
            <a:r>
              <a:rPr lang="en-US" altLang="en-US" sz="3200" b="1" dirty="0">
                <a:latin typeface="Tahoma" charset="0"/>
                <a:ea typeface="Tahoma" charset="0"/>
                <a:cs typeface="Tahoma" charset="0"/>
              </a:rPr>
              <a:t> little to no thin or thick transitions</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Often used for headlines &amp; sidebars</a:t>
            </a:r>
          </a:p>
        </p:txBody>
      </p:sp>
      <p:pic>
        <p:nvPicPr>
          <p:cNvPr id="54276" name="Picture 11" descr="SlabSerif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8363" y="3698875"/>
            <a:ext cx="4213225"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525" y="3698875"/>
            <a:ext cx="41529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slab serifs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50E583-8338-644B-A88D-BB0177D82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10"/>
            <a:ext cx="9144000" cy="609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txBox="1">
            <a:spLocks/>
          </p:cNvSpPr>
          <p:nvPr/>
        </p:nvSpPr>
        <p:spPr bwMode="auto">
          <a:xfrm>
            <a:off x="1044575" y="1276350"/>
            <a:ext cx="731678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Resembles handwriting, calligraphy or cursive writing</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Has low readability</a:t>
            </a:r>
          </a:p>
        </p:txBody>
      </p:sp>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handwriting &amp; script</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89553" y="3532188"/>
            <a:ext cx="6816972" cy="2615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txBox="1">
            <a:spLocks/>
          </p:cNvSpPr>
          <p:nvPr/>
        </p:nvSpPr>
        <p:spPr bwMode="auto">
          <a:xfrm>
            <a:off x="760413" y="1214438"/>
            <a:ext cx="795178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Use sparingly, sprinkle into design as an accent.</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Use in large sizes, with headlines.</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Avoid using small or in body copy.</a:t>
            </a:r>
          </a:p>
        </p:txBody>
      </p:sp>
      <p:pic>
        <p:nvPicPr>
          <p:cNvPr id="5837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0363" y="4303713"/>
            <a:ext cx="10763251"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handwriting &amp; script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C936C-4CDC-6F4A-96F5-C40D671D8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859" y="0"/>
            <a:ext cx="4432843" cy="67016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91021"/>
            <a:ext cx="9144000" cy="5675957"/>
          </a:xfrm>
          <a:prstGeom prst="rect">
            <a:avLst/>
          </a:prstGeom>
        </p:spPr>
      </p:pic>
    </p:spTree>
    <p:extLst>
      <p:ext uri="{BB962C8B-B14F-4D97-AF65-F5344CB8AC3E}">
        <p14:creationId xmlns:p14="http://schemas.microsoft.com/office/powerpoint/2010/main" val="426581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txBox="1">
            <a:spLocks/>
          </p:cNvSpPr>
          <p:nvPr/>
        </p:nvSpPr>
        <p:spPr bwMode="auto">
          <a:xfrm>
            <a:off x="1066800" y="1171575"/>
            <a:ext cx="731996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Decorative and novelty fonts are fun and distinctive.</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They have an artistic flair with personality.</a:t>
            </a:r>
          </a:p>
        </p:txBody>
      </p:sp>
      <p:pic>
        <p:nvPicPr>
          <p:cNvPr id="61444"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36688" y="3963988"/>
            <a:ext cx="6208712"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decorative &amp; novelty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txBox="1">
            <a:spLocks/>
          </p:cNvSpPr>
          <p:nvPr/>
        </p:nvSpPr>
        <p:spPr bwMode="auto">
          <a:xfrm>
            <a:off x="577850" y="2687638"/>
            <a:ext cx="42846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97180" indent="-297180">
              <a:spcBef>
                <a:spcPct val="20000"/>
              </a:spcBef>
              <a:buClr>
                <a:schemeClr val="tx1"/>
              </a:buClr>
              <a:buFont typeface="Arial" charset="0"/>
              <a:buChar char="•"/>
            </a:pPr>
            <a:r>
              <a:rPr lang="en-US" altLang="en-US" sz="3600" b="1" dirty="0">
                <a:latin typeface="Tahoma" charset="0"/>
                <a:ea typeface="Tahoma" charset="0"/>
                <a:cs typeface="Tahoma" charset="0"/>
              </a:rPr>
              <a:t>Have you ever seen a wedding invitation in </a:t>
            </a:r>
          </a:p>
        </p:txBody>
      </p:sp>
      <p:sp>
        <p:nvSpPr>
          <p:cNvPr id="25604" name="Content Placeholder 2"/>
          <p:cNvSpPr txBox="1">
            <a:spLocks/>
          </p:cNvSpPr>
          <p:nvPr/>
        </p:nvSpPr>
        <p:spPr bwMode="auto">
          <a:xfrm>
            <a:off x="577850" y="1055688"/>
            <a:ext cx="788511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a:defRPr>
                <a:solidFill>
                  <a:schemeClr val="tx1"/>
                </a:solidFill>
                <a:latin typeface="Times New Roman" pitchFamily="18" charset="0"/>
                <a:ea typeface="MS PGothic" pitchFamily="34" charset="-128"/>
              </a:defRPr>
            </a:lvl1pPr>
            <a:lvl2pPr marL="265113" indent="-136525">
              <a:defRPr>
                <a:solidFill>
                  <a:schemeClr val="tx1"/>
                </a:solidFill>
                <a:latin typeface="Times New Roman" pitchFamily="18" charset="0"/>
                <a:ea typeface="MS PGothic" pitchFamily="34" charset="-128"/>
              </a:defRPr>
            </a:lvl2pPr>
            <a:lvl3pPr marL="447675" indent="-136525">
              <a:defRPr>
                <a:solidFill>
                  <a:schemeClr val="tx1"/>
                </a:solidFill>
                <a:latin typeface="Times New Roman" pitchFamily="18" charset="0"/>
                <a:ea typeface="MS PGothic" pitchFamily="34" charset="-128"/>
              </a:defRPr>
            </a:lvl3pPr>
            <a:lvl4pPr marL="593725" indent="-136525">
              <a:defRPr>
                <a:solidFill>
                  <a:schemeClr val="tx1"/>
                </a:solidFill>
                <a:latin typeface="Times New Roman" pitchFamily="18" charset="0"/>
                <a:ea typeface="MS PGothic" pitchFamily="34" charset="-128"/>
              </a:defRPr>
            </a:lvl4pPr>
            <a:lvl5pPr marL="776288" indent="-136525">
              <a:defRPr>
                <a:solidFill>
                  <a:schemeClr val="tx1"/>
                </a:solidFill>
                <a:latin typeface="Times New Roman" pitchFamily="18" charset="0"/>
                <a:ea typeface="MS PGothic" pitchFamily="34" charset="-128"/>
              </a:defRPr>
            </a:lvl5pPr>
            <a:lvl6pPr marL="1233488" indent="-136525" eaLnBrk="0" fontAlgn="base" hangingPunct="0">
              <a:spcBef>
                <a:spcPct val="0"/>
              </a:spcBef>
              <a:spcAft>
                <a:spcPct val="0"/>
              </a:spcAft>
              <a:defRPr>
                <a:solidFill>
                  <a:schemeClr val="tx1"/>
                </a:solidFill>
                <a:latin typeface="Times New Roman" pitchFamily="18" charset="0"/>
                <a:ea typeface="MS PGothic" pitchFamily="34" charset="-128"/>
              </a:defRPr>
            </a:lvl6pPr>
            <a:lvl7pPr marL="1690688" indent="-136525" eaLnBrk="0" fontAlgn="base" hangingPunct="0">
              <a:spcBef>
                <a:spcPct val="0"/>
              </a:spcBef>
              <a:spcAft>
                <a:spcPct val="0"/>
              </a:spcAft>
              <a:defRPr>
                <a:solidFill>
                  <a:schemeClr val="tx1"/>
                </a:solidFill>
                <a:latin typeface="Times New Roman" pitchFamily="18" charset="0"/>
                <a:ea typeface="MS PGothic" pitchFamily="34" charset="-128"/>
              </a:defRPr>
            </a:lvl7pPr>
            <a:lvl8pPr marL="2147888" indent="-136525" eaLnBrk="0" fontAlgn="base" hangingPunct="0">
              <a:spcBef>
                <a:spcPct val="0"/>
              </a:spcBef>
              <a:spcAft>
                <a:spcPct val="0"/>
              </a:spcAft>
              <a:defRPr>
                <a:solidFill>
                  <a:schemeClr val="tx1"/>
                </a:solidFill>
                <a:latin typeface="Times New Roman" pitchFamily="18" charset="0"/>
                <a:ea typeface="MS PGothic" pitchFamily="34" charset="-128"/>
              </a:defRPr>
            </a:lvl8pPr>
            <a:lvl9pPr marL="2605088" indent="-136525"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marL="297180" indent="-297180" eaLnBrk="1" hangingPunct="1">
              <a:spcBef>
                <a:spcPts val="1200"/>
              </a:spcBef>
              <a:spcAft>
                <a:spcPts val="200"/>
              </a:spcAft>
              <a:buClr>
                <a:schemeClr val="tx1"/>
              </a:buClr>
              <a:buSzPct val="100000"/>
              <a:buFont typeface="Arial" charset="0"/>
              <a:buChar char="•"/>
            </a:pPr>
            <a:r>
              <a:rPr lang="en-US" altLang="en-US" sz="3600" b="1" dirty="0">
                <a:latin typeface="Tahoma" charset="0"/>
                <a:ea typeface="Tahoma" charset="0"/>
                <a:cs typeface="Tahoma" charset="0"/>
              </a:rPr>
              <a:t>Typography conveys a mood and message.</a:t>
            </a:r>
          </a:p>
        </p:txBody>
      </p:sp>
      <p:pic>
        <p:nvPicPr>
          <p:cNvPr id="25605" name="Picture 4" descr="monogrammed wedding invitations."/>
          <p:cNvPicPr>
            <a:picLocks noChangeAspect="1" noChangeArrowheads="1"/>
          </p:cNvPicPr>
          <p:nvPr/>
        </p:nvPicPr>
        <p:blipFill>
          <a:blip r:embed="rId3" cstate="email">
            <a:extLst>
              <a:ext uri="{28A0092B-C50C-407E-A947-70E740481C1C}">
                <a14:useLocalDpi xmlns:a14="http://schemas.microsoft.com/office/drawing/2010/main" val="0"/>
              </a:ext>
            </a:extLst>
          </a:blip>
          <a:srcRect r="7193"/>
          <a:stretch>
            <a:fillRect/>
          </a:stretch>
        </p:blipFill>
        <p:spPr bwMode="auto">
          <a:xfrm>
            <a:off x="4992688" y="1951038"/>
            <a:ext cx="37115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0325" y="4556125"/>
            <a:ext cx="2349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Content Placeholder 2"/>
          <p:cNvSpPr txBox="1">
            <a:spLocks/>
          </p:cNvSpPr>
          <p:nvPr/>
        </p:nvSpPr>
        <p:spPr bwMode="auto">
          <a:xfrm>
            <a:off x="3305175" y="4411663"/>
            <a:ext cx="1143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defRPr>
                <a:solidFill>
                  <a:schemeClr val="tx1"/>
                </a:solidFill>
                <a:latin typeface="Times New Roman" pitchFamily="18" charset="0"/>
                <a:ea typeface="MS PGothic" pitchFamily="34" charset="-128"/>
              </a:defRPr>
            </a:lvl1pPr>
            <a:lvl2pPr marL="382588" indent="-182563">
              <a:defRPr>
                <a:solidFill>
                  <a:schemeClr val="tx1"/>
                </a:solidFill>
                <a:latin typeface="Times New Roman" pitchFamily="18" charset="0"/>
                <a:ea typeface="MS PGothic" pitchFamily="34" charset="-128"/>
              </a:defRPr>
            </a:lvl2pPr>
            <a:lvl3pPr marL="566738" indent="-182563">
              <a:defRPr>
                <a:solidFill>
                  <a:schemeClr val="tx1"/>
                </a:solidFill>
                <a:latin typeface="Times New Roman" pitchFamily="18" charset="0"/>
                <a:ea typeface="MS PGothic" pitchFamily="34" charset="-128"/>
              </a:defRPr>
            </a:lvl3pPr>
            <a:lvl4pPr marL="749300" indent="-182563">
              <a:defRPr>
                <a:solidFill>
                  <a:schemeClr val="tx1"/>
                </a:solidFill>
                <a:latin typeface="Times New Roman" pitchFamily="18" charset="0"/>
                <a:ea typeface="MS PGothic" pitchFamily="34" charset="-128"/>
              </a:defRPr>
            </a:lvl4pPr>
            <a:lvl5pPr marL="931863" indent="-182563">
              <a:defRPr>
                <a:solidFill>
                  <a:schemeClr val="tx1"/>
                </a:solidFill>
                <a:latin typeface="Times New Roman" pitchFamily="18" charset="0"/>
                <a:ea typeface="MS PGothic" pitchFamily="34" charset="-128"/>
              </a:defRPr>
            </a:lvl5pPr>
            <a:lvl6pPr marL="1389063" indent="-182563" eaLnBrk="0" fontAlgn="base" hangingPunct="0">
              <a:spcBef>
                <a:spcPct val="0"/>
              </a:spcBef>
              <a:spcAft>
                <a:spcPct val="0"/>
              </a:spcAft>
              <a:defRPr>
                <a:solidFill>
                  <a:schemeClr val="tx1"/>
                </a:solidFill>
                <a:latin typeface="Times New Roman" pitchFamily="18" charset="0"/>
                <a:ea typeface="MS PGothic" pitchFamily="34" charset="-128"/>
              </a:defRPr>
            </a:lvl6pPr>
            <a:lvl7pPr marL="1846263" indent="-182563" eaLnBrk="0" fontAlgn="base" hangingPunct="0">
              <a:spcBef>
                <a:spcPct val="0"/>
              </a:spcBef>
              <a:spcAft>
                <a:spcPct val="0"/>
              </a:spcAft>
              <a:defRPr>
                <a:solidFill>
                  <a:schemeClr val="tx1"/>
                </a:solidFill>
                <a:latin typeface="Times New Roman" pitchFamily="18" charset="0"/>
                <a:ea typeface="MS PGothic" pitchFamily="34" charset="-128"/>
              </a:defRPr>
            </a:lvl7pPr>
            <a:lvl8pPr marL="2303463" indent="-182563" eaLnBrk="0" fontAlgn="base" hangingPunct="0">
              <a:spcBef>
                <a:spcPct val="0"/>
              </a:spcBef>
              <a:spcAft>
                <a:spcPct val="0"/>
              </a:spcAft>
              <a:defRPr>
                <a:solidFill>
                  <a:schemeClr val="tx1"/>
                </a:solidFill>
                <a:latin typeface="Times New Roman" pitchFamily="18" charset="0"/>
                <a:ea typeface="MS PGothic" pitchFamily="34" charset="-128"/>
              </a:defRPr>
            </a:lvl8pPr>
            <a:lvl9pPr marL="2760663" indent="-182563"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lnSpc>
                <a:spcPct val="90000"/>
              </a:lnSpc>
              <a:spcBef>
                <a:spcPts val="1200"/>
              </a:spcBef>
              <a:spcAft>
                <a:spcPts val="200"/>
              </a:spcAft>
              <a:buClr>
                <a:schemeClr val="accent1"/>
              </a:buClr>
              <a:buSzPct val="100000"/>
              <a:buFont typeface="Calibri" pitchFamily="34" charset="0"/>
              <a:buChar char=" "/>
            </a:pPr>
            <a:r>
              <a:rPr lang="en-US" altLang="en-US" sz="8000" dirty="0">
                <a:solidFill>
                  <a:srgbClr val="404040"/>
                </a:solidFill>
                <a:latin typeface="Tahoma" panose="020B0604030504040204" pitchFamily="34" charset="0"/>
              </a:rPr>
              <a:t>?</a:t>
            </a:r>
            <a:endParaRPr lang="en-US" altLang="en-US" sz="41300" dirty="0">
              <a:solidFill>
                <a:srgbClr val="404040"/>
              </a:solidFill>
              <a:latin typeface="WetPaint"/>
              <a:ea typeface="WetPaint"/>
              <a:cs typeface="WetPaint"/>
            </a:endParaRPr>
          </a:p>
        </p:txBody>
      </p:sp>
      <p:sp>
        <p:nvSpPr>
          <p:cNvPr id="9" name="TextBox 3"/>
          <p:cNvSpPr txBox="1">
            <a:spLocks noChangeArrowheads="1"/>
          </p:cNvSpPr>
          <p:nvPr/>
        </p:nvSpPr>
        <p:spPr bwMode="auto">
          <a:xfrm>
            <a:off x="1330325" y="-40905"/>
            <a:ext cx="6526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800" b="1" dirty="0">
                <a:solidFill>
                  <a:schemeClr val="bg1"/>
                </a:solidFill>
                <a:latin typeface="Tahoma" panose="020B0604030504040204" pitchFamily="34" charset="0"/>
              </a:rPr>
              <a:t>typography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txBox="1">
            <a:spLocks/>
          </p:cNvSpPr>
          <p:nvPr/>
        </p:nvSpPr>
        <p:spPr bwMode="auto">
          <a:xfrm>
            <a:off x="900113" y="1079500"/>
            <a:ext cx="7637462"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Use to accent or highlight certain words</a:t>
            </a:r>
          </a:p>
          <a:p>
            <a:pPr>
              <a:spcBef>
                <a:spcPts val="0"/>
              </a:spcBef>
              <a:spcAft>
                <a:spcPts val="1200"/>
              </a:spcAft>
              <a:buClr>
                <a:schemeClr val="tx1"/>
              </a:buClr>
              <a:buFont typeface="Arial" pitchFamily="34" charset="0"/>
              <a:buChar char="•"/>
            </a:pPr>
            <a:r>
              <a:rPr lang="en-US" altLang="en-US" sz="3200" b="1" dirty="0">
                <a:latin typeface="Tahoma" charset="0"/>
                <a:ea typeface="Tahoma" charset="0"/>
                <a:cs typeface="Tahoma" charset="0"/>
              </a:rPr>
              <a:t>Often used for headlines, not for body copy</a:t>
            </a:r>
          </a:p>
        </p:txBody>
      </p:sp>
      <p:pic>
        <p:nvPicPr>
          <p:cNvPr id="62468" name="Picture 5" descr="Decorative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0113" y="3722688"/>
            <a:ext cx="756602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decorative &amp; novelty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6321C-13DD-9146-BC28-A2EFD597B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469"/>
            <a:ext cx="9144000" cy="62124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84872"/>
            <a:ext cx="9144000" cy="6155871"/>
          </a:xfrm>
          <a:prstGeom prst="rect">
            <a:avLst/>
          </a:prstGeom>
        </p:spPr>
      </p:pic>
    </p:spTree>
    <p:extLst>
      <p:ext uri="{BB962C8B-B14F-4D97-AF65-F5344CB8AC3E}">
        <p14:creationId xmlns:p14="http://schemas.microsoft.com/office/powerpoint/2010/main" val="1131521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Box 3"/>
          <p:cNvSpPr txBox="1">
            <a:spLocks noChangeArrowheads="1"/>
          </p:cNvSpPr>
          <p:nvPr/>
        </p:nvSpPr>
        <p:spPr bwMode="auto">
          <a:xfrm>
            <a:off x="239713" y="1112500"/>
            <a:ext cx="45275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spcAft>
                <a:spcPts val="1800"/>
              </a:spcAft>
              <a:buFont typeface="Arial" pitchFamily="34" charset="0"/>
              <a:buChar char="•"/>
            </a:pPr>
            <a:r>
              <a:rPr lang="en-US" altLang="en-US" sz="3600" b="1" dirty="0">
                <a:latin typeface="Tahoma" charset="0"/>
                <a:ea typeface="Tahoma" charset="0"/>
                <a:cs typeface="Tahoma" charset="0"/>
              </a:rPr>
              <a:t>Balfour offers more than 300 different typefaces and families.</a:t>
            </a:r>
          </a:p>
        </p:txBody>
      </p:sp>
      <p:pic>
        <p:nvPicPr>
          <p:cNvPr id="64516"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11713" y="1187450"/>
            <a:ext cx="407352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710406" y="4136562"/>
            <a:ext cx="38560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spcAft>
                <a:spcPts val="1800"/>
              </a:spcAft>
            </a:pPr>
            <a:r>
              <a:rPr lang="en-US" altLang="en-US" sz="3600" b="1" dirty="0">
                <a:latin typeface="Tahoma" charset="0"/>
                <a:ea typeface="Tahoma" charset="0"/>
                <a:cs typeface="Tahoma" charset="0"/>
              </a:rPr>
              <a:t>With so many to choose from, how do you decide?</a:t>
            </a:r>
          </a:p>
        </p:txBody>
      </p:sp>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suggestions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p:cNvSpPr txBox="1">
            <a:spLocks/>
          </p:cNvSpPr>
          <p:nvPr/>
        </p:nvSpPr>
        <p:spPr bwMode="auto">
          <a:xfrm>
            <a:off x="875070" y="1004888"/>
            <a:ext cx="78803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600" b="1" dirty="0">
                <a:latin typeface="Tahoma" charset="0"/>
                <a:ea typeface="Tahoma" charset="0"/>
                <a:cs typeface="Tahoma" charset="0"/>
              </a:rPr>
              <a:t>Choose type for its readability, aesthetic appeal and visual extension of your theme.</a:t>
            </a:r>
          </a:p>
        </p:txBody>
      </p:sp>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suggestions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7020" y="2925164"/>
            <a:ext cx="6814969" cy="3544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Theme logo typography</a:t>
            </a:r>
          </a:p>
        </p:txBody>
      </p:sp>
      <p:pic>
        <p:nvPicPr>
          <p:cNvPr id="10" name="Picture 9">
            <a:extLst>
              <a:ext uri="{FF2B5EF4-FFF2-40B4-BE49-F238E27FC236}">
                <a16:creationId xmlns:a16="http://schemas.microsoft.com/office/drawing/2014/main" id="{018B488F-7D74-D744-9B8C-2B9B86A53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74" y="955351"/>
            <a:ext cx="2638762" cy="2983216"/>
          </a:xfrm>
          <a:prstGeom prst="rect">
            <a:avLst/>
          </a:prstGeom>
        </p:spPr>
      </p:pic>
      <p:pic>
        <p:nvPicPr>
          <p:cNvPr id="12" name="Picture 11">
            <a:extLst>
              <a:ext uri="{FF2B5EF4-FFF2-40B4-BE49-F238E27FC236}">
                <a16:creationId xmlns:a16="http://schemas.microsoft.com/office/drawing/2014/main" id="{E3D7959D-6EB3-424E-8656-56A4E9917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748" y="3500430"/>
            <a:ext cx="2109025" cy="2620451"/>
          </a:xfrm>
          <a:prstGeom prst="rect">
            <a:avLst/>
          </a:prstGeom>
        </p:spPr>
      </p:pic>
      <p:pic>
        <p:nvPicPr>
          <p:cNvPr id="14" name="Picture 13">
            <a:extLst>
              <a:ext uri="{FF2B5EF4-FFF2-40B4-BE49-F238E27FC236}">
                <a16:creationId xmlns:a16="http://schemas.microsoft.com/office/drawing/2014/main" id="{832FE658-1E9D-E443-981E-040C1A256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81" y="4211641"/>
            <a:ext cx="3199823" cy="2256717"/>
          </a:xfrm>
          <a:prstGeom prst="rect">
            <a:avLst/>
          </a:prstGeom>
        </p:spPr>
      </p:pic>
      <p:pic>
        <p:nvPicPr>
          <p:cNvPr id="16" name="Picture 15">
            <a:extLst>
              <a:ext uri="{FF2B5EF4-FFF2-40B4-BE49-F238E27FC236}">
                <a16:creationId xmlns:a16="http://schemas.microsoft.com/office/drawing/2014/main" id="{E69E8661-1B21-8243-B66B-8D9D0F8CD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932" y="1110386"/>
            <a:ext cx="3757655" cy="2043097"/>
          </a:xfrm>
          <a:prstGeom prst="rect">
            <a:avLst/>
          </a:prstGeom>
        </p:spPr>
      </p:pic>
      <p:pic>
        <p:nvPicPr>
          <p:cNvPr id="18" name="Picture 17">
            <a:extLst>
              <a:ext uri="{FF2B5EF4-FFF2-40B4-BE49-F238E27FC236}">
                <a16:creationId xmlns:a16="http://schemas.microsoft.com/office/drawing/2014/main" id="{C9E84A48-BA5E-8F4C-9F55-4D0ECC0E7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5940" y="3321058"/>
            <a:ext cx="2627228" cy="333167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3"/>
          <p:cNvSpPr txBox="1">
            <a:spLocks noChangeArrowheads="1"/>
          </p:cNvSpPr>
          <p:nvPr/>
        </p:nvSpPr>
        <p:spPr bwMode="auto">
          <a:xfrm>
            <a:off x="128587" y="947738"/>
            <a:ext cx="495307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spcAft>
                <a:spcPts val="1200"/>
              </a:spcAft>
              <a:buFont typeface="Arial" pitchFamily="34" charset="0"/>
              <a:buChar char="•"/>
            </a:pPr>
            <a:r>
              <a:rPr lang="en-US" altLang="en-US" sz="3000" b="1" dirty="0">
                <a:latin typeface="Tahoma" charset="0"/>
                <a:ea typeface="Tahoma" charset="0"/>
                <a:cs typeface="Tahoma" charset="0"/>
              </a:rPr>
              <a:t>Choose a serif, sans or slab serif typeface with several weights to provide consistency and contrast.</a:t>
            </a:r>
          </a:p>
          <a:p>
            <a:pPr eaLnBrk="1" hangingPunct="1">
              <a:spcAft>
                <a:spcPts val="1200"/>
              </a:spcAft>
              <a:buFont typeface="Arial" pitchFamily="34" charset="0"/>
              <a:buChar char="•"/>
            </a:pPr>
            <a:r>
              <a:rPr lang="en-US" altLang="en-US" sz="3000" b="1" dirty="0">
                <a:latin typeface="Tahoma" charset="0"/>
                <a:ea typeface="Tahoma" charset="0"/>
                <a:cs typeface="Tahoma" charset="0"/>
              </a:rPr>
              <a:t>Add another font or two for additional contrast or appeal.</a:t>
            </a:r>
          </a:p>
          <a:p>
            <a:pPr eaLnBrk="1" hangingPunct="1">
              <a:spcAft>
                <a:spcPts val="1200"/>
              </a:spcAft>
              <a:buFont typeface="Arial" pitchFamily="34" charset="0"/>
              <a:buChar char="•"/>
            </a:pPr>
            <a:r>
              <a:rPr lang="en-US" altLang="en-US" sz="3000" b="1" dirty="0">
                <a:latin typeface="Tahoma" charset="0"/>
                <a:ea typeface="Tahoma" charset="0"/>
                <a:cs typeface="Tahoma" charset="0"/>
              </a:rPr>
              <a:t>Use decorative and handwriting fonts sparingly, for accents.</a:t>
            </a:r>
          </a:p>
        </p:txBody>
      </p:sp>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Theme typography</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11644" y="1322640"/>
            <a:ext cx="3702572" cy="5073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2488" y="1076663"/>
            <a:ext cx="74818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135313" y="201950"/>
            <a:ext cx="28844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200" b="1">
                <a:latin typeface="Tahoma" charset="0"/>
                <a:ea typeface="Tahoma" charset="0"/>
                <a:cs typeface="Tahoma" charset="0"/>
              </a:rPr>
              <a:t>Modern serif typeface in regular</a:t>
            </a:r>
          </a:p>
        </p:txBody>
      </p:sp>
      <p:cxnSp>
        <p:nvCxnSpPr>
          <p:cNvPr id="7" name="Straight Arrow Connector 6"/>
          <p:cNvCxnSpPr/>
          <p:nvPr/>
        </p:nvCxnSpPr>
        <p:spPr>
          <a:xfrm>
            <a:off x="444500" y="1029038"/>
            <a:ext cx="704850" cy="140652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bwMode="auto">
          <a:xfrm>
            <a:off x="222250" y="189250"/>
            <a:ext cx="288448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200" b="1" dirty="0">
                <a:latin typeface="Tahoma" charset="0"/>
                <a:ea typeface="Tahoma" charset="0"/>
                <a:cs typeface="Tahoma" charset="0"/>
              </a:rPr>
              <a:t>Modern serif typeface in italic</a:t>
            </a:r>
          </a:p>
        </p:txBody>
      </p:sp>
      <p:cxnSp>
        <p:nvCxnSpPr>
          <p:cNvPr id="12" name="Straight Arrow Connector 11"/>
          <p:cNvCxnSpPr/>
          <p:nvPr/>
        </p:nvCxnSpPr>
        <p:spPr>
          <a:xfrm>
            <a:off x="4408488" y="998875"/>
            <a:ext cx="665162" cy="141128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bwMode="auto">
          <a:xfrm>
            <a:off x="6217745" y="189250"/>
            <a:ext cx="2882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200" b="1">
                <a:latin typeface="Tahoma" charset="0"/>
                <a:ea typeface="Tahoma" charset="0"/>
                <a:cs typeface="Tahoma" charset="0"/>
              </a:rPr>
              <a:t>A bold sans serif   to provide contrast</a:t>
            </a:r>
          </a:p>
        </p:txBody>
      </p:sp>
      <p:cxnSp>
        <p:nvCxnSpPr>
          <p:cNvPr id="15" name="Straight Arrow Connector 14"/>
          <p:cNvCxnSpPr/>
          <p:nvPr/>
        </p:nvCxnSpPr>
        <p:spPr>
          <a:xfrm>
            <a:off x="1689100" y="936963"/>
            <a:ext cx="790575" cy="5080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697663" y="986175"/>
            <a:ext cx="857250" cy="74612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71691" y="0"/>
            <a:ext cx="5200618" cy="6858000"/>
          </a:xfrm>
          <a:prstGeom prst="rect">
            <a:avLst/>
          </a:prstGeom>
        </p:spPr>
      </p:pic>
      <p:sp>
        <p:nvSpPr>
          <p:cNvPr id="6" name="Content Placeholder 2"/>
          <p:cNvSpPr txBox="1">
            <a:spLocks/>
          </p:cNvSpPr>
          <p:nvPr/>
        </p:nvSpPr>
        <p:spPr bwMode="auto">
          <a:xfrm>
            <a:off x="-307174" y="4156075"/>
            <a:ext cx="21605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dirty="0">
                <a:latin typeface="Tahoma" charset="0"/>
                <a:ea typeface="Tahoma" charset="0"/>
                <a:cs typeface="Tahoma" charset="0"/>
              </a:rPr>
              <a:t>A </a:t>
            </a:r>
            <a:r>
              <a:rPr lang="en-US" altLang="en-US" sz="2200" b="1">
                <a:latin typeface="Tahoma" charset="0"/>
                <a:ea typeface="Tahoma" charset="0"/>
                <a:cs typeface="Tahoma" charset="0"/>
              </a:rPr>
              <a:t>san serif font in bold</a:t>
            </a:r>
            <a:endParaRPr lang="en-US" altLang="en-US" sz="2200" b="1" dirty="0">
              <a:latin typeface="Tahoma" charset="0"/>
              <a:ea typeface="Tahoma" charset="0"/>
              <a:cs typeface="Tahoma" charset="0"/>
            </a:endParaRPr>
          </a:p>
        </p:txBody>
      </p:sp>
      <p:sp>
        <p:nvSpPr>
          <p:cNvPr id="11" name="Content Placeholder 2"/>
          <p:cNvSpPr txBox="1">
            <a:spLocks/>
          </p:cNvSpPr>
          <p:nvPr/>
        </p:nvSpPr>
        <p:spPr bwMode="auto">
          <a:xfrm>
            <a:off x="51986" y="746673"/>
            <a:ext cx="18383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dirty="0">
                <a:latin typeface="Tahoma" charset="0"/>
                <a:ea typeface="Tahoma" charset="0"/>
                <a:cs typeface="Tahoma" charset="0"/>
              </a:rPr>
              <a:t>A sans serif in a bold weight in a repeated pattern to give a blur 3D effect</a:t>
            </a:r>
          </a:p>
        </p:txBody>
      </p:sp>
      <p:sp>
        <p:nvSpPr>
          <p:cNvPr id="14" name="Content Placeholder 2"/>
          <p:cNvSpPr txBox="1">
            <a:spLocks/>
          </p:cNvSpPr>
          <p:nvPr/>
        </p:nvSpPr>
        <p:spPr bwMode="auto">
          <a:xfrm>
            <a:off x="7553325" y="411163"/>
            <a:ext cx="1601788"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200" b="1" dirty="0">
                <a:latin typeface="Tahoma" charset="0"/>
                <a:ea typeface="Tahoma" charset="0"/>
                <a:cs typeface="Tahoma" charset="0"/>
              </a:rPr>
              <a:t>A modern serif used for all their section names</a:t>
            </a:r>
          </a:p>
        </p:txBody>
      </p:sp>
      <p:cxnSp>
        <p:nvCxnSpPr>
          <p:cNvPr id="16" name="Straight Arrow Connector 15"/>
          <p:cNvCxnSpPr/>
          <p:nvPr/>
        </p:nvCxnSpPr>
        <p:spPr>
          <a:xfrm>
            <a:off x="1949450" y="1751013"/>
            <a:ext cx="553907" cy="109378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882198" y="824617"/>
            <a:ext cx="671128" cy="2982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bwMode="auto">
          <a:xfrm>
            <a:off x="7408864" y="3492500"/>
            <a:ext cx="1615216" cy="22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200" b="1" dirty="0">
                <a:latin typeface="Tahoma" charset="0"/>
                <a:ea typeface="Tahoma" charset="0"/>
                <a:cs typeface="Tahoma" charset="0"/>
              </a:rPr>
              <a:t>The same sans serif typeface</a:t>
            </a:r>
            <a:r>
              <a:rPr lang="en-US" altLang="en-US" sz="2200" b="1">
                <a:latin typeface="Tahoma" charset="0"/>
                <a:ea typeface="Tahoma" charset="0"/>
                <a:cs typeface="Tahoma" charset="0"/>
              </a:rPr>
              <a:t>, in regular and bold</a:t>
            </a:r>
            <a:endParaRPr lang="en-US" altLang="en-US" sz="2200" b="1" dirty="0">
              <a:latin typeface="Tahoma" charset="0"/>
              <a:ea typeface="Tahoma" charset="0"/>
              <a:cs typeface="Tahoma" charset="0"/>
            </a:endParaRPr>
          </a:p>
        </p:txBody>
      </p:sp>
      <p:cxnSp>
        <p:nvCxnSpPr>
          <p:cNvPr id="23" name="Straight Arrow Connector 22"/>
          <p:cNvCxnSpPr/>
          <p:nvPr/>
        </p:nvCxnSpPr>
        <p:spPr>
          <a:xfrm flipH="1" flipV="1">
            <a:off x="6736548" y="2983043"/>
            <a:ext cx="672315" cy="97300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3"/>
          </p:cNvCxnSpPr>
          <p:nvPr/>
        </p:nvCxnSpPr>
        <p:spPr>
          <a:xfrm>
            <a:off x="1853414" y="4568825"/>
            <a:ext cx="545012" cy="54282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128" y="335217"/>
            <a:ext cx="7719935" cy="5310553"/>
          </a:xfrm>
          <a:prstGeom prst="rect">
            <a:avLst/>
          </a:prstGeom>
        </p:spPr>
      </p:pic>
      <p:sp>
        <p:nvSpPr>
          <p:cNvPr id="17" name="Content Placeholder 2"/>
          <p:cNvSpPr txBox="1">
            <a:spLocks/>
          </p:cNvSpPr>
          <p:nvPr/>
        </p:nvSpPr>
        <p:spPr bwMode="auto">
          <a:xfrm>
            <a:off x="-38203" y="6018547"/>
            <a:ext cx="2893206"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a:latin typeface="Tahoma" charset="0"/>
                <a:ea typeface="Tahoma" charset="0"/>
                <a:cs typeface="Tahoma" charset="0"/>
              </a:rPr>
              <a:t>A sans serif in bold</a:t>
            </a:r>
            <a:endParaRPr lang="en-US" altLang="en-US" sz="2200" b="1" dirty="0">
              <a:latin typeface="Tahoma" charset="0"/>
              <a:ea typeface="Tahoma" charset="0"/>
              <a:cs typeface="Tahoma" charset="0"/>
            </a:endParaRPr>
          </a:p>
        </p:txBody>
      </p:sp>
      <p:cxnSp>
        <p:nvCxnSpPr>
          <p:cNvPr id="20" name="Straight Arrow Connector 19"/>
          <p:cNvCxnSpPr/>
          <p:nvPr/>
        </p:nvCxnSpPr>
        <p:spPr>
          <a:xfrm flipV="1">
            <a:off x="611188" y="5126636"/>
            <a:ext cx="2879111" cy="94109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bwMode="auto">
          <a:xfrm>
            <a:off x="2700408" y="5754687"/>
            <a:ext cx="289042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dirty="0">
                <a:latin typeface="Tahoma" charset="0"/>
                <a:ea typeface="Tahoma" charset="0"/>
                <a:cs typeface="Tahoma" charset="0"/>
              </a:rPr>
              <a:t>A sans serif in light</a:t>
            </a:r>
          </a:p>
        </p:txBody>
      </p:sp>
      <p:cxnSp>
        <p:nvCxnSpPr>
          <p:cNvPr id="24" name="Straight Arrow Connector 23"/>
          <p:cNvCxnSpPr/>
          <p:nvPr/>
        </p:nvCxnSpPr>
        <p:spPr>
          <a:xfrm flipV="1">
            <a:off x="4195602" y="3737441"/>
            <a:ext cx="1237797" cy="205883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bwMode="auto">
          <a:xfrm>
            <a:off x="6520722" y="5796273"/>
            <a:ext cx="244389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dirty="0">
                <a:latin typeface="Tahoma" charset="0"/>
                <a:ea typeface="Tahoma" charset="0"/>
                <a:cs typeface="Tahoma" charset="0"/>
              </a:rPr>
              <a:t>A modern serif</a:t>
            </a:r>
          </a:p>
          <a:p>
            <a:pPr algn="r">
              <a:spcBef>
                <a:spcPct val="20000"/>
              </a:spcBef>
            </a:pPr>
            <a:endParaRPr lang="en-US" altLang="en-US" sz="2200" b="1" dirty="0">
              <a:latin typeface="Tahoma" charset="0"/>
              <a:ea typeface="Tahoma" charset="0"/>
              <a:cs typeface="Tahoma" charset="0"/>
            </a:endParaRPr>
          </a:p>
        </p:txBody>
      </p:sp>
      <p:cxnSp>
        <p:nvCxnSpPr>
          <p:cNvPr id="27" name="Straight Arrow Connector 26"/>
          <p:cNvCxnSpPr/>
          <p:nvPr/>
        </p:nvCxnSpPr>
        <p:spPr>
          <a:xfrm flipH="1" flipV="1">
            <a:off x="7348889" y="3612630"/>
            <a:ext cx="715819" cy="227571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4195602" y="6205146"/>
            <a:ext cx="3148429"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r">
              <a:spcBef>
                <a:spcPct val="20000"/>
              </a:spcBef>
            </a:pPr>
            <a:r>
              <a:rPr lang="en-US" altLang="en-US" sz="2200" b="1" dirty="0">
                <a:latin typeface="Tahoma" charset="0"/>
                <a:ea typeface="Tahoma" charset="0"/>
                <a:cs typeface="Tahoma" charset="0"/>
              </a:rPr>
              <a:t>A handwriting font</a:t>
            </a:r>
          </a:p>
          <a:p>
            <a:pPr algn="r">
              <a:spcBef>
                <a:spcPct val="20000"/>
              </a:spcBef>
            </a:pPr>
            <a:endParaRPr lang="en-US" altLang="en-US" sz="2200" b="1" dirty="0">
              <a:latin typeface="Tahoma" charset="0"/>
              <a:ea typeface="Tahoma" charset="0"/>
              <a:cs typeface="Tahoma" charset="0"/>
            </a:endParaRPr>
          </a:p>
        </p:txBody>
      </p:sp>
      <p:cxnSp>
        <p:nvCxnSpPr>
          <p:cNvPr id="14" name="Straight Arrow Connector 13"/>
          <p:cNvCxnSpPr/>
          <p:nvPr/>
        </p:nvCxnSpPr>
        <p:spPr>
          <a:xfrm flipV="1">
            <a:off x="5623595" y="4586990"/>
            <a:ext cx="372471" cy="161815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txBox="1">
            <a:spLocks/>
          </p:cNvSpPr>
          <p:nvPr/>
        </p:nvSpPr>
        <p:spPr bwMode="auto">
          <a:xfrm>
            <a:off x="650874" y="1246188"/>
            <a:ext cx="788511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a:defRPr>
                <a:solidFill>
                  <a:schemeClr val="tx1"/>
                </a:solidFill>
                <a:latin typeface="Times New Roman" pitchFamily="18" charset="0"/>
                <a:ea typeface="MS PGothic" pitchFamily="34" charset="-128"/>
              </a:defRPr>
            </a:lvl1pPr>
            <a:lvl2pPr marL="265113" indent="-136525">
              <a:defRPr>
                <a:solidFill>
                  <a:schemeClr val="tx1"/>
                </a:solidFill>
                <a:latin typeface="Times New Roman" pitchFamily="18" charset="0"/>
                <a:ea typeface="MS PGothic" pitchFamily="34" charset="-128"/>
              </a:defRPr>
            </a:lvl2pPr>
            <a:lvl3pPr marL="447675" indent="-136525">
              <a:defRPr>
                <a:solidFill>
                  <a:schemeClr val="tx1"/>
                </a:solidFill>
                <a:latin typeface="Times New Roman" pitchFamily="18" charset="0"/>
                <a:ea typeface="MS PGothic" pitchFamily="34" charset="-128"/>
              </a:defRPr>
            </a:lvl3pPr>
            <a:lvl4pPr marL="593725" indent="-136525">
              <a:defRPr>
                <a:solidFill>
                  <a:schemeClr val="tx1"/>
                </a:solidFill>
                <a:latin typeface="Times New Roman" pitchFamily="18" charset="0"/>
                <a:ea typeface="MS PGothic" pitchFamily="34" charset="-128"/>
              </a:defRPr>
            </a:lvl4pPr>
            <a:lvl5pPr marL="776288" indent="-136525">
              <a:defRPr>
                <a:solidFill>
                  <a:schemeClr val="tx1"/>
                </a:solidFill>
                <a:latin typeface="Times New Roman" pitchFamily="18" charset="0"/>
                <a:ea typeface="MS PGothic" pitchFamily="34" charset="-128"/>
              </a:defRPr>
            </a:lvl5pPr>
            <a:lvl6pPr marL="1233488" indent="-136525" eaLnBrk="0" fontAlgn="base" hangingPunct="0">
              <a:spcBef>
                <a:spcPct val="0"/>
              </a:spcBef>
              <a:spcAft>
                <a:spcPct val="0"/>
              </a:spcAft>
              <a:defRPr>
                <a:solidFill>
                  <a:schemeClr val="tx1"/>
                </a:solidFill>
                <a:latin typeface="Times New Roman" pitchFamily="18" charset="0"/>
                <a:ea typeface="MS PGothic" pitchFamily="34" charset="-128"/>
              </a:defRPr>
            </a:lvl6pPr>
            <a:lvl7pPr marL="1690688" indent="-136525" eaLnBrk="0" fontAlgn="base" hangingPunct="0">
              <a:spcBef>
                <a:spcPct val="0"/>
              </a:spcBef>
              <a:spcAft>
                <a:spcPct val="0"/>
              </a:spcAft>
              <a:defRPr>
                <a:solidFill>
                  <a:schemeClr val="tx1"/>
                </a:solidFill>
                <a:latin typeface="Times New Roman" pitchFamily="18" charset="0"/>
                <a:ea typeface="MS PGothic" pitchFamily="34" charset="-128"/>
              </a:defRPr>
            </a:lvl7pPr>
            <a:lvl8pPr marL="2147888" indent="-136525" eaLnBrk="0" fontAlgn="base" hangingPunct="0">
              <a:spcBef>
                <a:spcPct val="0"/>
              </a:spcBef>
              <a:spcAft>
                <a:spcPct val="0"/>
              </a:spcAft>
              <a:defRPr>
                <a:solidFill>
                  <a:schemeClr val="tx1"/>
                </a:solidFill>
                <a:latin typeface="Times New Roman" pitchFamily="18" charset="0"/>
                <a:ea typeface="MS PGothic" pitchFamily="34" charset="-128"/>
              </a:defRPr>
            </a:lvl8pPr>
            <a:lvl9pPr marL="2605088" indent="-136525"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spcBef>
                <a:spcPts val="1200"/>
              </a:spcBef>
              <a:spcAft>
                <a:spcPts val="200"/>
              </a:spcAft>
              <a:buClr>
                <a:schemeClr val="tx1"/>
              </a:buClr>
              <a:buSzPct val="100000"/>
              <a:buFont typeface="Arial" pitchFamily="34" charset="0"/>
              <a:buChar char="•"/>
            </a:pPr>
            <a:r>
              <a:rPr lang="en-US" altLang="en-US" sz="3200" b="1" dirty="0">
                <a:latin typeface="Tahoma" charset="0"/>
                <a:ea typeface="Tahoma" charset="0"/>
                <a:cs typeface="Tahoma" charset="0"/>
              </a:rPr>
              <a:t> Type conveys meaning like voice inflection.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0320" y="3111500"/>
            <a:ext cx="179228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82945" y="4173538"/>
            <a:ext cx="550703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1330325" y="406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typography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p:cNvSpPr txBox="1">
            <a:spLocks/>
          </p:cNvSpPr>
          <p:nvPr/>
        </p:nvSpPr>
        <p:spPr bwMode="auto">
          <a:xfrm>
            <a:off x="375198" y="857095"/>
            <a:ext cx="820261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rgbClr val="002060"/>
              </a:buClr>
              <a:buFont typeface="Arial" pitchFamily="34" charset="0"/>
              <a:buChar char="•"/>
            </a:pPr>
            <a:r>
              <a:rPr lang="en-US" altLang="en-US" sz="3200" b="1" dirty="0">
                <a:latin typeface="Tahoma" charset="0"/>
                <a:ea typeface="Tahoma" charset="0"/>
                <a:cs typeface="Tahoma" charset="0"/>
              </a:rPr>
              <a:t>Headlines are the best way to display your typography and have fun with the look of your book.</a:t>
            </a:r>
          </a:p>
        </p:txBody>
      </p:sp>
      <p:sp>
        <p:nvSpPr>
          <p:cNvPr id="9"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headlines</a:t>
            </a:r>
          </a:p>
        </p:txBody>
      </p:sp>
      <p:pic>
        <p:nvPicPr>
          <p:cNvPr id="6" name="Picture 5">
            <a:extLst>
              <a:ext uri="{FF2B5EF4-FFF2-40B4-BE49-F238E27FC236}">
                <a16:creationId xmlns:a16="http://schemas.microsoft.com/office/drawing/2014/main" id="{CB9803E1-C9AE-B947-9005-6EAC6F2A3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88" y="5094513"/>
            <a:ext cx="5838264" cy="1234799"/>
          </a:xfrm>
          <a:prstGeom prst="rect">
            <a:avLst/>
          </a:prstGeom>
        </p:spPr>
      </p:pic>
      <p:pic>
        <p:nvPicPr>
          <p:cNvPr id="8" name="Picture 7">
            <a:extLst>
              <a:ext uri="{FF2B5EF4-FFF2-40B4-BE49-F238E27FC236}">
                <a16:creationId xmlns:a16="http://schemas.microsoft.com/office/drawing/2014/main" id="{1B1786E4-7413-AC45-A71A-D29A4050B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652" y="2013032"/>
            <a:ext cx="2828043" cy="4633177"/>
          </a:xfrm>
          <a:prstGeom prst="rect">
            <a:avLst/>
          </a:prstGeom>
        </p:spPr>
      </p:pic>
      <p:pic>
        <p:nvPicPr>
          <p:cNvPr id="11" name="Picture 10">
            <a:extLst>
              <a:ext uri="{FF2B5EF4-FFF2-40B4-BE49-F238E27FC236}">
                <a16:creationId xmlns:a16="http://schemas.microsoft.com/office/drawing/2014/main" id="{E86812F3-824E-D347-ADA6-C5900BADC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98" y="3080136"/>
            <a:ext cx="5216538" cy="1464194"/>
          </a:xfrm>
          <a:prstGeom prst="rect">
            <a:avLst/>
          </a:prstGeom>
        </p:spPr>
      </p:pic>
    </p:spTree>
    <p:extLst>
      <p:ext uri="{BB962C8B-B14F-4D97-AF65-F5344CB8AC3E}">
        <p14:creationId xmlns:p14="http://schemas.microsoft.com/office/powerpoint/2010/main" val="332214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headlines</a:t>
            </a:r>
          </a:p>
        </p:txBody>
      </p:sp>
      <p:pic>
        <p:nvPicPr>
          <p:cNvPr id="3" name="Picture 2">
            <a:extLst>
              <a:ext uri="{FF2B5EF4-FFF2-40B4-BE49-F238E27FC236}">
                <a16:creationId xmlns:a16="http://schemas.microsoft.com/office/drawing/2014/main" id="{A60343F7-A0E6-C641-B583-016CA2415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 y="794243"/>
            <a:ext cx="8823806" cy="5882537"/>
          </a:xfrm>
          <a:prstGeom prst="rect">
            <a:avLst/>
          </a:prstGeom>
        </p:spPr>
      </p:pic>
      <p:pic>
        <p:nvPicPr>
          <p:cNvPr id="8" name="Picture 7">
            <a:extLst>
              <a:ext uri="{FF2B5EF4-FFF2-40B4-BE49-F238E27FC236}">
                <a16:creationId xmlns:a16="http://schemas.microsoft.com/office/drawing/2014/main" id="{9CACAF73-54C4-7844-9B33-7A9FA2BF8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004" y="1995563"/>
            <a:ext cx="6111099" cy="3210917"/>
          </a:xfrm>
          <a:prstGeom prst="rect">
            <a:avLst/>
          </a:prstGeom>
        </p:spPr>
      </p:pic>
    </p:spTree>
    <p:extLst>
      <p:ext uri="{BB962C8B-B14F-4D97-AF65-F5344CB8AC3E}">
        <p14:creationId xmlns:p14="http://schemas.microsoft.com/office/powerpoint/2010/main" val="15371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headlines</a:t>
            </a:r>
          </a:p>
        </p:txBody>
      </p:sp>
      <p:pic>
        <p:nvPicPr>
          <p:cNvPr id="4" name="Picture 3">
            <a:extLst>
              <a:ext uri="{FF2B5EF4-FFF2-40B4-BE49-F238E27FC236}">
                <a16:creationId xmlns:a16="http://schemas.microsoft.com/office/drawing/2014/main" id="{F07489E2-6FBF-3043-BA3D-5D3C9428C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72" y="821095"/>
            <a:ext cx="8798318" cy="5906278"/>
          </a:xfrm>
          <a:prstGeom prst="rect">
            <a:avLst/>
          </a:prstGeom>
        </p:spPr>
      </p:pic>
      <p:pic>
        <p:nvPicPr>
          <p:cNvPr id="8" name="Picture 7">
            <a:extLst>
              <a:ext uri="{FF2B5EF4-FFF2-40B4-BE49-F238E27FC236}">
                <a16:creationId xmlns:a16="http://schemas.microsoft.com/office/drawing/2014/main" id="{1D884248-5B86-A544-B5F2-554BC9B0E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325" y="2202024"/>
            <a:ext cx="5902631" cy="2430495"/>
          </a:xfrm>
          <a:prstGeom prst="rect">
            <a:avLst/>
          </a:prstGeom>
        </p:spPr>
      </p:pic>
    </p:spTree>
    <p:extLst>
      <p:ext uri="{BB962C8B-B14F-4D97-AF65-F5344CB8AC3E}">
        <p14:creationId xmlns:p14="http://schemas.microsoft.com/office/powerpoint/2010/main" val="76950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headlines</a:t>
            </a:r>
          </a:p>
        </p:txBody>
      </p:sp>
      <p:pic>
        <p:nvPicPr>
          <p:cNvPr id="10" name="Picture 9">
            <a:extLst>
              <a:ext uri="{FF2B5EF4-FFF2-40B4-BE49-F238E27FC236}">
                <a16:creationId xmlns:a16="http://schemas.microsoft.com/office/drawing/2014/main" id="{5DC13633-8E22-754A-A4E9-992669358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 y="895208"/>
            <a:ext cx="8898634" cy="5757333"/>
          </a:xfrm>
          <a:prstGeom prst="rect">
            <a:avLst/>
          </a:prstGeom>
        </p:spPr>
      </p:pic>
      <p:pic>
        <p:nvPicPr>
          <p:cNvPr id="12" name="Picture 11">
            <a:extLst>
              <a:ext uri="{FF2B5EF4-FFF2-40B4-BE49-F238E27FC236}">
                <a16:creationId xmlns:a16="http://schemas.microsoft.com/office/drawing/2014/main" id="{E8B924E7-8A17-3542-B5A1-AD6E4A0C7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284" y="1507991"/>
            <a:ext cx="5195237" cy="8261870"/>
          </a:xfrm>
          <a:prstGeom prst="rect">
            <a:avLst/>
          </a:prstGeom>
        </p:spPr>
      </p:pic>
    </p:spTree>
    <p:extLst>
      <p:ext uri="{BB962C8B-B14F-4D97-AF65-F5344CB8AC3E}">
        <p14:creationId xmlns:p14="http://schemas.microsoft.com/office/powerpoint/2010/main" val="37941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headlines</a:t>
            </a:r>
          </a:p>
        </p:txBody>
      </p:sp>
      <p:pic>
        <p:nvPicPr>
          <p:cNvPr id="4" name="Picture 3">
            <a:extLst>
              <a:ext uri="{FF2B5EF4-FFF2-40B4-BE49-F238E27FC236}">
                <a16:creationId xmlns:a16="http://schemas.microsoft.com/office/drawing/2014/main" id="{8340BF70-D0F7-7946-AC22-D53B2539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34" y="989044"/>
            <a:ext cx="8567837" cy="5711891"/>
          </a:xfrm>
          <a:prstGeom prst="rect">
            <a:avLst/>
          </a:prstGeom>
        </p:spPr>
      </p:pic>
      <p:pic>
        <p:nvPicPr>
          <p:cNvPr id="8" name="Picture 7">
            <a:extLst>
              <a:ext uri="{FF2B5EF4-FFF2-40B4-BE49-F238E27FC236}">
                <a16:creationId xmlns:a16="http://schemas.microsoft.com/office/drawing/2014/main" id="{530D4B60-20F9-094B-882C-AC89B3FD6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130" y="2164702"/>
            <a:ext cx="6508408" cy="2773006"/>
          </a:xfrm>
          <a:prstGeom prst="rect">
            <a:avLst/>
          </a:prstGeom>
        </p:spPr>
      </p:pic>
    </p:spTree>
    <p:extLst>
      <p:ext uri="{BB962C8B-B14F-4D97-AF65-F5344CB8AC3E}">
        <p14:creationId xmlns:p14="http://schemas.microsoft.com/office/powerpoint/2010/main" val="12468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txBox="1">
            <a:spLocks/>
          </p:cNvSpPr>
          <p:nvPr/>
        </p:nvSpPr>
        <p:spPr bwMode="auto">
          <a:xfrm>
            <a:off x="331787" y="865188"/>
            <a:ext cx="8557379"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Establishing a hierarchy lets the reader know what element to look at first.</a:t>
            </a:r>
          </a:p>
        </p:txBody>
      </p:sp>
      <p:pic>
        <p:nvPicPr>
          <p:cNvPr id="77828" name="Picture 1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9350" y="2159000"/>
            <a:ext cx="6784975"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806450" y="2103438"/>
            <a:ext cx="4541838" cy="308133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endParaRPr lang="en-US" altLang="en-US" dirty="0">
              <a:solidFill>
                <a:srgbClr val="FFFFFF"/>
              </a:solidFill>
              <a:latin typeface="Tahoma" panose="020B0604030504040204" pitchFamily="34" charset="0"/>
            </a:endParaRPr>
          </a:p>
        </p:txBody>
      </p:sp>
      <p:sp>
        <p:nvSpPr>
          <p:cNvPr id="7"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hierarchy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p:cNvSpPr txBox="1">
            <a:spLocks/>
          </p:cNvSpPr>
          <p:nvPr/>
        </p:nvSpPr>
        <p:spPr bwMode="auto">
          <a:xfrm>
            <a:off x="176213" y="896938"/>
            <a:ext cx="8202612"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Main headlines should be sizably larger than smaller stories or sidebar headlines. </a:t>
            </a:r>
          </a:p>
        </p:txBody>
      </p:sp>
      <p:sp>
        <p:nvSpPr>
          <p:cNvPr id="70660" name="Content Placeholder 2"/>
          <p:cNvSpPr txBox="1">
            <a:spLocks/>
          </p:cNvSpPr>
          <p:nvPr/>
        </p:nvSpPr>
        <p:spPr bwMode="auto">
          <a:xfrm>
            <a:off x="193675" y="2833688"/>
            <a:ext cx="2805113"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Secondary headlines should not compete with the main headline.</a:t>
            </a:r>
          </a:p>
        </p:txBody>
      </p:sp>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hierarchy</a:t>
            </a:r>
          </a:p>
        </p:txBody>
      </p:sp>
      <p:pic>
        <p:nvPicPr>
          <p:cNvPr id="13" name="Picture 12">
            <a:extLst>
              <a:ext uri="{FF2B5EF4-FFF2-40B4-BE49-F238E27FC236}">
                <a16:creationId xmlns:a16="http://schemas.microsoft.com/office/drawing/2014/main" id="{206CF199-C8CF-E647-B222-03AC78544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085" y="2463283"/>
            <a:ext cx="5908610" cy="3939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Box 1"/>
          <p:cNvSpPr txBox="1">
            <a:spLocks noChangeArrowheads="1"/>
          </p:cNvSpPr>
          <p:nvPr/>
        </p:nvSpPr>
        <p:spPr bwMode="auto">
          <a:xfrm>
            <a:off x="495300" y="1535505"/>
            <a:ext cx="402748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en-US" altLang="en-US" sz="2000" b="1" dirty="0">
                <a:solidFill>
                  <a:srgbClr val="CA3183"/>
                </a:solidFill>
                <a:latin typeface="Tahoma" pitchFamily="34" charset="0"/>
              </a:rPr>
              <a:t>PRIMARY HEADLINES</a:t>
            </a:r>
          </a:p>
          <a:p>
            <a:r>
              <a:rPr lang="en-US" altLang="en-US" sz="2000" b="1" dirty="0">
                <a:latin typeface="Tahoma" charset="0"/>
                <a:ea typeface="Tahoma" charset="0"/>
                <a:cs typeface="Tahoma" charset="0"/>
              </a:rPr>
              <a:t>48 </a:t>
            </a:r>
            <a:r>
              <a:rPr lang="en-US" altLang="en-US" sz="2000" b="1" dirty="0" err="1">
                <a:latin typeface="Tahoma" charset="0"/>
                <a:ea typeface="Tahoma" charset="0"/>
                <a:cs typeface="Tahoma" charset="0"/>
              </a:rPr>
              <a:t>pt</a:t>
            </a:r>
            <a:r>
              <a:rPr lang="en-US" altLang="en-US" sz="2000" b="1" dirty="0">
                <a:latin typeface="Tahoma" charset="0"/>
                <a:ea typeface="Tahoma" charset="0"/>
                <a:cs typeface="Tahoma" charset="0"/>
              </a:rPr>
              <a:t> &amp; higher</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Light, Condensed, Book, Regular, Italic, Medium, </a:t>
            </a:r>
            <a:r>
              <a:rPr lang="en-US" altLang="en-US" sz="2000" dirty="0" err="1">
                <a:latin typeface="Tahoma" charset="0"/>
                <a:ea typeface="Tahoma" charset="0"/>
                <a:cs typeface="Tahoma" charset="0"/>
              </a:rPr>
              <a:t>Semibold</a:t>
            </a:r>
            <a:r>
              <a:rPr lang="en-US" altLang="en-US" sz="2000" dirty="0">
                <a:latin typeface="Tahoma" charset="0"/>
                <a:ea typeface="Tahoma" charset="0"/>
                <a:cs typeface="Tahoma" charset="0"/>
              </a:rPr>
              <a:t> or Bold</a:t>
            </a:r>
          </a:p>
          <a:p>
            <a:endParaRPr lang="en-US" altLang="en-US" sz="2000" dirty="0">
              <a:latin typeface="Tahoma" charset="0"/>
              <a:ea typeface="Tahoma" charset="0"/>
              <a:cs typeface="Tahoma" charset="0"/>
            </a:endParaRPr>
          </a:p>
          <a:p>
            <a:pPr eaLnBrk="1" hangingPunct="1"/>
            <a:r>
              <a:rPr lang="en-US" altLang="en-US" sz="2000" b="1" dirty="0">
                <a:solidFill>
                  <a:srgbClr val="CA3183"/>
                </a:solidFill>
                <a:latin typeface="Tahoma" pitchFamily="34" charset="0"/>
              </a:rPr>
              <a:t>SECONDARY HEADLINES</a:t>
            </a:r>
          </a:p>
          <a:p>
            <a:r>
              <a:rPr lang="en-US" altLang="en-US" sz="2000" b="1" dirty="0">
                <a:latin typeface="Tahoma" charset="0"/>
                <a:ea typeface="Tahoma" charset="0"/>
                <a:cs typeface="Tahoma" charset="0"/>
              </a:rPr>
              <a:t>15 to 22 </a:t>
            </a:r>
            <a:r>
              <a:rPr lang="en-US" altLang="en-US" sz="2000" b="1" dirty="0" err="1">
                <a:latin typeface="Tahoma" charset="0"/>
                <a:ea typeface="Tahoma" charset="0"/>
                <a:cs typeface="Tahoma" charset="0"/>
              </a:rPr>
              <a:t>pt</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Light, Condensed, Book, Regular, Italic, Medium, </a:t>
            </a:r>
            <a:r>
              <a:rPr lang="en-US" altLang="en-US" sz="2000" dirty="0" err="1">
                <a:latin typeface="Tahoma" charset="0"/>
                <a:ea typeface="Tahoma" charset="0"/>
                <a:cs typeface="Tahoma" charset="0"/>
              </a:rPr>
              <a:t>Semibold</a:t>
            </a:r>
            <a:r>
              <a:rPr lang="en-US" altLang="en-US" sz="2000" dirty="0">
                <a:latin typeface="Tahoma" charset="0"/>
                <a:ea typeface="Tahoma" charset="0"/>
                <a:cs typeface="Tahoma" charset="0"/>
              </a:rPr>
              <a:t> or Bold</a:t>
            </a:r>
          </a:p>
          <a:p>
            <a:endParaRPr lang="en-US" altLang="en-US" sz="2000" dirty="0">
              <a:latin typeface="Tahoma" charset="0"/>
              <a:ea typeface="Tahoma" charset="0"/>
              <a:cs typeface="Tahoma" charset="0"/>
            </a:endParaRPr>
          </a:p>
          <a:p>
            <a:pPr eaLnBrk="1" hangingPunct="1"/>
            <a:r>
              <a:rPr lang="en-US" altLang="en-US" sz="2000" b="1" dirty="0">
                <a:solidFill>
                  <a:srgbClr val="CA3183"/>
                </a:solidFill>
                <a:latin typeface="Tahoma" pitchFamily="34" charset="0"/>
              </a:rPr>
              <a:t>BODY COPY</a:t>
            </a:r>
          </a:p>
          <a:p>
            <a:r>
              <a:rPr lang="en-US" altLang="en-US" sz="2000" b="1" dirty="0">
                <a:latin typeface="Tahoma" charset="0"/>
                <a:ea typeface="Tahoma" charset="0"/>
                <a:cs typeface="Tahoma" charset="0"/>
              </a:rPr>
              <a:t>9 to 10 </a:t>
            </a:r>
            <a:r>
              <a:rPr lang="en-US" altLang="en-US" sz="2000" b="1" dirty="0" err="1">
                <a:latin typeface="Tahoma" charset="0"/>
                <a:ea typeface="Tahoma" charset="0"/>
                <a:cs typeface="Tahoma" charset="0"/>
              </a:rPr>
              <a:t>pt</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Book or Regular </a:t>
            </a:r>
            <a:r>
              <a:rPr lang="en-US" altLang="en-US" sz="2000" i="1" dirty="0">
                <a:latin typeface="Tahoma" charset="0"/>
                <a:ea typeface="Tahoma" charset="0"/>
                <a:cs typeface="Tahoma" charset="0"/>
              </a:rPr>
              <a:t>(add Italic or Bold for Q&amp;As and quotes-only copy)</a:t>
            </a:r>
          </a:p>
        </p:txBody>
      </p:sp>
      <p:sp>
        <p:nvSpPr>
          <p:cNvPr id="79876" name="TextBox 5"/>
          <p:cNvSpPr txBox="1">
            <a:spLocks noChangeArrowheads="1"/>
          </p:cNvSpPr>
          <p:nvPr/>
        </p:nvSpPr>
        <p:spPr bwMode="auto">
          <a:xfrm>
            <a:off x="4811713" y="1535505"/>
            <a:ext cx="40290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en-US" altLang="en-US" sz="2000" b="1" dirty="0">
                <a:solidFill>
                  <a:srgbClr val="CA3183"/>
                </a:solidFill>
                <a:latin typeface="Tahoma" pitchFamily="34" charset="0"/>
              </a:rPr>
              <a:t>SECONDARY COVERAGE</a:t>
            </a:r>
          </a:p>
          <a:p>
            <a:r>
              <a:rPr lang="en-US" altLang="en-US" sz="2000" b="1" dirty="0">
                <a:latin typeface="Tahoma" charset="0"/>
                <a:ea typeface="Tahoma" charset="0"/>
                <a:cs typeface="Tahoma" charset="0"/>
              </a:rPr>
              <a:t>7 to 9 </a:t>
            </a:r>
            <a:r>
              <a:rPr lang="en-US" altLang="en-US" sz="2000" b="1" dirty="0" err="1">
                <a:latin typeface="Tahoma" charset="0"/>
                <a:ea typeface="Tahoma" charset="0"/>
                <a:cs typeface="Tahoma" charset="0"/>
              </a:rPr>
              <a:t>pt</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Light, Condensed, Book, Regular, Italic, Medium, </a:t>
            </a:r>
            <a:r>
              <a:rPr lang="en-US" altLang="en-US" sz="2000" dirty="0" err="1">
                <a:latin typeface="Tahoma" charset="0"/>
                <a:ea typeface="Tahoma" charset="0"/>
                <a:cs typeface="Tahoma" charset="0"/>
              </a:rPr>
              <a:t>Semibold</a:t>
            </a:r>
            <a:r>
              <a:rPr lang="en-US" altLang="en-US" sz="2000" dirty="0">
                <a:latin typeface="Tahoma" charset="0"/>
                <a:ea typeface="Tahoma" charset="0"/>
                <a:cs typeface="Tahoma" charset="0"/>
              </a:rPr>
              <a:t> or Bold</a:t>
            </a:r>
          </a:p>
          <a:p>
            <a:endParaRPr lang="en-US" altLang="en-US" sz="2000" dirty="0">
              <a:latin typeface="Tahoma" charset="0"/>
              <a:ea typeface="Tahoma" charset="0"/>
              <a:cs typeface="Tahoma" charset="0"/>
            </a:endParaRPr>
          </a:p>
          <a:p>
            <a:pPr eaLnBrk="1" hangingPunct="1"/>
            <a:r>
              <a:rPr lang="en-US" altLang="en-US" sz="2000" b="1" dirty="0">
                <a:solidFill>
                  <a:srgbClr val="CA3183"/>
                </a:solidFill>
                <a:latin typeface="Tahoma" pitchFamily="34" charset="0"/>
              </a:rPr>
              <a:t>CAPTIONS</a:t>
            </a:r>
          </a:p>
          <a:p>
            <a:r>
              <a:rPr lang="en-US" altLang="en-US" sz="2000" b="1" dirty="0">
                <a:latin typeface="Tahoma" charset="0"/>
                <a:ea typeface="Tahoma" charset="0"/>
                <a:cs typeface="Tahoma" charset="0"/>
              </a:rPr>
              <a:t>8 to 9 </a:t>
            </a:r>
            <a:r>
              <a:rPr lang="en-US" altLang="en-US" sz="2000" b="1" dirty="0" err="1">
                <a:latin typeface="Tahoma" charset="0"/>
                <a:ea typeface="Tahoma" charset="0"/>
                <a:cs typeface="Tahoma" charset="0"/>
              </a:rPr>
              <a:t>pt</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Light, Condensed, Book, Regular, Italic </a:t>
            </a:r>
            <a:r>
              <a:rPr lang="en-US" altLang="en-US" sz="2000" i="1" dirty="0">
                <a:latin typeface="Tahoma" charset="0"/>
                <a:ea typeface="Tahoma" charset="0"/>
                <a:cs typeface="Tahoma" charset="0"/>
              </a:rPr>
              <a:t>(Run slightly smaller than copy)</a:t>
            </a:r>
          </a:p>
          <a:p>
            <a:endParaRPr lang="en-US" altLang="en-US" sz="2000" dirty="0">
              <a:solidFill>
                <a:srgbClr val="002060"/>
              </a:solidFill>
              <a:latin typeface="Tahoma" charset="0"/>
              <a:ea typeface="Tahoma" charset="0"/>
              <a:cs typeface="Tahoma" charset="0"/>
            </a:endParaRPr>
          </a:p>
          <a:p>
            <a:pPr eaLnBrk="1" hangingPunct="1"/>
            <a:r>
              <a:rPr lang="en-US" altLang="en-US" sz="2000" b="1" dirty="0">
                <a:solidFill>
                  <a:srgbClr val="CA3183"/>
                </a:solidFill>
                <a:latin typeface="Tahoma" pitchFamily="34" charset="0"/>
              </a:rPr>
              <a:t>PHOTO CREDITS</a:t>
            </a:r>
          </a:p>
          <a:p>
            <a:r>
              <a:rPr lang="en-US" altLang="en-US" sz="2000" b="1" dirty="0">
                <a:latin typeface="Tahoma" charset="0"/>
                <a:ea typeface="Tahoma" charset="0"/>
                <a:cs typeface="Tahoma" charset="0"/>
              </a:rPr>
              <a:t>6 to 8 </a:t>
            </a:r>
            <a:r>
              <a:rPr lang="en-US" altLang="en-US" sz="2000" b="1" dirty="0" err="1">
                <a:latin typeface="Tahoma" charset="0"/>
                <a:ea typeface="Tahoma" charset="0"/>
                <a:cs typeface="Tahoma" charset="0"/>
              </a:rPr>
              <a:t>pt</a:t>
            </a:r>
            <a:endParaRPr lang="en-US" altLang="en-US" sz="2000" dirty="0">
              <a:latin typeface="Tahoma" charset="0"/>
              <a:ea typeface="Tahoma" charset="0"/>
              <a:cs typeface="Tahoma" charset="0"/>
            </a:endParaRPr>
          </a:p>
          <a:p>
            <a:r>
              <a:rPr lang="en-US" altLang="en-US" sz="2000" dirty="0">
                <a:latin typeface="Tahoma" charset="0"/>
                <a:ea typeface="Tahoma" charset="0"/>
                <a:cs typeface="Tahoma" charset="0"/>
              </a:rPr>
              <a:t>Light, Condensed or Italic </a:t>
            </a:r>
            <a:r>
              <a:rPr lang="en-US" altLang="en-US" sz="2000" i="1" dirty="0">
                <a:latin typeface="Tahoma" charset="0"/>
                <a:ea typeface="Tahoma" charset="0"/>
                <a:cs typeface="Tahoma" charset="0"/>
              </a:rPr>
              <a:t>(Run slightly smaller than captions)</a:t>
            </a:r>
          </a:p>
        </p:txBody>
      </p:sp>
      <p:sp>
        <p:nvSpPr>
          <p:cNvPr id="79877" name="TextBox 3"/>
          <p:cNvSpPr txBox="1">
            <a:spLocks noChangeArrowheads="1"/>
          </p:cNvSpPr>
          <p:nvPr/>
        </p:nvSpPr>
        <p:spPr bwMode="auto">
          <a:xfrm>
            <a:off x="434975" y="837005"/>
            <a:ext cx="6820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en-US" altLang="en-US" sz="3600" b="1" dirty="0">
                <a:solidFill>
                  <a:srgbClr val="CA3183"/>
                </a:solidFill>
                <a:latin typeface="Tahoma" pitchFamily="34" charset="0"/>
              </a:rPr>
              <a:t>Type size suggestions:</a:t>
            </a:r>
          </a:p>
        </p:txBody>
      </p:sp>
      <p:sp>
        <p:nvSpPr>
          <p:cNvPr id="8"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hierarchy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88673" y="1577658"/>
            <a:ext cx="6727825" cy="4363206"/>
          </a:xfrm>
          <a:prstGeom prst="rect">
            <a:avLst/>
          </a:prstGeom>
        </p:spPr>
      </p:pic>
      <p:sp>
        <p:nvSpPr>
          <p:cNvPr id="7" name="Content Placeholder 2"/>
          <p:cNvSpPr txBox="1">
            <a:spLocks/>
          </p:cNvSpPr>
          <p:nvPr/>
        </p:nvSpPr>
        <p:spPr bwMode="auto">
          <a:xfrm>
            <a:off x="4224338" y="944246"/>
            <a:ext cx="288839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nSpc>
                <a:spcPts val="1663"/>
              </a:lnSpc>
              <a:spcBef>
                <a:spcPct val="20000"/>
              </a:spcBef>
            </a:pPr>
            <a:r>
              <a:rPr lang="en-US" altLang="en-US" b="1" dirty="0">
                <a:latin typeface="Tahoma" charset="0"/>
                <a:ea typeface="Tahoma" charset="0"/>
                <a:cs typeface="Tahoma" charset="0"/>
              </a:rPr>
              <a:t>PRIMARY HEADLINE</a:t>
            </a:r>
          </a:p>
          <a:p>
            <a:pPr>
              <a:lnSpc>
                <a:spcPts val="1663"/>
              </a:lnSpc>
              <a:spcBef>
                <a:spcPct val="20000"/>
              </a:spcBef>
            </a:pPr>
            <a:r>
              <a:rPr lang="en-US" altLang="en-US" b="1" dirty="0">
                <a:latin typeface="Tahoma" charset="0"/>
                <a:ea typeface="Tahoma" charset="0"/>
                <a:cs typeface="Tahoma" charset="0"/>
              </a:rPr>
              <a:t>48 </a:t>
            </a:r>
            <a:r>
              <a:rPr lang="en-US" altLang="en-US" b="1" dirty="0" err="1">
                <a:latin typeface="Tahoma" charset="0"/>
                <a:ea typeface="Tahoma" charset="0"/>
                <a:cs typeface="Tahoma" charset="0"/>
              </a:rPr>
              <a:t>pt</a:t>
            </a:r>
            <a:r>
              <a:rPr lang="en-US" altLang="en-US" b="1" dirty="0">
                <a:latin typeface="Tahoma" charset="0"/>
                <a:ea typeface="Tahoma" charset="0"/>
                <a:cs typeface="Tahoma" charset="0"/>
              </a:rPr>
              <a:t> &amp; higher</a:t>
            </a:r>
          </a:p>
        </p:txBody>
      </p:sp>
      <p:cxnSp>
        <p:nvCxnSpPr>
          <p:cNvPr id="9" name="Straight Arrow Connector 8"/>
          <p:cNvCxnSpPr/>
          <p:nvPr/>
        </p:nvCxnSpPr>
        <p:spPr>
          <a:xfrm>
            <a:off x="5876925" y="1239838"/>
            <a:ext cx="731838" cy="7874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bwMode="auto">
          <a:xfrm>
            <a:off x="7429500" y="756921"/>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nSpc>
                <a:spcPts val="1663"/>
              </a:lnSpc>
              <a:spcBef>
                <a:spcPct val="20000"/>
              </a:spcBef>
            </a:pPr>
            <a:r>
              <a:rPr lang="en-US" altLang="en-US" b="1">
                <a:latin typeface="Tahoma" charset="0"/>
                <a:ea typeface="Tahoma" charset="0"/>
                <a:cs typeface="Tahoma" charset="0"/>
              </a:rPr>
              <a:t>SECONDARY HEADLINE</a:t>
            </a:r>
          </a:p>
          <a:p>
            <a:pPr>
              <a:lnSpc>
                <a:spcPts val="1663"/>
              </a:lnSpc>
              <a:spcBef>
                <a:spcPct val="20000"/>
              </a:spcBef>
            </a:pPr>
            <a:r>
              <a:rPr lang="en-US" altLang="en-US" b="1">
                <a:latin typeface="Tahoma" charset="0"/>
                <a:ea typeface="Tahoma" charset="0"/>
                <a:cs typeface="Tahoma" charset="0"/>
              </a:rPr>
              <a:t>15 to 24 pt</a:t>
            </a:r>
          </a:p>
        </p:txBody>
      </p:sp>
      <p:cxnSp>
        <p:nvCxnSpPr>
          <p:cNvPr id="17" name="Straight Arrow Connector 16"/>
          <p:cNvCxnSpPr/>
          <p:nvPr/>
        </p:nvCxnSpPr>
        <p:spPr>
          <a:xfrm flipH="1">
            <a:off x="7486348" y="1612900"/>
            <a:ext cx="792466" cy="917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bwMode="auto">
          <a:xfrm>
            <a:off x="8088312" y="4208146"/>
            <a:ext cx="1206499"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nSpc>
                <a:spcPts val="1663"/>
              </a:lnSpc>
              <a:spcBef>
                <a:spcPct val="20000"/>
              </a:spcBef>
            </a:pPr>
            <a:r>
              <a:rPr lang="en-US" altLang="en-US" b="1">
                <a:latin typeface="Tahoma" charset="0"/>
                <a:ea typeface="Tahoma" charset="0"/>
                <a:cs typeface="Tahoma" charset="0"/>
              </a:rPr>
              <a:t>BODY COPY</a:t>
            </a:r>
          </a:p>
          <a:p>
            <a:pPr>
              <a:lnSpc>
                <a:spcPts val="1663"/>
              </a:lnSpc>
              <a:spcBef>
                <a:spcPct val="20000"/>
              </a:spcBef>
            </a:pPr>
            <a:r>
              <a:rPr lang="en-US" altLang="en-US" b="1">
                <a:latin typeface="Tahoma" charset="0"/>
                <a:ea typeface="Tahoma" charset="0"/>
                <a:cs typeface="Tahoma" charset="0"/>
              </a:rPr>
              <a:t>9 to 11 pt</a:t>
            </a:r>
          </a:p>
        </p:txBody>
      </p:sp>
      <p:cxnSp>
        <p:nvCxnSpPr>
          <p:cNvPr id="23" name="Straight Arrow Connector 22"/>
          <p:cNvCxnSpPr/>
          <p:nvPr/>
        </p:nvCxnSpPr>
        <p:spPr>
          <a:xfrm flipH="1" flipV="1">
            <a:off x="7429500" y="3648075"/>
            <a:ext cx="1055688" cy="51276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bwMode="auto">
          <a:xfrm>
            <a:off x="468313" y="6191250"/>
            <a:ext cx="166987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nSpc>
                <a:spcPts val="1663"/>
              </a:lnSpc>
              <a:spcBef>
                <a:spcPct val="20000"/>
              </a:spcBef>
            </a:pPr>
            <a:r>
              <a:rPr lang="en-US" altLang="en-US" b="1">
                <a:latin typeface="Tahoma" charset="0"/>
                <a:ea typeface="Tahoma" charset="0"/>
                <a:cs typeface="Tahoma" charset="0"/>
              </a:rPr>
              <a:t>CAPTIONS</a:t>
            </a:r>
          </a:p>
          <a:p>
            <a:pPr>
              <a:lnSpc>
                <a:spcPts val="1663"/>
              </a:lnSpc>
              <a:spcBef>
                <a:spcPct val="20000"/>
              </a:spcBef>
            </a:pPr>
            <a:r>
              <a:rPr lang="en-US" altLang="en-US" b="1">
                <a:latin typeface="Tahoma" charset="0"/>
                <a:ea typeface="Tahoma" charset="0"/>
                <a:cs typeface="Tahoma" charset="0"/>
              </a:rPr>
              <a:t>8 to 10 pt </a:t>
            </a:r>
          </a:p>
        </p:txBody>
      </p:sp>
      <p:cxnSp>
        <p:nvCxnSpPr>
          <p:cNvPr id="28" name="Straight Arrow Connector 27"/>
          <p:cNvCxnSpPr/>
          <p:nvPr/>
        </p:nvCxnSpPr>
        <p:spPr>
          <a:xfrm flipV="1">
            <a:off x="1104900" y="5337175"/>
            <a:ext cx="1638300" cy="7953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128713" y="3467100"/>
            <a:ext cx="1374775" cy="266541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2"/>
          <p:cNvSpPr txBox="1">
            <a:spLocks/>
          </p:cNvSpPr>
          <p:nvPr/>
        </p:nvSpPr>
        <p:spPr bwMode="auto">
          <a:xfrm>
            <a:off x="3595688" y="6279833"/>
            <a:ext cx="389066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nSpc>
                <a:spcPts val="1663"/>
              </a:lnSpc>
              <a:spcBef>
                <a:spcPct val="20000"/>
              </a:spcBef>
            </a:pPr>
            <a:r>
              <a:rPr lang="en-US" altLang="en-US" b="1">
                <a:latin typeface="Tahoma" charset="0"/>
                <a:ea typeface="Tahoma" charset="0"/>
                <a:cs typeface="Tahoma" charset="0"/>
              </a:rPr>
              <a:t>SECONDARY COVERAGE COPY</a:t>
            </a:r>
          </a:p>
          <a:p>
            <a:pPr>
              <a:lnSpc>
                <a:spcPts val="1663"/>
              </a:lnSpc>
              <a:spcBef>
                <a:spcPct val="20000"/>
              </a:spcBef>
            </a:pPr>
            <a:r>
              <a:rPr lang="en-US" altLang="en-US" b="1">
                <a:latin typeface="Tahoma" charset="0"/>
                <a:ea typeface="Tahoma" charset="0"/>
                <a:cs typeface="Tahoma" charset="0"/>
              </a:rPr>
              <a:t>7 to 9 pt</a:t>
            </a:r>
          </a:p>
        </p:txBody>
      </p:sp>
      <p:cxnSp>
        <p:nvCxnSpPr>
          <p:cNvPr id="35" name="Straight Arrow Connector 34"/>
          <p:cNvCxnSpPr/>
          <p:nvPr/>
        </p:nvCxnSpPr>
        <p:spPr>
          <a:xfrm flipV="1">
            <a:off x="4565650" y="5443538"/>
            <a:ext cx="1822450" cy="7350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138363" y="2530475"/>
            <a:ext cx="2427287" cy="364172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595688" y="2497138"/>
            <a:ext cx="969962" cy="367506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hierarchy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2" grpId="0"/>
      <p:bldP spid="27"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p:cNvSpPr txBox="1">
            <a:spLocks/>
          </p:cNvSpPr>
          <p:nvPr/>
        </p:nvSpPr>
        <p:spPr bwMode="auto">
          <a:xfrm>
            <a:off x="465138" y="827115"/>
            <a:ext cx="820261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buFont typeface="Arial" pitchFamily="34" charset="0"/>
              <a:buChar char="•"/>
            </a:pPr>
            <a:r>
              <a:rPr lang="en-US" altLang="en-US" sz="3200" b="1" dirty="0">
                <a:latin typeface="Tahoma" charset="0"/>
                <a:ea typeface="Tahoma" charset="0"/>
                <a:cs typeface="Tahoma" charset="0"/>
              </a:rPr>
              <a:t>Our Font Guide can be a great resource for choosing fonts and learning more about typography.</a:t>
            </a:r>
          </a:p>
        </p:txBody>
      </p:sp>
      <p:pic>
        <p:nvPicPr>
          <p:cNvPr id="73732"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6600" y="2475743"/>
            <a:ext cx="4156075" cy="2998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9"/>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0074" y="2612308"/>
            <a:ext cx="2906713" cy="3760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10"/>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46500" y="3836258"/>
            <a:ext cx="4075113" cy="2892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3"/>
          <p:cNvSpPr txBox="1">
            <a:spLocks noChangeArrowheads="1"/>
          </p:cNvSpPr>
          <p:nvPr/>
        </p:nvSpPr>
        <p:spPr bwMode="auto">
          <a:xfrm>
            <a:off x="1330325" y="4903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hierarchy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txBox="1">
            <a:spLocks/>
          </p:cNvSpPr>
          <p:nvPr/>
        </p:nvSpPr>
        <p:spPr bwMode="auto">
          <a:xfrm>
            <a:off x="443040" y="1195388"/>
            <a:ext cx="89408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pPr>
            <a:r>
              <a:rPr lang="en-US" altLang="en-US" sz="3200" b="1" dirty="0">
                <a:latin typeface="Tahoma" charset="0"/>
                <a:ea typeface="Tahoma" charset="0"/>
                <a:cs typeface="Tahoma" charset="0"/>
              </a:rPr>
              <a:t>Typography has a significant effect on:</a:t>
            </a:r>
          </a:p>
        </p:txBody>
      </p:sp>
      <p:sp>
        <p:nvSpPr>
          <p:cNvPr id="8" name="Content Placeholder 2"/>
          <p:cNvSpPr txBox="1">
            <a:spLocks/>
          </p:cNvSpPr>
          <p:nvPr/>
        </p:nvSpPr>
        <p:spPr bwMode="auto">
          <a:xfrm>
            <a:off x="443040" y="4519613"/>
            <a:ext cx="82212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Clr>
                <a:schemeClr val="tx1"/>
              </a:buClr>
            </a:pPr>
            <a:r>
              <a:rPr lang="en-US" altLang="en-US" sz="3200" b="1" dirty="0">
                <a:latin typeface="Tahoma" charset="0"/>
                <a:ea typeface="Tahoma" charset="0"/>
                <a:cs typeface="Tahoma" charset="0"/>
              </a:rPr>
              <a:t>Understanding the elements of typography will help you choose typefaces and improve design.</a:t>
            </a:r>
          </a:p>
        </p:txBody>
      </p:sp>
      <p:sp>
        <p:nvSpPr>
          <p:cNvPr id="29701" name="Content Placeholder 2"/>
          <p:cNvSpPr txBox="1">
            <a:spLocks/>
          </p:cNvSpPr>
          <p:nvPr/>
        </p:nvSpPr>
        <p:spPr bwMode="auto">
          <a:xfrm>
            <a:off x="1325563" y="2032000"/>
            <a:ext cx="4730463" cy="236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Font typeface="Arial" pitchFamily="34" charset="0"/>
              <a:buChar char="•"/>
            </a:pPr>
            <a:r>
              <a:rPr lang="en-US" altLang="en-US" sz="3200" b="1" dirty="0">
                <a:solidFill>
                  <a:srgbClr val="00B0F0"/>
                </a:solidFill>
                <a:latin typeface="Tahoma" charset="0"/>
                <a:ea typeface="Tahoma" charset="0"/>
                <a:cs typeface="Tahoma" charset="0"/>
              </a:rPr>
              <a:t>Readability</a:t>
            </a:r>
          </a:p>
          <a:p>
            <a:pPr>
              <a:spcBef>
                <a:spcPct val="20000"/>
              </a:spcBef>
              <a:buFont typeface="Arial" pitchFamily="34" charset="0"/>
              <a:buChar char="•"/>
            </a:pPr>
            <a:r>
              <a:rPr lang="en-US" altLang="en-US" sz="3200" b="1" dirty="0">
                <a:solidFill>
                  <a:srgbClr val="00B0F0"/>
                </a:solidFill>
                <a:latin typeface="Tahoma" charset="0"/>
                <a:ea typeface="Tahoma" charset="0"/>
                <a:cs typeface="Tahoma" charset="0"/>
              </a:rPr>
              <a:t>Compelling design</a:t>
            </a:r>
          </a:p>
          <a:p>
            <a:pPr>
              <a:spcBef>
                <a:spcPct val="20000"/>
              </a:spcBef>
              <a:buFont typeface="Arial" pitchFamily="34" charset="0"/>
              <a:buChar char="•"/>
            </a:pPr>
            <a:r>
              <a:rPr lang="en-US" altLang="en-US" sz="3200" b="1" dirty="0">
                <a:solidFill>
                  <a:srgbClr val="00B0F0"/>
                </a:solidFill>
                <a:latin typeface="Tahoma" charset="0"/>
                <a:ea typeface="Tahoma" charset="0"/>
                <a:cs typeface="Tahoma" charset="0"/>
              </a:rPr>
              <a:t>Conveying a mood or message</a:t>
            </a:r>
          </a:p>
        </p:txBody>
      </p:sp>
      <p:sp>
        <p:nvSpPr>
          <p:cNvPr id="9" name="TextBox 3"/>
          <p:cNvSpPr txBox="1">
            <a:spLocks noChangeArrowheads="1"/>
          </p:cNvSpPr>
          <p:nvPr/>
        </p:nvSpPr>
        <p:spPr bwMode="auto">
          <a:xfrm>
            <a:off x="1330325" y="406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70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1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txBox="1">
            <a:spLocks/>
          </p:cNvSpPr>
          <p:nvPr/>
        </p:nvSpPr>
        <p:spPr bwMode="auto">
          <a:xfrm>
            <a:off x="1071563" y="1787525"/>
            <a:ext cx="698976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buFont typeface="Arial" pitchFamily="34" charset="0"/>
              <a:buChar char="•"/>
            </a:pPr>
            <a:r>
              <a:rPr lang="en-US" altLang="en-US" sz="3200" b="1" dirty="0">
                <a:latin typeface="Tahoma" charset="0"/>
                <a:ea typeface="Tahoma" charset="0"/>
                <a:cs typeface="Tahoma" charset="0"/>
              </a:rPr>
              <a:t>Type is measured in points </a:t>
            </a:r>
          </a:p>
          <a:p>
            <a:pPr marL="0" indent="0">
              <a:spcBef>
                <a:spcPct val="20000"/>
              </a:spcBef>
            </a:pPr>
            <a:r>
              <a:rPr lang="en-US" altLang="en-US" sz="3200" dirty="0">
                <a:latin typeface="Tahoma" charset="0"/>
                <a:ea typeface="Tahoma" charset="0"/>
                <a:cs typeface="Tahoma" charset="0"/>
              </a:rPr>
              <a:t>  (12 points = 1 pica)</a:t>
            </a:r>
          </a:p>
        </p:txBody>
      </p:sp>
      <p:pic>
        <p:nvPicPr>
          <p:cNvPr id="31748"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5913" y="3840163"/>
            <a:ext cx="855503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1330325" y="406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sizes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txBox="1">
            <a:spLocks/>
          </p:cNvSpPr>
          <p:nvPr/>
        </p:nvSpPr>
        <p:spPr bwMode="auto">
          <a:xfrm>
            <a:off x="0" y="1167073"/>
            <a:ext cx="9224963"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a:lnSpc>
                <a:spcPts val="6938"/>
              </a:lnSpc>
              <a:spcBef>
                <a:spcPct val="20000"/>
              </a:spcBef>
              <a:buFont typeface="Arial" pitchFamily="34" charset="0"/>
              <a:buNone/>
            </a:pPr>
            <a:r>
              <a:rPr lang="en-US" altLang="en-US" sz="7200" b="1" dirty="0">
                <a:latin typeface="Tahoma" charset="0"/>
                <a:ea typeface="Tahoma" charset="0"/>
                <a:cs typeface="Tahoma" charset="0"/>
              </a:rPr>
              <a:t>72-point type            (1 inch)</a:t>
            </a:r>
            <a:endParaRPr lang="en-US" altLang="en-US" sz="3600" b="1" dirty="0">
              <a:latin typeface="Tahoma" charset="0"/>
              <a:ea typeface="Tahoma" charset="0"/>
              <a:cs typeface="Tahoma" charset="0"/>
            </a:endParaRPr>
          </a:p>
          <a:p>
            <a:pPr algn="ctr">
              <a:lnSpc>
                <a:spcPts val="6938"/>
              </a:lnSpc>
              <a:spcBef>
                <a:spcPct val="20000"/>
              </a:spcBef>
              <a:buFont typeface="Arial" pitchFamily="34" charset="0"/>
              <a:buNone/>
            </a:pPr>
            <a:r>
              <a:rPr lang="en-US" altLang="en-US" sz="3600" b="1" dirty="0">
                <a:latin typeface="Tahoma" charset="0"/>
                <a:ea typeface="Tahoma" charset="0"/>
                <a:cs typeface="Tahoma" charset="0"/>
              </a:rPr>
              <a:t>36-point type (1/2 inch)</a:t>
            </a:r>
            <a:endParaRPr lang="en-US" altLang="en-US" b="1" dirty="0">
              <a:latin typeface="Tahoma" charset="0"/>
              <a:ea typeface="Tahoma" charset="0"/>
              <a:cs typeface="Tahoma" charset="0"/>
            </a:endParaRPr>
          </a:p>
          <a:p>
            <a:pPr algn="ctr">
              <a:lnSpc>
                <a:spcPts val="6938"/>
              </a:lnSpc>
              <a:spcBef>
                <a:spcPct val="20000"/>
              </a:spcBef>
              <a:buFont typeface="Arial" pitchFamily="34" charset="0"/>
              <a:buNone/>
            </a:pPr>
            <a:r>
              <a:rPr lang="en-US" altLang="en-US" b="1" dirty="0">
                <a:latin typeface="Tahoma" charset="0"/>
                <a:ea typeface="Tahoma" charset="0"/>
                <a:cs typeface="Tahoma" charset="0"/>
              </a:rPr>
              <a:t>18-point type (1/4 inch)</a:t>
            </a:r>
            <a:endParaRPr lang="en-US" altLang="en-US" sz="1200" b="1" dirty="0">
              <a:latin typeface="Tahoma" charset="0"/>
              <a:ea typeface="Tahoma" charset="0"/>
              <a:cs typeface="Tahoma" charset="0"/>
            </a:endParaRPr>
          </a:p>
          <a:p>
            <a:pPr algn="ctr">
              <a:lnSpc>
                <a:spcPts val="6938"/>
              </a:lnSpc>
              <a:spcBef>
                <a:spcPct val="20000"/>
              </a:spcBef>
              <a:buFont typeface="Arial" pitchFamily="34" charset="0"/>
              <a:buNone/>
            </a:pPr>
            <a:r>
              <a:rPr lang="en-US" altLang="en-US" sz="1200" b="1" dirty="0">
                <a:latin typeface="Tahoma" charset="0"/>
                <a:ea typeface="Tahoma" charset="0"/>
                <a:cs typeface="Tahoma" charset="0"/>
              </a:rPr>
              <a:t>12-point type (1 pica tall)</a:t>
            </a:r>
            <a:endParaRPr lang="en-US" altLang="en-US" sz="900" b="1" dirty="0">
              <a:latin typeface="Tahoma" charset="0"/>
              <a:ea typeface="Tahoma" charset="0"/>
              <a:cs typeface="Tahoma" charset="0"/>
            </a:endParaRPr>
          </a:p>
          <a:p>
            <a:pPr algn="ctr">
              <a:lnSpc>
                <a:spcPts val="6938"/>
              </a:lnSpc>
              <a:spcBef>
                <a:spcPct val="20000"/>
              </a:spcBef>
              <a:buFont typeface="Arial" pitchFamily="34" charset="0"/>
              <a:buNone/>
            </a:pPr>
            <a:r>
              <a:rPr lang="en-US" altLang="en-US" sz="900" b="1" dirty="0">
                <a:latin typeface="Tahoma" charset="0"/>
                <a:ea typeface="Tahoma" charset="0"/>
                <a:cs typeface="Tahoma" charset="0"/>
              </a:rPr>
              <a:t>9-point type (1/8 inch)</a:t>
            </a:r>
          </a:p>
        </p:txBody>
      </p:sp>
      <p:sp>
        <p:nvSpPr>
          <p:cNvPr id="6" name="TextBox 3"/>
          <p:cNvSpPr txBox="1">
            <a:spLocks noChangeArrowheads="1"/>
          </p:cNvSpPr>
          <p:nvPr/>
        </p:nvSpPr>
        <p:spPr bwMode="auto">
          <a:xfrm>
            <a:off x="1330325" y="406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sizes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txBox="1">
            <a:spLocks/>
          </p:cNvSpPr>
          <p:nvPr/>
        </p:nvSpPr>
        <p:spPr bwMode="auto">
          <a:xfrm>
            <a:off x="187325" y="1333500"/>
            <a:ext cx="4660900" cy="154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buFont typeface="Arial" pitchFamily="34" charset="0"/>
              <a:buChar char="•"/>
            </a:pPr>
            <a:r>
              <a:rPr lang="en-US" altLang="en-US" sz="3200" b="1" dirty="0">
                <a:latin typeface="Tahoma" charset="0"/>
                <a:ea typeface="Tahoma" charset="0"/>
                <a:cs typeface="Tahoma" charset="0"/>
              </a:rPr>
              <a:t>A typeface family provides a range of styles and weights.</a:t>
            </a:r>
          </a:p>
        </p:txBody>
      </p:sp>
      <p:pic>
        <p:nvPicPr>
          <p:cNvPr id="35844"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6663" y="1528763"/>
            <a:ext cx="3775075"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187325" y="3312826"/>
            <a:ext cx="4859338" cy="334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buFont typeface="Arial" pitchFamily="34" charset="0"/>
              <a:buChar char="•"/>
            </a:pPr>
            <a:r>
              <a:rPr lang="en-US" altLang="en-US" sz="3200" b="1" dirty="0">
                <a:latin typeface="Tahoma" charset="0"/>
                <a:ea typeface="Tahoma" charset="0"/>
                <a:cs typeface="Tahoma" charset="0"/>
              </a:rPr>
              <a:t>Choosing a family  is ideal for consistency in typography and contrast for design.</a:t>
            </a:r>
          </a:p>
        </p:txBody>
      </p:sp>
      <p:sp>
        <p:nvSpPr>
          <p:cNvPr id="7" name="TextBox 3"/>
          <p:cNvSpPr txBox="1">
            <a:spLocks noChangeArrowheads="1"/>
          </p:cNvSpPr>
          <p:nvPr/>
        </p:nvSpPr>
        <p:spPr bwMode="auto">
          <a:xfrm>
            <a:off x="1330325" y="1905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styles &amp; weights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09750" y="1706563"/>
            <a:ext cx="5961063"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3824288" y="877888"/>
            <a:ext cx="9842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400" b="1" dirty="0">
                <a:solidFill>
                  <a:srgbClr val="00B0F0"/>
                </a:solidFill>
                <a:latin typeface="Tahoma" charset="0"/>
                <a:ea typeface="Tahoma" charset="0"/>
                <a:cs typeface="Tahoma" charset="0"/>
              </a:rPr>
              <a:t>Light</a:t>
            </a:r>
          </a:p>
        </p:txBody>
      </p:sp>
      <p:sp>
        <p:nvSpPr>
          <p:cNvPr id="10" name="Content Placeholder 2"/>
          <p:cNvSpPr txBox="1">
            <a:spLocks/>
          </p:cNvSpPr>
          <p:nvPr/>
        </p:nvSpPr>
        <p:spPr bwMode="auto">
          <a:xfrm>
            <a:off x="228445" y="2847975"/>
            <a:ext cx="16891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400" b="1" dirty="0">
                <a:solidFill>
                  <a:srgbClr val="00B0F0"/>
                </a:solidFill>
                <a:latin typeface="Tahoma" charset="0"/>
                <a:ea typeface="Tahoma" charset="0"/>
                <a:cs typeface="Tahoma" charset="0"/>
              </a:rPr>
              <a:t>Regular</a:t>
            </a:r>
          </a:p>
        </p:txBody>
      </p:sp>
      <p:sp>
        <p:nvSpPr>
          <p:cNvPr id="11" name="Content Placeholder 2"/>
          <p:cNvSpPr txBox="1">
            <a:spLocks/>
          </p:cNvSpPr>
          <p:nvPr/>
        </p:nvSpPr>
        <p:spPr bwMode="auto">
          <a:xfrm>
            <a:off x="8113713" y="4125119"/>
            <a:ext cx="103028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2400" b="1" dirty="0">
                <a:solidFill>
                  <a:srgbClr val="00B0F0"/>
                </a:solidFill>
                <a:latin typeface="Tahoma" charset="0"/>
                <a:ea typeface="Tahoma" charset="0"/>
                <a:cs typeface="Tahoma" charset="0"/>
              </a:rPr>
              <a:t>Bold</a:t>
            </a:r>
          </a:p>
        </p:txBody>
      </p:sp>
      <p:cxnSp>
        <p:nvCxnSpPr>
          <p:cNvPr id="6" name="Straight Arrow Connector 5"/>
          <p:cNvCxnSpPr/>
          <p:nvPr/>
        </p:nvCxnSpPr>
        <p:spPr>
          <a:xfrm flipH="1">
            <a:off x="2611438" y="1227138"/>
            <a:ext cx="1092200" cy="75723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89475" y="1350963"/>
            <a:ext cx="1733550" cy="15478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552575" y="3124200"/>
            <a:ext cx="1325563"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49300" y="3343275"/>
            <a:ext cx="2749550" cy="219392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7377442" y="4135438"/>
            <a:ext cx="786741" cy="1762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900" name="Content Placeholder 2"/>
          <p:cNvSpPr txBox="1">
            <a:spLocks/>
          </p:cNvSpPr>
          <p:nvPr/>
        </p:nvSpPr>
        <p:spPr bwMode="auto">
          <a:xfrm>
            <a:off x="261938" y="6170613"/>
            <a:ext cx="847732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spcBef>
                <a:spcPct val="20000"/>
              </a:spcBef>
            </a:pPr>
            <a:r>
              <a:rPr lang="en-US" altLang="en-US" sz="3200" b="1" dirty="0">
                <a:solidFill>
                  <a:srgbClr val="CA3183"/>
                </a:solidFill>
                <a:latin typeface="Tahoma" pitchFamily="34" charset="0"/>
              </a:rPr>
              <a:t>The typeface </a:t>
            </a:r>
            <a:r>
              <a:rPr lang="en-US" altLang="en-US" sz="3200" b="1" dirty="0" err="1">
                <a:solidFill>
                  <a:srgbClr val="CA3183"/>
                </a:solidFill>
                <a:latin typeface="Tahoma" pitchFamily="34" charset="0"/>
              </a:rPr>
              <a:t>Aleo</a:t>
            </a:r>
            <a:r>
              <a:rPr lang="en-US" altLang="en-US" sz="3200" b="1" dirty="0">
                <a:solidFill>
                  <a:srgbClr val="CA3183"/>
                </a:solidFill>
                <a:latin typeface="Tahoma" pitchFamily="34" charset="0"/>
              </a:rPr>
              <a:t>, using three weights</a:t>
            </a:r>
          </a:p>
        </p:txBody>
      </p:sp>
      <p:sp>
        <p:nvSpPr>
          <p:cNvPr id="15" name="TextBox 3"/>
          <p:cNvSpPr txBox="1">
            <a:spLocks noChangeArrowheads="1"/>
          </p:cNvSpPr>
          <p:nvPr/>
        </p:nvSpPr>
        <p:spPr bwMode="auto">
          <a:xfrm>
            <a:off x="1330325" y="34045"/>
            <a:ext cx="652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algn="ctr" eaLnBrk="1" hangingPunct="1"/>
            <a:r>
              <a:rPr lang="en-US" altLang="en-US" sz="4000" b="1" dirty="0">
                <a:solidFill>
                  <a:schemeClr val="bg1"/>
                </a:solidFill>
                <a:latin typeface="Tahoma" charset="0"/>
                <a:ea typeface="Tahoma" charset="0"/>
                <a:cs typeface="Tahoma" charset="0"/>
              </a:rPr>
              <a:t>Type styles &amp; weights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18030</TotalTime>
  <Words>1325</Words>
  <Application>Microsoft Macintosh PowerPoint</Application>
  <PresentationFormat>On-screen Show (4:3)</PresentationFormat>
  <Paragraphs>197</Paragraphs>
  <Slides>50</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50</vt:i4>
      </vt:variant>
    </vt:vector>
  </HeadingPairs>
  <TitlesOfParts>
    <vt:vector size="58" baseType="lpstr">
      <vt:lpstr>Arial</vt:lpstr>
      <vt:lpstr>Calibri</vt:lpstr>
      <vt:lpstr>Tahoma</vt:lpstr>
      <vt:lpstr>Times New Roman</vt:lpstr>
      <vt:lpstr>WetPaint</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Judi Coolidge</dc:creator>
  <cp:lastModifiedBy>Everman, Brynda</cp:lastModifiedBy>
  <cp:revision>366</cp:revision>
  <cp:lastPrinted>2017-06-05T14:50:34Z</cp:lastPrinted>
  <dcterms:created xsi:type="dcterms:W3CDTF">2009-08-19T14:57:48Z</dcterms:created>
  <dcterms:modified xsi:type="dcterms:W3CDTF">2020-08-14T18:27:08Z</dcterms:modified>
</cp:coreProperties>
</file>