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5490" r:id="rId2"/>
  </p:sldMasterIdLst>
  <p:notesMasterIdLst>
    <p:notesMasterId r:id="rId64"/>
  </p:notesMasterIdLst>
  <p:handoutMasterIdLst>
    <p:handoutMasterId r:id="rId65"/>
  </p:handoutMasterIdLst>
  <p:sldIdLst>
    <p:sldId id="256" r:id="rId3"/>
    <p:sldId id="536" r:id="rId4"/>
    <p:sldId id="538" r:id="rId5"/>
    <p:sldId id="539" r:id="rId6"/>
    <p:sldId id="482" r:id="rId7"/>
    <p:sldId id="540" r:id="rId8"/>
    <p:sldId id="496" r:id="rId9"/>
    <p:sldId id="541" r:id="rId10"/>
    <p:sldId id="542" r:id="rId11"/>
    <p:sldId id="543" r:id="rId12"/>
    <p:sldId id="633" r:id="rId13"/>
    <p:sldId id="631" r:id="rId14"/>
    <p:sldId id="545" r:id="rId15"/>
    <p:sldId id="547" r:id="rId16"/>
    <p:sldId id="546" r:id="rId17"/>
    <p:sldId id="632" r:id="rId18"/>
    <p:sldId id="548" r:id="rId19"/>
    <p:sldId id="549" r:id="rId20"/>
    <p:sldId id="550" r:id="rId21"/>
    <p:sldId id="551" r:id="rId22"/>
    <p:sldId id="635" r:id="rId23"/>
    <p:sldId id="636" r:id="rId24"/>
    <p:sldId id="485" r:id="rId25"/>
    <p:sldId id="354" r:id="rId26"/>
    <p:sldId id="497" r:id="rId27"/>
    <p:sldId id="499" r:id="rId28"/>
    <p:sldId id="498" r:id="rId29"/>
    <p:sldId id="552" r:id="rId30"/>
    <p:sldId id="523" r:id="rId31"/>
    <p:sldId id="592" r:id="rId32"/>
    <p:sldId id="593" r:id="rId33"/>
    <p:sldId id="594" r:id="rId34"/>
    <p:sldId id="595" r:id="rId35"/>
    <p:sldId id="598" r:id="rId36"/>
    <p:sldId id="596" r:id="rId37"/>
    <p:sldId id="597" r:id="rId38"/>
    <p:sldId id="637" r:id="rId39"/>
    <p:sldId id="638" r:id="rId40"/>
    <p:sldId id="602" r:id="rId41"/>
    <p:sldId id="639" r:id="rId42"/>
    <p:sldId id="640" r:id="rId43"/>
    <p:sldId id="600" r:id="rId44"/>
    <p:sldId id="641" r:id="rId45"/>
    <p:sldId id="603" r:id="rId46"/>
    <p:sldId id="604" r:id="rId47"/>
    <p:sldId id="605" r:id="rId48"/>
    <p:sldId id="606" r:id="rId49"/>
    <p:sldId id="601" r:id="rId50"/>
    <p:sldId id="643" r:id="rId51"/>
    <p:sldId id="645" r:id="rId52"/>
    <p:sldId id="647" r:id="rId53"/>
    <p:sldId id="646" r:id="rId54"/>
    <p:sldId id="642" r:id="rId55"/>
    <p:sldId id="644" r:id="rId56"/>
    <p:sldId id="648" r:id="rId57"/>
    <p:sldId id="627" r:id="rId58"/>
    <p:sldId id="628" r:id="rId59"/>
    <p:sldId id="553" r:id="rId60"/>
    <p:sldId id="629" r:id="rId61"/>
    <p:sldId id="630" r:id="rId62"/>
    <p:sldId id="261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C6C1"/>
    <a:srgbClr val="14A79F"/>
    <a:srgbClr val="CA3183"/>
    <a:srgbClr val="FFFF00"/>
    <a:srgbClr val="0089CF"/>
    <a:srgbClr val="F26722"/>
    <a:srgbClr val="608200"/>
    <a:srgbClr val="00FF00"/>
    <a:srgbClr val="499195"/>
    <a:srgbClr val="FA9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/>
    <p:restoredTop sz="88707"/>
  </p:normalViewPr>
  <p:slideViewPr>
    <p:cSldViewPr snapToGrid="0">
      <p:cViewPr varScale="1">
        <p:scale>
          <a:sx n="113" d="100"/>
          <a:sy n="113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521D1-992D-F34C-9203-521C5D172FA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E4461-7A04-0941-A167-3372EB6EA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DE6E0FE-BD42-3342-B423-052FF341F1F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760BFB8F-503E-4070-8841-8BE50AE73AF6}" type="slidenum">
              <a:rPr lang="en-US" altLang="en-US">
                <a:latin typeface="Tahoma" pitchFamily="34" charset="0"/>
              </a:rPr>
              <a:pPr eaLnBrk="1" hangingPunct="1"/>
              <a:t>5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74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7416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401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597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87193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8298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5687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94713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9226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C1DC073A-809B-4ED7-B8F0-E2F8D55F11D4}" type="slidenum">
              <a:rPr lang="en-US" altLang="en-US">
                <a:latin typeface="Tahoma" pitchFamily="34" charset="0"/>
              </a:rPr>
              <a:pPr eaLnBrk="1" hangingPunct="1"/>
              <a:t>24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95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C1DC073A-809B-4ED7-B8F0-E2F8D55F11D4}" type="slidenum">
              <a:rPr lang="en-US" altLang="en-US">
                <a:latin typeface="Tahoma" pitchFamily="34" charset="0"/>
              </a:rPr>
              <a:pPr eaLnBrk="1" hangingPunct="1"/>
              <a:t>26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6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760BFB8F-503E-4070-8841-8BE50AE73AF6}" type="slidenum">
              <a:rPr lang="en-US" altLang="en-US">
                <a:latin typeface="Tahoma" pitchFamily="34" charset="0"/>
              </a:rPr>
              <a:pPr eaLnBrk="1" hangingPunct="1"/>
              <a:t>6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67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C1DC073A-809B-4ED7-B8F0-E2F8D55F11D4}" type="slidenum">
              <a:rPr lang="en-US" altLang="en-US">
                <a:latin typeface="Tahoma" pitchFamily="34" charset="0"/>
              </a:rPr>
              <a:pPr eaLnBrk="1" hangingPunct="1"/>
              <a:t>27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199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760BFB8F-503E-4070-8841-8BE50AE73AF6}" type="slidenum">
              <a:rPr lang="en-US" altLang="en-US">
                <a:latin typeface="Tahoma" pitchFamily="34" charset="0"/>
              </a:rPr>
              <a:pPr eaLnBrk="1" hangingPunct="1"/>
              <a:t>28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82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fld id="{760BFB8F-503E-4070-8841-8BE50AE73AF6}" type="slidenum">
              <a:rPr lang="en-US" altLang="en-US">
                <a:latin typeface="Tahoma" pitchFamily="34" charset="0"/>
              </a:rPr>
              <a:pPr eaLnBrk="1" hangingPunct="1"/>
              <a:t>29</a:t>
            </a:fld>
            <a:endParaRPr lang="en-US" alt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33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expect to see inside the book? Theme? Graphics? Colors?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4851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expect to see inside the book? Theme? Graphics? Colors?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09994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expect to see inside the book? Theme? Graphics? Colors?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5807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expect to see inside the book? Theme? Graphics? Colors?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5320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expect to see inside the book? Theme? Graphics? Colors?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34582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well theme is carried out—headlines, colors,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1395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well theme is carried out—headlines, colors,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4336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82364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1216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well theme is carried out—colors, graphics. Even though it’s verbally seen, it’s seen visually.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39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9938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47782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wraps up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8266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wraps up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3064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wraps up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4262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cover gives you hints of what you’ll see inside the book. B&amp;W cutouts with colored shadows, 3D text, doodles/graphics, music-related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29734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well theme is carried out—headlines, colors,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1972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0586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07512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83387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6620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50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41803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998402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39721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53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30821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54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1012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55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5545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182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2383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54929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6879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6E0FE-BD42-3342-B423-052FF341F1F0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5147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5984875"/>
            <a:ext cx="144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703763" y="6175375"/>
            <a:ext cx="26384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2020 Balfour Yearbooks, Dallas, TX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Duplication or distribution of this material is</a:t>
            </a:r>
            <a:b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prohibited without permission.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A33290-FC5E-6142-A24E-7282A110FF5C}"/>
              </a:ext>
            </a:extLst>
          </p:cNvPr>
          <p:cNvCxnSpPr/>
          <p:nvPr userDrawn="1"/>
        </p:nvCxnSpPr>
        <p:spPr>
          <a:xfrm>
            <a:off x="-9940" y="3684106"/>
            <a:ext cx="9144000" cy="0"/>
          </a:xfrm>
          <a:prstGeom prst="line">
            <a:avLst/>
          </a:prstGeom>
          <a:ln w="38100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F7490CB6-90F9-CE41-A56F-0579D88B4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2" y="2587559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4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6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675438"/>
            <a:ext cx="9144000" cy="182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28575">
            <a:solidFill>
              <a:srgbClr val="CA3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27" y="6172200"/>
            <a:ext cx="108297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drawing, plate, food&#10;&#10;Description automatically generated">
            <a:extLst>
              <a:ext uri="{FF2B5EF4-FFF2-40B4-BE49-F238E27FC236}">
                <a16:creationId xmlns:a16="http://schemas.microsoft.com/office/drawing/2014/main" id="{BC34D98F-B5F2-1D41-8F2F-3D4D4E6A1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" y="298174"/>
            <a:ext cx="3073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64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ntent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-Gray1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1150"/>
            <a:ext cx="7207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Gray2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2875"/>
            <a:ext cx="9144000" cy="54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7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ontent-Gray3">
    <p:bg>
      <p:bgPr>
        <a:solidFill>
          <a:srgbClr val="C5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7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85" r:id="rId1"/>
    <p:sldLayoutId id="2147485486" r:id="rId2"/>
    <p:sldLayoutId id="2147485487" r:id="rId3"/>
    <p:sldLayoutId id="214748550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A1BAB-AE62-40C4-B3EE-1991F30D8E0F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B9D-BA97-4AE3-A794-B0DD71046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1" r:id="rId1"/>
    <p:sldLayoutId id="2147485492" r:id="rId2"/>
    <p:sldLayoutId id="2147485493" r:id="rId3"/>
    <p:sldLayoutId id="2147485494" r:id="rId4"/>
    <p:sldLayoutId id="2147485495" r:id="rId5"/>
    <p:sldLayoutId id="2147485496" r:id="rId6"/>
    <p:sldLayoutId id="214748549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83906" y="2722182"/>
            <a:ext cx="631231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500" b="1" dirty="0">
                <a:solidFill>
                  <a:srgbClr val="00B0F0"/>
                </a:solidFill>
                <a:latin typeface="Tahoma" pitchFamily="34" charset="0"/>
              </a:rPr>
              <a:t>t</a:t>
            </a:r>
            <a:r>
              <a:rPr kumimoji="0" lang="en-US" alt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heme</a:t>
            </a:r>
            <a:endParaRPr kumimoji="0" lang="en-US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24F313-FF55-F74F-B784-518044737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522" y="4235343"/>
            <a:ext cx="5297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i="0" u="none" strike="noStrike" kern="1200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453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98" y="6309473"/>
            <a:ext cx="541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title page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E0823-37D5-AB41-9EE6-816D2E3A2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4875502" cy="63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98" y="6309473"/>
            <a:ext cx="541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opening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87CA7-FEC9-944E-B0C7-D2493E643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13"/>
            <a:ext cx="9144000" cy="59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1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98" y="6309473"/>
            <a:ext cx="541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opening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2E39-668C-7B41-9D47-8018C4C61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90"/>
            <a:ext cx="9144000" cy="589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0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98" y="6309473"/>
            <a:ext cx="541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divider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1AF1B-45C1-934D-801D-064921F3F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23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268" y="6309473"/>
            <a:ext cx="6630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student life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D186B-4FB0-6742-BD70-9CC5E207C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7" y="228361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4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club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D7492-D9F8-F046-83C0-65CCA61F8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1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70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academic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7C99B-2B46-0C4B-A488-67BA7EA65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1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sports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AE71B4-E45D-C243-B1C9-3A267B970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7" y="167949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1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people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36A69-A7E0-844F-9535-84F8CE3EF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4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6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theme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7D10D-F617-C345-8175-42E796C5A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78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8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89E2E53-5683-984F-AE17-53BE8AB1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718" y="883769"/>
            <a:ext cx="8820219" cy="179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Tahoma" pitchFamily="34" charset="0"/>
              </a:rPr>
              <a:t> The theme provides a unifying and defining device that runs through the book.</a:t>
            </a:r>
            <a:endParaRPr lang="en-US" altLang="en-US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09B87E-580E-0547-BF29-4FDEBCE62B5B}"/>
              </a:ext>
            </a:extLst>
          </p:cNvPr>
          <p:cNvSpPr txBox="1">
            <a:spLocks/>
          </p:cNvSpPr>
          <p:nvPr/>
        </p:nvSpPr>
        <p:spPr bwMode="auto">
          <a:xfrm>
            <a:off x="2072540" y="75592"/>
            <a:ext cx="488582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theme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0D0459-D599-934E-9F1C-A3033AE73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21" y="2851329"/>
            <a:ext cx="3865390" cy="2576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78F613-7E15-5743-ABB1-D822EB7A0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057" y="2741872"/>
            <a:ext cx="3641210" cy="4512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D8A15-8026-5D4D-A58F-F66C2CE89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32" y="4121131"/>
            <a:ext cx="3865390" cy="25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0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reference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3C3D1-0F5A-3D47-8370-7A2B1F21A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36"/>
            <a:ext cx="9144000" cy="58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theme closing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046C-12ED-5D40-B387-E13E5125B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83"/>
            <a:ext cx="9144000" cy="59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back page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DFC6B-DDEB-4940-9990-C9B2A212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86" y="0"/>
            <a:ext cx="4687573" cy="63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49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526665" y="1685115"/>
            <a:ext cx="5786438" cy="15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9599" b="1" i="1" dirty="0">
                <a:solidFill>
                  <a:schemeClr val="bg1"/>
                </a:solidFill>
                <a:latin typeface="Tahoma" charset="0"/>
              </a:rPr>
              <a:t>start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21531" y="4438214"/>
            <a:ext cx="7453001" cy="87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5062" b="1" i="1" dirty="0">
                <a:solidFill>
                  <a:schemeClr val="bg1"/>
                </a:solidFill>
                <a:latin typeface="Tahoma" charset="0"/>
              </a:rPr>
              <a:t>The</a:t>
            </a:r>
            <a:r>
              <a:rPr lang="en-US" altLang="en-US" sz="5062" b="1" i="1" dirty="0">
                <a:latin typeface="Tahoma" charset="0"/>
              </a:rPr>
              <a:t> </a:t>
            </a:r>
            <a:r>
              <a:rPr lang="en-US" altLang="en-US" sz="5062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COVER,</a:t>
            </a:r>
            <a:r>
              <a:rPr lang="en-US" altLang="en-US" sz="5062" b="1" i="1" dirty="0">
                <a:solidFill>
                  <a:srgbClr val="14A79F"/>
                </a:solidFill>
                <a:latin typeface="Tahoma" pitchFamily="34" charset="0"/>
              </a:rPr>
              <a:t> </a:t>
            </a:r>
            <a:r>
              <a:rPr lang="en-US" altLang="en-US" sz="5062" b="1" i="1" dirty="0">
                <a:solidFill>
                  <a:schemeClr val="bg1"/>
                </a:solidFill>
                <a:latin typeface="Tahoma" charset="0"/>
              </a:rPr>
              <a:t>of course.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C6D8C-CF2D-434C-A933-A2BFFF8AB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4" y="1425413"/>
            <a:ext cx="5732859" cy="6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359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Where do 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45EE-E126-A34D-A202-3F5E3FC8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005" y="3040922"/>
            <a:ext cx="7449394" cy="6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359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to develop the theme?</a:t>
            </a:r>
          </a:p>
        </p:txBody>
      </p:sp>
    </p:spTree>
    <p:extLst>
      <p:ext uri="{BB962C8B-B14F-4D97-AF65-F5344CB8AC3E}">
        <p14:creationId xmlns:p14="http://schemas.microsoft.com/office/powerpoint/2010/main" val="2955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itle 1"/>
          <p:cNvSpPr txBox="1">
            <a:spLocks/>
          </p:cNvSpPr>
          <p:nvPr/>
        </p:nvSpPr>
        <p:spPr bwMode="auto">
          <a:xfrm>
            <a:off x="0" y="-482203"/>
            <a:ext cx="9144000" cy="160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pPr algn="ctr" eaLnBrk="0" hangingPunct="0">
              <a:defRPr/>
            </a:pPr>
            <a:endParaRPr lang="en-US" altLang="en-US" sz="478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0" y="-28965"/>
            <a:ext cx="9144000" cy="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/>
            <a:r>
              <a:rPr lang="en-US" altLang="en-US" sz="4640" b="1" dirty="0">
                <a:solidFill>
                  <a:schemeClr val="bg1"/>
                </a:solidFill>
                <a:latin typeface="Tahoma" pitchFamily="34" charset="0"/>
              </a:rPr>
              <a:t>Cover</a:t>
            </a:r>
            <a:endParaRPr lang="en-US" altLang="en-US" sz="3797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5" name="Vertical Text Placeholder 2"/>
          <p:cNvSpPr txBox="1">
            <a:spLocks/>
          </p:cNvSpPr>
          <p:nvPr/>
        </p:nvSpPr>
        <p:spPr bwMode="auto">
          <a:xfrm>
            <a:off x="1491147" y="3000375"/>
            <a:ext cx="7756071" cy="182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noAutofit/>
          </a:bodyPr>
          <a:lstStyle/>
          <a:p>
            <a:pPr marL="289312" indent="-225020">
              <a:spcAft>
                <a:spcPts val="1266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797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Theme word or phrase</a:t>
            </a:r>
          </a:p>
          <a:p>
            <a:pPr marL="289312" indent="-225020">
              <a:spcAft>
                <a:spcPts val="1266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797" b="1" dirty="0">
                <a:latin typeface="Tahoma" pitchFamily="34" charset="0"/>
                <a:ea typeface="Tahoma" pitchFamily="34" charset="0"/>
                <a:cs typeface="Tahoma" pitchFamily="34" charset="0"/>
              </a:rPr>
              <a:t>Visual motifs </a:t>
            </a:r>
            <a:r>
              <a:rPr lang="mr-IN" sz="3797" b="1" dirty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en-US" sz="3797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797" dirty="0">
                <a:latin typeface="Tahoma" pitchFamily="34" charset="0"/>
                <a:ea typeface="Tahoma" pitchFamily="34" charset="0"/>
                <a:cs typeface="Tahoma" pitchFamily="34" charset="0"/>
              </a:rPr>
              <a:t>fonts, colors, lines, shapes &amp; textures</a:t>
            </a:r>
          </a:p>
          <a:p>
            <a:pPr marL="289312" indent="-225020">
              <a:spcAft>
                <a:spcPts val="1266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797" b="1" dirty="0">
                <a:latin typeface="Tahoma" pitchFamily="34" charset="0"/>
                <a:ea typeface="Tahoma" pitchFamily="34" charset="0"/>
                <a:cs typeface="Tahoma" pitchFamily="34" charset="0"/>
              </a:rPr>
              <a:t>Book name &amp; year</a:t>
            </a:r>
            <a:endParaRPr lang="en-US" sz="3797" b="1" dirty="0">
              <a:latin typeface="Tahoma" pitchFamily="34" charset="0"/>
              <a:ea typeface="Proxima Nova" charset="0"/>
              <a:cs typeface="Proxima Nov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25571-5D31-FC4B-A26F-5CDAC24BA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1118444"/>
            <a:ext cx="7715250" cy="167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797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The visual look of the book starts with the cover. It should include:</a:t>
            </a:r>
          </a:p>
        </p:txBody>
      </p:sp>
    </p:spTree>
    <p:extLst>
      <p:ext uri="{BB962C8B-B14F-4D97-AF65-F5344CB8AC3E}">
        <p14:creationId xmlns:p14="http://schemas.microsoft.com/office/powerpoint/2010/main" val="26544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2E3F9C-B6EB-494B-ACFD-24E806F2F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905" y="-292069"/>
            <a:ext cx="5886450" cy="6858000"/>
          </a:xfrm>
          <a:prstGeom prst="rect">
            <a:avLst/>
          </a:prstGeom>
        </p:spPr>
      </p:pic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74613" y="6365876"/>
            <a:ext cx="8983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 eaLnBrk="1" hangingPunct="1"/>
            <a:r>
              <a:rPr lang="en-US" altLang="en-US" sz="2000" b="1" dirty="0">
                <a:solidFill>
                  <a:schemeClr val="bg1"/>
                </a:solidFill>
                <a:latin typeface="Tahoma" charset="0"/>
              </a:rPr>
              <a:t>Venice HS – cover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625578" y="600399"/>
            <a:ext cx="4364661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2812" b="1" dirty="0">
                <a:latin typeface="Tahoma" charset="0"/>
              </a:rPr>
              <a:t>Theme phrase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85766" y="2543437"/>
            <a:ext cx="4364661" cy="13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2812" b="1" dirty="0">
                <a:latin typeface="Tahoma" charset="0"/>
              </a:rPr>
              <a:t>UV varnish </a:t>
            </a:r>
            <a:r>
              <a:rPr lang="en-US" altLang="en-US" sz="2812" dirty="0">
                <a:latin typeface="Tahoma" charset="0"/>
              </a:rPr>
              <a:t>– word cloud in clear UV coat that shines when cover moves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625578" y="5299813"/>
            <a:ext cx="4364661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2812" b="1" dirty="0">
                <a:latin typeface="Tahoma" charset="0"/>
              </a:rPr>
              <a:t>Book name &amp; year</a:t>
            </a:r>
            <a:endParaRPr lang="en-US" altLang="en-US" sz="2812" dirty="0">
              <a:latin typeface="Tahoma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25578" y="1330696"/>
            <a:ext cx="4364661" cy="95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2812" b="1" dirty="0">
                <a:latin typeface="Tahoma" charset="0"/>
              </a:rPr>
              <a:t>Green boxes </a:t>
            </a:r>
            <a:r>
              <a:rPr lang="en-US" altLang="en-US" sz="2812" dirty="0">
                <a:latin typeface="Tahoma" charset="0"/>
              </a:rPr>
              <a:t>– graphic element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731831" y="4231581"/>
            <a:ext cx="4364661" cy="95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altLang="en-US" sz="2812" b="1" dirty="0">
                <a:latin typeface="Tahoma" charset="0"/>
              </a:rPr>
              <a:t>Sans serif font </a:t>
            </a:r>
            <a:r>
              <a:rPr lang="en-US" altLang="en-US" sz="2812" dirty="0">
                <a:latin typeface="Tahoma" charset="0"/>
              </a:rPr>
              <a:t>in two weights 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2863998" y="900124"/>
            <a:ext cx="1702446" cy="990944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1762300" y="581992"/>
            <a:ext cx="2804144" cy="1084470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502776" y="2838534"/>
            <a:ext cx="2122802" cy="1458396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062689" y="2614916"/>
            <a:ext cx="669142" cy="1900262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>
            <a:cxnSpLocks/>
            <a:stCxn id="7" idx="1"/>
          </p:cNvCxnSpPr>
          <p:nvPr/>
        </p:nvCxnSpPr>
        <p:spPr>
          <a:xfrm flipH="1" flipV="1">
            <a:off x="4035227" y="5171923"/>
            <a:ext cx="590351" cy="390430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C58927-68DE-4049-9F06-E836710197C8}"/>
              </a:ext>
            </a:extLst>
          </p:cNvPr>
          <p:cNvCxnSpPr>
            <a:cxnSpLocks/>
          </p:cNvCxnSpPr>
          <p:nvPr/>
        </p:nvCxnSpPr>
        <p:spPr>
          <a:xfrm flipH="1" flipV="1">
            <a:off x="3697212" y="3694043"/>
            <a:ext cx="1034619" cy="839630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A362D2-FF0E-AE47-8132-10CB0D69B19E}"/>
              </a:ext>
            </a:extLst>
          </p:cNvPr>
          <p:cNvCxnSpPr>
            <a:cxnSpLocks/>
          </p:cNvCxnSpPr>
          <p:nvPr/>
        </p:nvCxnSpPr>
        <p:spPr>
          <a:xfrm flipH="1">
            <a:off x="4028983" y="1666462"/>
            <a:ext cx="536407" cy="3186336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582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 txBox="1">
            <a:spLocks/>
          </p:cNvSpPr>
          <p:nvPr/>
        </p:nvSpPr>
        <p:spPr bwMode="auto">
          <a:xfrm>
            <a:off x="660797" y="1203331"/>
            <a:ext cx="8036719" cy="120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noAutofit/>
          </a:bodyPr>
          <a:lstStyle/>
          <a:p>
            <a:pPr marL="482186" indent="-482186">
              <a:spcAft>
                <a:spcPts val="1687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375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 logo, simple and distinctive, should capture the essence of a theme’s message.</a:t>
            </a:r>
          </a:p>
          <a:p>
            <a:pPr marL="482186" indent="-482186">
              <a:spcAft>
                <a:spcPts val="1687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375" b="1" dirty="0">
                <a:latin typeface="Tahoma" pitchFamily="34" charset="0"/>
                <a:ea typeface="Tahoma" pitchFamily="34" charset="0"/>
                <a:cs typeface="Tahoma" pitchFamily="34" charset="0"/>
              </a:rPr>
              <a:t>It should reflect the mood and tone of the theme.</a:t>
            </a:r>
          </a:p>
          <a:p>
            <a:pPr marL="482186" indent="-482186">
              <a:spcAft>
                <a:spcPts val="1687"/>
              </a:spcAft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3375" b="1" dirty="0">
                <a:latin typeface="Tahoma" pitchFamily="34" charset="0"/>
                <a:ea typeface="Tahoma" pitchFamily="34" charset="0"/>
                <a:cs typeface="Tahoma" pitchFamily="34" charset="0"/>
              </a:rPr>
              <a:t>A mash-up of an impactful theme and a logo-like presentation packs a one-two punch.</a:t>
            </a:r>
          </a:p>
        </p:txBody>
      </p:sp>
      <p:sp>
        <p:nvSpPr>
          <p:cNvPr id="82947" name="Title 1"/>
          <p:cNvSpPr txBox="1">
            <a:spLocks/>
          </p:cNvSpPr>
          <p:nvPr/>
        </p:nvSpPr>
        <p:spPr bwMode="auto">
          <a:xfrm>
            <a:off x="0" y="-482203"/>
            <a:ext cx="9144000" cy="160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pPr algn="ctr" eaLnBrk="0" hangingPunct="0">
              <a:defRPr/>
            </a:pPr>
            <a:endParaRPr lang="en-US" altLang="en-US" sz="478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0" y="24613"/>
            <a:ext cx="9144000" cy="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/>
            <a:r>
              <a:rPr lang="en-US" altLang="en-US" sz="4640" b="1" dirty="0">
                <a:solidFill>
                  <a:schemeClr val="bg1"/>
                </a:solidFill>
                <a:latin typeface="Tahoma" pitchFamily="34" charset="0"/>
              </a:rPr>
              <a:t>Cover</a:t>
            </a:r>
            <a:endParaRPr lang="en-US" altLang="en-US" sz="3797" dirty="0">
              <a:solidFill>
                <a:schemeClr val="tx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itle 1"/>
          <p:cNvSpPr txBox="1">
            <a:spLocks/>
          </p:cNvSpPr>
          <p:nvPr/>
        </p:nvSpPr>
        <p:spPr bwMode="auto">
          <a:xfrm>
            <a:off x="0" y="-482203"/>
            <a:ext cx="9144000" cy="160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pPr algn="ctr" eaLnBrk="0" hangingPunct="0">
              <a:defRPr/>
            </a:pPr>
            <a:endParaRPr lang="en-US" altLang="en-US" sz="478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0" y="3409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Cover logos</a:t>
            </a:r>
            <a:endParaRPr lang="en-US" altLang="en-US" sz="3200" dirty="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62C8BD-8FF0-6A48-BE3D-ECAFE2BA0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9" y="3845754"/>
            <a:ext cx="3878933" cy="1676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D1EBCA-565B-B047-A4A1-0014DF67F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30" y="1481254"/>
            <a:ext cx="2747217" cy="2448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3ADDD3-718A-0447-8548-7472A0CD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8" y="1258287"/>
            <a:ext cx="3391477" cy="2391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18A71-3CC2-9E4B-85B5-F194B333B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12" y="4209052"/>
            <a:ext cx="4094125" cy="222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93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444529" y="1070597"/>
            <a:ext cx="8016627" cy="54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marL="364988" lvl="1" indent="0" eaLnBrk="1" hangingPunct="1">
              <a:lnSpc>
                <a:spcPct val="9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Theme development should continue inside the book:</a:t>
            </a:r>
          </a:p>
          <a:p>
            <a:pPr marL="364988" lvl="1" indent="0" eaLnBrk="1" hangingPunct="1">
              <a:lnSpc>
                <a:spcPct val="90000"/>
              </a:lnSpc>
            </a:pPr>
            <a:endParaRPr lang="en-US" altLang="en-US" sz="3797" b="1" dirty="0">
              <a:solidFill>
                <a:srgbClr val="00B0F0"/>
              </a:solidFill>
              <a:latin typeface="Tahoma" pitchFamily="34" charset="0"/>
              <a:ea typeface="MS PGothic" pitchFamily="34" charset="-128"/>
              <a:cs typeface="+mn-cs"/>
            </a:endParaRPr>
          </a:p>
          <a:p>
            <a:pPr lvl="2">
              <a:spcAft>
                <a:spcPts val="1687"/>
              </a:spcAft>
              <a:buFont typeface="Arial" pitchFamily="34" charset="0"/>
              <a:buChar char="•"/>
            </a:pP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Theme pages: </a:t>
            </a:r>
            <a:r>
              <a:rPr lang="en-US" altLang="en-US" sz="3797" dirty="0" err="1">
                <a:solidFill>
                  <a:schemeClr val="tx1"/>
                </a:solidFill>
                <a:latin typeface="Tahoma" pitchFamily="34" charset="0"/>
              </a:rPr>
              <a:t>endsheets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, opening, closing, division pages </a:t>
            </a:r>
          </a:p>
          <a:p>
            <a:pPr lvl="2">
              <a:spcAft>
                <a:spcPts val="1687"/>
              </a:spcAft>
              <a:buFont typeface="Arial" pitchFamily="34" charset="0"/>
              <a:buChar char="•"/>
            </a:pP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Extended coverage: 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secondary coverage, headlines, group photos, ads &amp; the index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607219" y="176501"/>
            <a:ext cx="8016627" cy="4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theme </a:t>
            </a:r>
          </a:p>
        </p:txBody>
      </p:sp>
    </p:spTree>
    <p:extLst>
      <p:ext uri="{BB962C8B-B14F-4D97-AF65-F5344CB8AC3E}">
        <p14:creationId xmlns:p14="http://schemas.microsoft.com/office/powerpoint/2010/main" val="14958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557343" y="1406765"/>
            <a:ext cx="8016627" cy="42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marL="364988" lvl="1" indent="0" eaLnBrk="1" hangingPunct="1">
              <a:lnSpc>
                <a:spcPct val="90000"/>
              </a:lnSpc>
            </a:pPr>
            <a:r>
              <a:rPr lang="en-US" altLang="en-US" sz="4000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Theme development should continue inside the book:</a:t>
            </a:r>
          </a:p>
          <a:p>
            <a:pPr marL="364988" lvl="1" indent="0" eaLnBrk="1" hangingPunct="1">
              <a:lnSpc>
                <a:spcPct val="90000"/>
              </a:lnSpc>
            </a:pPr>
            <a:endParaRPr lang="en-US" altLang="en-US" sz="3797" b="1" dirty="0">
              <a:solidFill>
                <a:srgbClr val="00B0F0"/>
              </a:solidFill>
              <a:latin typeface="Tahoma" pitchFamily="34" charset="0"/>
              <a:ea typeface="MS PGothic" pitchFamily="34" charset="-128"/>
              <a:cs typeface="+mn-cs"/>
            </a:endParaRPr>
          </a:p>
          <a:p>
            <a:pPr lvl="2">
              <a:spcAft>
                <a:spcPts val="1687"/>
              </a:spcAft>
              <a:buFont typeface="Arial" pitchFamily="34" charset="0"/>
              <a:buChar char="•"/>
            </a:pP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Visually: 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typography, colors, lines, shapes </a:t>
            </a:r>
          </a:p>
          <a:p>
            <a:pPr lvl="2">
              <a:spcAft>
                <a:spcPts val="1687"/>
              </a:spcAft>
              <a:buFont typeface="Arial" pitchFamily="34" charset="0"/>
              <a:buChar char="•"/>
            </a:pP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 Verbally: 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headlines, secondary coverage/modules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607219" y="160735"/>
            <a:ext cx="8016627" cy="4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theme </a:t>
            </a:r>
          </a:p>
        </p:txBody>
      </p:sp>
    </p:spTree>
    <p:extLst>
      <p:ext uri="{BB962C8B-B14F-4D97-AF65-F5344CB8AC3E}">
        <p14:creationId xmlns:p14="http://schemas.microsoft.com/office/powerpoint/2010/main" val="27889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89E2E53-5683-984F-AE17-53BE8AB1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096"/>
            <a:ext cx="8787161" cy="12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Tahoma" pitchFamily="34" charset="0"/>
              </a:rPr>
              <a:t> It’s built around a word, phrase or concept.</a:t>
            </a:r>
            <a:endParaRPr lang="en-US" altLang="en-US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09B87E-580E-0547-BF29-4FDEBCE62B5B}"/>
              </a:ext>
            </a:extLst>
          </p:cNvPr>
          <p:cNvSpPr txBox="1">
            <a:spLocks/>
          </p:cNvSpPr>
          <p:nvPr/>
        </p:nvSpPr>
        <p:spPr bwMode="auto">
          <a:xfrm>
            <a:off x="2072540" y="75592"/>
            <a:ext cx="488582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theme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0D008-7370-F240-B2B7-0153D80D5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02" y="2082756"/>
            <a:ext cx="3877302" cy="4711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E0ECE-3094-C546-B897-2F6CE4C0B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98" y="2175103"/>
            <a:ext cx="3974841" cy="4416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E133AE-A2D0-7447-BFE2-3B184ECD0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65" y="2593651"/>
            <a:ext cx="2938340" cy="441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18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116398" y="1433974"/>
            <a:ext cx="652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  <a:latin typeface="Tahoma" charset="0"/>
              </a:rPr>
              <a:t>create</a:t>
            </a: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2441684" y="1936519"/>
            <a:ext cx="5786438" cy="14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364988" lvl="1" indent="0">
              <a:lnSpc>
                <a:spcPct val="90000"/>
              </a:lnSpc>
            </a:pPr>
            <a:r>
              <a:rPr lang="en-US" altLang="en-US" sz="9632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visual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973648" y="4157035"/>
            <a:ext cx="6637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 eaLnBrk="1" hangingPunct="1"/>
            <a:r>
              <a:rPr lang="en-US" altLang="en-US" sz="4400" b="1" dirty="0">
                <a:solidFill>
                  <a:schemeClr val="bg1"/>
                </a:solidFill>
                <a:latin typeface="Tahoma" charset="0"/>
              </a:rPr>
              <a:t>connections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73647" y="2874673"/>
            <a:ext cx="5786438" cy="15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9632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verbal</a:t>
            </a:r>
          </a:p>
        </p:txBody>
      </p:sp>
    </p:spTree>
    <p:extLst>
      <p:ext uri="{BB962C8B-B14F-4D97-AF65-F5344CB8AC3E}">
        <p14:creationId xmlns:p14="http://schemas.microsoft.com/office/powerpoint/2010/main" val="2637307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cover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A9A92EE-B05F-1140-A44C-923E90E3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510" y="2164880"/>
            <a:ext cx="4294490" cy="16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lnSpc>
                <a:spcPts val="6220"/>
              </a:lnSpc>
            </a:pPr>
            <a:r>
              <a:rPr lang="en-US" altLang="en-US" sz="5400" b="1" dirty="0">
                <a:latin typeface="Tahoma" charset="0"/>
              </a:rPr>
              <a:t>What you make of it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299A432-BFC8-504E-B700-E21BA8E3E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232" y="3847392"/>
            <a:ext cx="3085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Tahoma" charset="0"/>
              </a:rPr>
              <a:t>Rock Canyon High School</a:t>
            </a:r>
          </a:p>
          <a:p>
            <a:pPr algn="ctr" eaLnBrk="1" hangingPunct="1"/>
            <a:r>
              <a:rPr lang="en-US" altLang="en-US" sz="2000" dirty="0">
                <a:latin typeface="Tahoma" charset="0"/>
              </a:rPr>
              <a:t>Littleton, Colorado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3799D-E71D-5449-9A22-A18FB8A9D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2" y="-954879"/>
            <a:ext cx="5391771" cy="80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8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</a:t>
            </a:r>
            <a:r>
              <a:rPr lang="en-US" altLang="en-US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endsheet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0A53A-B5BB-7748-80E1-09B64985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93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title page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C6264-8D7E-5143-894C-E4C6B6A72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30" y="0"/>
            <a:ext cx="4716434" cy="62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98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theme opening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DAB42-5583-B54D-9603-40C430926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43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theme opening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2454F-2BE7-E04A-8AE8-0FC973820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9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fall calendar/divider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EAB28-5C93-6F41-AAD1-AD8A1B222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82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September events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AA7D3-A1E1-4C4A-BA73-CC151B663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2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64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holidays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77DAC-8056-5642-AAD4-3C950459C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5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people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E482-F261-DE48-80FE-8CFB95CC8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89E2E53-5683-984F-AE17-53BE8AB1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971"/>
            <a:ext cx="8787161" cy="12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Tahoma" pitchFamily="34" charset="0"/>
              </a:rPr>
              <a:t>It’s presented visually and verbally.</a:t>
            </a:r>
            <a:endParaRPr lang="en-US" altLang="en-US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09B87E-580E-0547-BF29-4FDEBCE62B5B}"/>
              </a:ext>
            </a:extLst>
          </p:cNvPr>
          <p:cNvSpPr txBox="1">
            <a:spLocks/>
          </p:cNvSpPr>
          <p:nvPr/>
        </p:nvSpPr>
        <p:spPr bwMode="auto">
          <a:xfrm>
            <a:off x="2072540" y="75592"/>
            <a:ext cx="488582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Tahoma" pitchFamily="34" charset="0"/>
              </a:rPr>
              <a:t>theme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00C2A-65A8-8946-A957-94B2FEFDE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0" y="2185283"/>
            <a:ext cx="3182863" cy="4789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9C5B9-7381-5D4E-AE3A-9959847C3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12" y="1708482"/>
            <a:ext cx="4621613" cy="3081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E18BC-4886-E244-A206-439FCCE91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12" y="4994620"/>
            <a:ext cx="2320385" cy="29069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F775B8-255D-DA45-B749-308620995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26" y="4994620"/>
            <a:ext cx="3006778" cy="25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9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spring sports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3337B-BA14-6941-AAF8-C4D2EF5FC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4"/>
            <a:ext cx="9144000" cy="60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473"/>
            <a:ext cx="9084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visual/verbal connections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754EE-0492-DE43-8B99-C82F75321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22" y="1797527"/>
            <a:ext cx="4541938" cy="1406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1DB41-A406-3343-8AA9-6DE7EA151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9" y="560136"/>
            <a:ext cx="2659587" cy="2644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F4CDE2-D765-BD45-82EE-4208280F7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474"/>
            <a:ext cx="4955446" cy="2526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A84864-364F-5C49-A165-F1F58DC6F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36" y="313610"/>
            <a:ext cx="955328" cy="5749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9D954-8AD7-C841-8315-809A7DC72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22" y="3604127"/>
            <a:ext cx="2655663" cy="2492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EFCF92-13A9-6045-94AB-E8F2FCFD7F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49" y="175993"/>
            <a:ext cx="2461817" cy="14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4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theme closing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2054C-988F-5442-BB62-6F286D06C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5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Rock Canyon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back page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A7FE3-C818-704C-A2E9-D97CA80D2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78" y="0"/>
            <a:ext cx="4732105" cy="63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48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179462" y="2422703"/>
            <a:ext cx="652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  <a:latin typeface="Tahoma" charset="0"/>
              </a:rPr>
              <a:t>Let’s see a few more</a:t>
            </a: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451908" y="2791657"/>
            <a:ext cx="7770922" cy="14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364988" lvl="1" indent="0">
              <a:lnSpc>
                <a:spcPct val="90000"/>
              </a:lnSpc>
            </a:pPr>
            <a:r>
              <a:rPr lang="en-US" altLang="en-US" sz="9632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examples.</a:t>
            </a:r>
          </a:p>
        </p:txBody>
      </p:sp>
    </p:spTree>
    <p:extLst>
      <p:ext uri="{BB962C8B-B14F-4D97-AF65-F5344CB8AC3E}">
        <p14:creationId xmlns:p14="http://schemas.microsoft.com/office/powerpoint/2010/main" val="1503824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cover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A9A92EE-B05F-1140-A44C-923E90E3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244" y="2017844"/>
            <a:ext cx="4294490" cy="169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lnSpc>
                <a:spcPts val="6520"/>
              </a:lnSpc>
            </a:pPr>
            <a:r>
              <a:rPr lang="en-US" altLang="en-US" sz="5400" b="1" dirty="0">
                <a:latin typeface="Tahoma" charset="0"/>
              </a:rPr>
              <a:t>Mustang Mixtape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299A432-BFC8-504E-B700-E21BA8E3E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23" y="3895246"/>
            <a:ext cx="23592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Tahoma" charset="0"/>
              </a:rPr>
              <a:t>Canyon Vista Middle School</a:t>
            </a:r>
          </a:p>
          <a:p>
            <a:pPr algn="ctr" eaLnBrk="1" hangingPunct="1"/>
            <a:r>
              <a:rPr lang="en-US" altLang="en-US" sz="2000" dirty="0">
                <a:latin typeface="Tahoma" charset="0"/>
              </a:rPr>
              <a:t>Austin, Texas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F9C2A-83F1-5F43-A87B-40D7842EE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0" y="-305578"/>
            <a:ext cx="5323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09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</a:t>
            </a:r>
            <a:r>
              <a:rPr lang="en-US" altLang="en-US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endsheets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87D4B-6F3E-DF40-AFEE-F0FCFAA77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08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56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divider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4FF86-BC87-7E48-B567-3F7DBCFDD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9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4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student life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6293E-BB86-4A44-BB8D-3AE416186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58"/>
            <a:ext cx="9144000" cy="58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9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student life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5F49E-3392-F34A-9230-A3A82E27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25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9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89927" y="1040143"/>
            <a:ext cx="8251904" cy="53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 It occupies theme-based pages </a:t>
            </a:r>
            <a:r>
              <a:rPr lang="mr-IN" altLang="en-US" sz="3797" b="1" dirty="0">
                <a:solidFill>
                  <a:schemeClr val="tx1"/>
                </a:solidFill>
                <a:latin typeface="Tahoma" pitchFamily="34" charset="0"/>
              </a:rPr>
              <a:t>–</a:t>
            </a: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cover, </a:t>
            </a:r>
            <a:r>
              <a:rPr lang="en-US" altLang="en-US" sz="3797" dirty="0" err="1">
                <a:solidFill>
                  <a:schemeClr val="tx1"/>
                </a:solidFill>
                <a:latin typeface="Tahoma" pitchFamily="34" charset="0"/>
              </a:rPr>
              <a:t>endsheets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, opening, closing and the    division pages. </a:t>
            </a:r>
          </a:p>
          <a:p>
            <a:pPr lvl="1">
              <a:buFont typeface="Arial" pitchFamily="34" charset="0"/>
              <a:buChar char="•"/>
            </a:pPr>
            <a:endParaRPr lang="en-US" altLang="en-US" sz="3797" dirty="0">
              <a:solidFill>
                <a:schemeClr val="tx1"/>
              </a:solidFill>
              <a:latin typeface="Tahom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 It should also extend to other sections </a:t>
            </a:r>
            <a:r>
              <a:rPr lang="mr-IN" altLang="en-US" sz="3797" b="1" dirty="0">
                <a:solidFill>
                  <a:schemeClr val="tx1"/>
                </a:solidFill>
                <a:latin typeface="Tahoma" pitchFamily="34" charset="0"/>
              </a:rPr>
              <a:t>–</a:t>
            </a:r>
            <a:r>
              <a:rPr lang="en-US" altLang="en-US" sz="3797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altLang="en-US" sz="3797" dirty="0">
                <a:solidFill>
                  <a:schemeClr val="tx1"/>
                </a:solidFill>
                <a:latin typeface="Tahoma" pitchFamily="34" charset="0"/>
              </a:rPr>
              <a:t>secondary coverage, headlines, group photos, ads &amp; the index.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607219" y="160735"/>
            <a:ext cx="8016627" cy="4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781" b="1">
                <a:solidFill>
                  <a:schemeClr val="bg1"/>
                </a:solidFill>
                <a:latin typeface="Tahoma" pitchFamily="34" charset="0"/>
              </a:rPr>
              <a:t>theme </a:t>
            </a:r>
          </a:p>
        </p:txBody>
      </p:sp>
    </p:spTree>
    <p:extLst>
      <p:ext uri="{BB962C8B-B14F-4D97-AF65-F5344CB8AC3E}">
        <p14:creationId xmlns:p14="http://schemas.microsoft.com/office/powerpoint/2010/main" val="35745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academics, first day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96126-50CC-B74D-93F1-20730918E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41"/>
            <a:ext cx="9144000" cy="59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01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10" y="6309473"/>
            <a:ext cx="7837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organizations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E0C1B-D26B-B547-8C6C-CE7AFE1C0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56"/>
            <a:ext cx="9144000" cy="58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7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sports coverage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E6EDC-D40F-CE4D-8EFC-FA300C7CC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89"/>
            <a:ext cx="9144000" cy="590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70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28" y="6309473"/>
            <a:ext cx="80866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visual/verbal connections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41F58-297D-6640-9300-DD0153D47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28" y="132141"/>
            <a:ext cx="3804621" cy="2177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98F2A-008D-0F43-AB7E-9A6A9145E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12" y="2449935"/>
            <a:ext cx="4638131" cy="1493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B2303-559C-414B-B0C7-E6659D184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4" y="4296144"/>
            <a:ext cx="4581407" cy="18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AE38F-760D-BD4A-BF11-D083EEDF8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6" y="231891"/>
            <a:ext cx="3437766" cy="3865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2835EB-CED4-9D47-B785-4098C930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79" y="4100281"/>
            <a:ext cx="3071470" cy="20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99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reference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8835C-885C-7B4F-A118-11EE6F8AC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26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56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0" y="6309473"/>
            <a:ext cx="707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Canyon Vista MS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closing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5838C-16AF-FF4B-917F-869352068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43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605134" y="2422703"/>
            <a:ext cx="652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chemeClr val="bg1"/>
                </a:solidFill>
                <a:latin typeface="Tahoma" charset="0"/>
              </a:rPr>
              <a:t>Start with an </a:t>
            </a: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3156742" y="2965077"/>
            <a:ext cx="3971430" cy="14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364988" lvl="1" indent="0">
              <a:lnSpc>
                <a:spcPct val="90000"/>
              </a:lnSpc>
            </a:pPr>
            <a:r>
              <a:rPr lang="en-US" altLang="en-US" sz="9632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idea.</a:t>
            </a:r>
          </a:p>
        </p:txBody>
      </p:sp>
    </p:spTree>
    <p:extLst>
      <p:ext uri="{BB962C8B-B14F-4D97-AF65-F5344CB8AC3E}">
        <p14:creationId xmlns:p14="http://schemas.microsoft.com/office/powerpoint/2010/main" val="2181678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236483" y="1560783"/>
            <a:ext cx="49503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 eaLnBrk="1" hangingPunct="1"/>
            <a:r>
              <a:rPr lang="en-US" altLang="en-US" sz="4400" b="1" dirty="0">
                <a:solidFill>
                  <a:schemeClr val="bg1"/>
                </a:solidFill>
                <a:latin typeface="Tahoma" charset="0"/>
              </a:rPr>
              <a:t>Develop it by answering a few</a:t>
            </a: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529255" y="2633997"/>
            <a:ext cx="6999890" cy="14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364988" lvl="1" indent="0">
              <a:lnSpc>
                <a:spcPct val="90000"/>
              </a:lnSpc>
            </a:pPr>
            <a:r>
              <a:rPr lang="en-US" altLang="en-US" sz="9632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questions.</a:t>
            </a:r>
          </a:p>
        </p:txBody>
      </p:sp>
    </p:spTree>
    <p:extLst>
      <p:ext uri="{BB962C8B-B14F-4D97-AF65-F5344CB8AC3E}">
        <p14:creationId xmlns:p14="http://schemas.microsoft.com/office/powerpoint/2010/main" val="3223144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1237" y="1089948"/>
            <a:ext cx="8197453" cy="5197078"/>
          </a:xfrm>
        </p:spPr>
        <p:txBody>
          <a:bodyPr>
            <a:noAutofit/>
          </a:bodyPr>
          <a:lstStyle/>
          <a:p>
            <a:pPr marL="361639" indent="-361639">
              <a:spcBef>
                <a:spcPts val="0"/>
              </a:spcBef>
              <a:spcAft>
                <a:spcPts val="844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altLang="en-US" sz="2400" b="1" dirty="0">
                <a:latin typeface="Tahoma" pitchFamily="34" charset="0"/>
              </a:rPr>
              <a:t>Why that theme?</a:t>
            </a:r>
          </a:p>
          <a:p>
            <a:pPr marL="361639" indent="-361639">
              <a:spcBef>
                <a:spcPts val="0"/>
              </a:spcBef>
              <a:spcAft>
                <a:spcPts val="844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altLang="en-US" sz="2400" b="1" dirty="0">
                <a:latin typeface="Tahoma" pitchFamily="34" charset="0"/>
              </a:rPr>
              <a:t>What three words describe the tone/personality of the theme? </a:t>
            </a:r>
          </a:p>
          <a:p>
            <a:pPr marL="361639" indent="-361639">
              <a:spcBef>
                <a:spcPts val="0"/>
              </a:spcBef>
              <a:spcAft>
                <a:spcPts val="844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altLang="en-US" sz="2400" b="1" dirty="0">
                <a:latin typeface="Tahoma" pitchFamily="34" charset="0"/>
              </a:rPr>
              <a:t>What is new/different/noteworthy this year? </a:t>
            </a:r>
            <a:r>
              <a:rPr lang="en-US" altLang="en-US" sz="2400" dirty="0">
                <a:latin typeface="Tahoma" pitchFamily="34" charset="0"/>
              </a:rPr>
              <a:t>(becomes coverage ideas)</a:t>
            </a:r>
          </a:p>
          <a:p>
            <a:pPr marL="361639" indent="-361639">
              <a:spcBef>
                <a:spcPts val="0"/>
              </a:spcBef>
              <a:spcAft>
                <a:spcPts val="844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altLang="en-US" sz="2400" b="1" dirty="0">
                <a:latin typeface="Tahoma" pitchFamily="34" charset="0"/>
              </a:rPr>
              <a:t>What are students talking about? </a:t>
            </a:r>
            <a:r>
              <a:rPr lang="en-US" altLang="en-US" sz="2400" dirty="0">
                <a:latin typeface="Tahoma" pitchFamily="34" charset="0"/>
              </a:rPr>
              <a:t>(Trends, current events, school events—become coverage ideas)</a:t>
            </a:r>
          </a:p>
          <a:p>
            <a:pPr marL="361639" indent="-361639">
              <a:spcBef>
                <a:spcPts val="0"/>
              </a:spcBef>
              <a:spcAft>
                <a:spcPts val="844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altLang="en-US" sz="2400" b="1" dirty="0">
                <a:latin typeface="Tahoma" pitchFamily="34" charset="0"/>
              </a:rPr>
              <a:t>Using the theme word or phrase, what phrases play off the theme verbally? </a:t>
            </a:r>
            <a:r>
              <a:rPr lang="en-US" altLang="en-US" sz="2400" dirty="0">
                <a:latin typeface="Tahoma" pitchFamily="34" charset="0"/>
              </a:rPr>
              <a:t>(becomes headline &amp; coverage ideas for modules)</a:t>
            </a:r>
            <a:endParaRPr lang="en-US" altLang="en-US" sz="2400" b="1" dirty="0">
              <a:latin typeface="Tahoma" pitchFamily="34" charset="0"/>
            </a:endParaRPr>
          </a:p>
          <a:p>
            <a:pPr marL="361639" indent="-361639">
              <a:spcBef>
                <a:spcPts val="0"/>
              </a:spcBef>
              <a:spcAft>
                <a:spcPts val="844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altLang="en-US" sz="2400" b="1" dirty="0">
                <a:latin typeface="Tahoma" pitchFamily="34" charset="0"/>
              </a:rPr>
              <a:t>What other phrases play off the theme without using the exact word or phrase?  </a:t>
            </a:r>
            <a:r>
              <a:rPr lang="en-US" altLang="en-US" sz="2400" dirty="0">
                <a:latin typeface="Tahoma" pitchFamily="34" charset="0"/>
              </a:rPr>
              <a:t>(becomes headline &amp; coverage ideas for modules)</a:t>
            </a:r>
            <a:endParaRPr lang="en-US" altLang="en-US" sz="2400" b="1" dirty="0">
              <a:latin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67891"/>
            <a:ext cx="9144000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pPr algn="ctr" eaLnBrk="0" hangingPunct="0"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Theme questions</a:t>
            </a:r>
          </a:p>
        </p:txBody>
      </p:sp>
    </p:spTree>
    <p:extLst>
      <p:ext uri="{BB962C8B-B14F-4D97-AF65-F5344CB8AC3E}">
        <p14:creationId xmlns:p14="http://schemas.microsoft.com/office/powerpoint/2010/main" val="8062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346841" y="709445"/>
            <a:ext cx="60381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 eaLnBrk="1" hangingPunct="1"/>
            <a:r>
              <a:rPr lang="en-US" altLang="en-US" sz="4400" b="1" dirty="0">
                <a:solidFill>
                  <a:schemeClr val="bg1"/>
                </a:solidFill>
                <a:latin typeface="Tahoma" charset="0"/>
              </a:rPr>
              <a:t>If you can’t answer these questions, </a:t>
            </a: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2971799" y="2360947"/>
            <a:ext cx="6826469" cy="336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364988" lvl="1" indent="0">
              <a:lnSpc>
                <a:spcPts val="8458"/>
              </a:lnSpc>
            </a:pPr>
            <a:r>
              <a:rPr lang="en-US" altLang="en-US" sz="9632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Try another idea.</a:t>
            </a:r>
          </a:p>
        </p:txBody>
      </p:sp>
    </p:spTree>
    <p:extLst>
      <p:ext uri="{BB962C8B-B14F-4D97-AF65-F5344CB8AC3E}">
        <p14:creationId xmlns:p14="http://schemas.microsoft.com/office/powerpoint/2010/main" val="63929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607219" y="160735"/>
            <a:ext cx="8016627" cy="4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 anchor="ctr"/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altLang="en-US" sz="4781" b="1">
                <a:solidFill>
                  <a:schemeClr val="bg1"/>
                </a:solidFill>
                <a:latin typeface="Tahoma" pitchFamily="34" charset="0"/>
              </a:rPr>
              <a:t>theme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27B6A-FDDB-FE46-8361-00D012D8F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12" y="3549731"/>
            <a:ext cx="6110868" cy="12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Tahoma" pitchFamily="34" charset="0"/>
              </a:rPr>
              <a:t> Helps with consistency &amp; design.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1C5BDC-E560-DD4C-A52F-00F30ACBC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12" y="957225"/>
            <a:ext cx="5896492" cy="23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Tahoma" pitchFamily="34" charset="0"/>
              </a:rPr>
              <a:t> The theme simplifies decisions about colors, fonts &amp; design elements</a:t>
            </a:r>
            <a:endParaRPr lang="en-US" altLang="en-US" dirty="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6" name="Picture 5" descr="Glue-PNG-File.png">
            <a:extLst>
              <a:ext uri="{FF2B5EF4-FFF2-40B4-BE49-F238E27FC236}">
                <a16:creationId xmlns:a16="http://schemas.microsoft.com/office/drawing/2014/main" id="{132CD723-BF6F-3941-9728-6763C7FABD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6679" y="381463"/>
            <a:ext cx="64008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221E7F-5CE9-8F46-8681-05377BB66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12" y="5138244"/>
            <a:ext cx="6713034" cy="12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 anchor="ctr">
            <a:spAutoFit/>
          </a:bodyPr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77875" indent="-258763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Tahoma" pitchFamily="34" charset="0"/>
              </a:rPr>
              <a:t>It’s the glue that holds the book together.</a:t>
            </a:r>
          </a:p>
        </p:txBody>
      </p:sp>
    </p:spTree>
    <p:extLst>
      <p:ext uri="{BB962C8B-B14F-4D97-AF65-F5344CB8AC3E}">
        <p14:creationId xmlns:p14="http://schemas.microsoft.com/office/powerpoint/2010/main" val="18326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2029812" y="2401893"/>
            <a:ext cx="603819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bg1"/>
                </a:solidFill>
                <a:latin typeface="Tahoma" charset="0"/>
              </a:rPr>
              <a:t>Theme phrase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bg1"/>
                </a:solidFill>
                <a:latin typeface="Tahoma" charset="0"/>
              </a:rPr>
              <a:t>Graphics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bg1"/>
                </a:solidFill>
                <a:latin typeface="Tahoma" charset="0"/>
              </a:rPr>
              <a:t>Color palette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bg1"/>
                </a:solidFill>
                <a:latin typeface="Tahoma" charset="0"/>
              </a:rPr>
              <a:t>Fonts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bg1"/>
                </a:solidFill>
                <a:latin typeface="Tahoma" charset="0"/>
              </a:rPr>
              <a:t>Verbal connections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bg1"/>
                </a:solidFill>
                <a:latin typeface="Tahoma" charset="0"/>
              </a:rPr>
              <a:t>Coverage connections</a:t>
            </a:r>
          </a:p>
        </p:txBody>
      </p:sp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859220" y="385957"/>
            <a:ext cx="7906408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marL="364988" lvl="1" indent="0">
              <a:lnSpc>
                <a:spcPts val="7458"/>
              </a:lnSpc>
            </a:pPr>
            <a:r>
              <a:rPr lang="en-US" altLang="en-US" sz="6600" b="1" i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Theme plan should include: </a:t>
            </a:r>
          </a:p>
        </p:txBody>
      </p:sp>
    </p:spTree>
    <p:extLst>
      <p:ext uri="{BB962C8B-B14F-4D97-AF65-F5344CB8AC3E}">
        <p14:creationId xmlns:p14="http://schemas.microsoft.com/office/powerpoint/2010/main" val="646945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1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948134" y="2583312"/>
            <a:ext cx="8499475" cy="15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lang="en-US" altLang="en-US" sz="9599" b="1" i="1" dirty="0">
                <a:solidFill>
                  <a:schemeClr val="bg1"/>
                </a:solidFill>
                <a:latin typeface="Tahoma" charset="0"/>
              </a:rPr>
              <a:t>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CD869-CDA0-234C-B357-9E21BF8B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85" y="2248965"/>
            <a:ext cx="5732859" cy="6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Arial" pitchFamily="34" charset="0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359" b="1" dirty="0">
                <a:solidFill>
                  <a:srgbClr val="00B0F0"/>
                </a:solidFill>
                <a:latin typeface="Tahoma" pitchFamily="34" charset="0"/>
                <a:ea typeface="MS PGothic" pitchFamily="34" charset="-128"/>
                <a:cs typeface="+mn-cs"/>
              </a:rPr>
              <a:t>Let’s see it all put</a:t>
            </a:r>
          </a:p>
        </p:txBody>
      </p:sp>
    </p:spTree>
    <p:extLst>
      <p:ext uri="{BB962C8B-B14F-4D97-AF65-F5344CB8AC3E}">
        <p14:creationId xmlns:p14="http://schemas.microsoft.com/office/powerpoint/2010/main" val="268846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98" y="6309473"/>
            <a:ext cx="541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cover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24199-C37C-7E44-9690-70371F9F2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5" y="-286917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6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F591BC3-5659-9C4A-B2EE-DD0D9828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98" y="6309473"/>
            <a:ext cx="5411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Venice HS </a:t>
            </a:r>
            <a:r>
              <a:rPr lang="en-US" altLang="en-US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– </a:t>
            </a:r>
            <a:r>
              <a:rPr lang="en-US" altLang="en-US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endsheets</a:t>
            </a:r>
            <a:endParaRPr lang="en-US" altLang="en-US" sz="28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D69F4-24AE-1E47-9643-5F48DDEBE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7"/>
            <a:ext cx="9144000" cy="59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18268</TotalTime>
  <Words>930</Words>
  <Application>Microsoft Macintosh PowerPoint</Application>
  <PresentationFormat>On-screen Show (4:3)</PresentationFormat>
  <Paragraphs>178</Paragraphs>
  <Slides>61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 Coolidge</dc:creator>
  <cp:lastModifiedBy>Everman, Brynda</cp:lastModifiedBy>
  <cp:revision>394</cp:revision>
  <dcterms:created xsi:type="dcterms:W3CDTF">2009-08-19T14:57:48Z</dcterms:created>
  <dcterms:modified xsi:type="dcterms:W3CDTF">2020-08-14T19:08:10Z</dcterms:modified>
</cp:coreProperties>
</file>