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80" r:id="rId1"/>
  </p:sldMasterIdLst>
  <p:notesMasterIdLst>
    <p:notesMasterId r:id="rId43"/>
  </p:notesMasterIdLst>
  <p:sldIdLst>
    <p:sldId id="256" r:id="rId2"/>
    <p:sldId id="257" r:id="rId3"/>
    <p:sldId id="280" r:id="rId4"/>
    <p:sldId id="296" r:id="rId5"/>
    <p:sldId id="325" r:id="rId6"/>
    <p:sldId id="326" r:id="rId7"/>
    <p:sldId id="319" r:id="rId8"/>
    <p:sldId id="328" r:id="rId9"/>
    <p:sldId id="298" r:id="rId10"/>
    <p:sldId id="324" r:id="rId11"/>
    <p:sldId id="322" r:id="rId12"/>
    <p:sldId id="282" r:id="rId13"/>
    <p:sldId id="330" r:id="rId14"/>
    <p:sldId id="299" r:id="rId15"/>
    <p:sldId id="331" r:id="rId16"/>
    <p:sldId id="301" r:id="rId17"/>
    <p:sldId id="310" r:id="rId18"/>
    <p:sldId id="281" r:id="rId19"/>
    <p:sldId id="302" r:id="rId20"/>
    <p:sldId id="335" r:id="rId21"/>
    <p:sldId id="289" r:id="rId22"/>
    <p:sldId id="306" r:id="rId23"/>
    <p:sldId id="332" r:id="rId24"/>
    <p:sldId id="288" r:id="rId25"/>
    <p:sldId id="312" r:id="rId26"/>
    <p:sldId id="313" r:id="rId27"/>
    <p:sldId id="283" r:id="rId28"/>
    <p:sldId id="314" r:id="rId29"/>
    <p:sldId id="315" r:id="rId30"/>
    <p:sldId id="295" r:id="rId31"/>
    <p:sldId id="320" r:id="rId32"/>
    <p:sldId id="321" r:id="rId33"/>
    <p:sldId id="334" r:id="rId34"/>
    <p:sldId id="323" r:id="rId35"/>
    <p:sldId id="317" r:id="rId36"/>
    <p:sldId id="318" r:id="rId37"/>
    <p:sldId id="290" r:id="rId38"/>
    <p:sldId id="292" r:id="rId39"/>
    <p:sldId id="285" r:id="rId40"/>
    <p:sldId id="293" r:id="rId41"/>
    <p:sldId id="261" r:id="rId4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183"/>
    <a:srgbClr val="FFFF00"/>
    <a:srgbClr val="14A79F"/>
    <a:srgbClr val="00A19C"/>
    <a:srgbClr val="BFDBD3"/>
    <a:srgbClr val="726658"/>
    <a:srgbClr val="57D5C0"/>
    <a:srgbClr val="0F3365"/>
    <a:srgbClr val="A9C839"/>
    <a:srgbClr val="4F9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268"/>
  </p:normalViewPr>
  <p:slideViewPr>
    <p:cSldViewPr snapToGrid="0" snapToObjects="1">
      <p:cViewPr varScale="1">
        <p:scale>
          <a:sx n="128" d="100"/>
          <a:sy n="128" d="100"/>
        </p:scale>
        <p:origin x="12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1A1B163-B42A-4301-8AA4-41B2BB6449D0}" type="datetimeFigureOut">
              <a:rPr lang="en-US"/>
              <a:pPr>
                <a:defRPr/>
              </a:pPr>
              <a:t>8/14/20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0FB5AF-290F-49DD-9EC7-54DDE4612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96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4F9A7A-7AE6-4B2F-9D86-6780EFC1531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27" y="6172200"/>
            <a:ext cx="1082974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BC5330DA-7B24-144B-A8EA-A248B8A60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1" y="298174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1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-Gray1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71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Gray2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3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-Gray3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5984875"/>
            <a:ext cx="144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703763" y="6175375"/>
            <a:ext cx="2638425" cy="439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2020 Balfour Yearbooks, Dallas, TX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Duplication or distribution of this material is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prohibited without permission.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32C5FA-92CF-BA45-A26B-BB77C54AA0B4}"/>
              </a:ext>
            </a:extLst>
          </p:cNvPr>
          <p:cNvCxnSpPr/>
          <p:nvPr userDrawn="1"/>
        </p:nvCxnSpPr>
        <p:spPr>
          <a:xfrm>
            <a:off x="-9940" y="3684106"/>
            <a:ext cx="9144000" cy="0"/>
          </a:xfrm>
          <a:prstGeom prst="line">
            <a:avLst/>
          </a:prstGeom>
          <a:ln w="38100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1C473B9E-418C-CE46-A3F4-4016A8571A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92" y="2587559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1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A1BAB-AE62-40C4-B3EE-1991F30D8E0F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D2B9D-BA97-4AE3-A794-B0DD71046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1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7E0869-DE02-F842-8759-626345AA0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64" y="3309097"/>
            <a:ext cx="631231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Detail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0E1F531-6ABA-7148-B412-5EC8050FF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883" y="2858682"/>
            <a:ext cx="47900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i="0" u="none" strike="noStrike" kern="1200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DOWN TO THE</a:t>
            </a:r>
          </a:p>
        </p:txBody>
      </p:sp>
    </p:spTree>
    <p:extLst>
      <p:ext uri="{BB962C8B-B14F-4D97-AF65-F5344CB8AC3E}">
        <p14:creationId xmlns:p14="http://schemas.microsoft.com/office/powerpoint/2010/main" val="334535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76200" y="115828"/>
            <a:ext cx="3613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GROUP SHOTS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21D334-F069-44D8-9439-F03EA89A0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666"/>
            <a:ext cx="9144000" cy="60870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28576" y="166514"/>
            <a:ext cx="6969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GROUP SHOTS &amp; SCOREBOARDS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8D9CEC-716E-5C47-8890-2130866CD757}"/>
              </a:ext>
            </a:extLst>
          </p:cNvPr>
          <p:cNvGrpSpPr/>
          <p:nvPr/>
        </p:nvGrpSpPr>
        <p:grpSpPr>
          <a:xfrm>
            <a:off x="-53975" y="744641"/>
            <a:ext cx="9144000" cy="6109427"/>
            <a:chOff x="0" y="718808"/>
            <a:chExt cx="9144000" cy="610942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3A8CC13-EB41-4D22-96C5-A53D6CB4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18808"/>
              <a:ext cx="9144000" cy="61094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D667B2-FFCA-D942-AC93-94EDB7A4C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746" y="1025728"/>
              <a:ext cx="2871254" cy="135587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D456F05-7E4D-9E45-B6F0-D649CDBA9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33" y="1964204"/>
            <a:ext cx="7772400" cy="3670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9C4260-E536-144A-99A3-5DE176034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5" y="173122"/>
            <a:ext cx="2551648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720"/>
              </a:lnSpc>
            </a:pPr>
            <a:r>
              <a:rPr lang="en-US" altLang="en-US" sz="1600" dirty="0">
                <a:solidFill>
                  <a:schemeClr val="bg1"/>
                </a:solidFill>
                <a:latin typeface="Tahoma" pitchFamily="34" charset="0"/>
              </a:rPr>
              <a:t>W/L after score</a:t>
            </a:r>
          </a:p>
          <a:p>
            <a:pPr eaLnBrk="1" hangingPunct="1">
              <a:lnSpc>
                <a:spcPts val="1720"/>
              </a:lnSpc>
            </a:pPr>
            <a:r>
              <a:rPr lang="en-US" altLang="en-US" sz="1600" dirty="0">
                <a:solidFill>
                  <a:schemeClr val="bg1"/>
                </a:solidFill>
                <a:latin typeface="Tahoma" pitchFamily="34" charset="0"/>
              </a:rPr>
              <a:t>Winning score first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D44774-87F0-2B44-A083-EE1F7756D270}"/>
              </a:ext>
            </a:extLst>
          </p:cNvPr>
          <p:cNvCxnSpPr>
            <a:cxnSpLocks/>
          </p:cNvCxnSpPr>
          <p:nvPr/>
        </p:nvCxnSpPr>
        <p:spPr>
          <a:xfrm flipH="1">
            <a:off x="3584088" y="314325"/>
            <a:ext cx="3259627" cy="2557002"/>
          </a:xfrm>
          <a:prstGeom prst="straightConnector1">
            <a:avLst/>
          </a:prstGeom>
          <a:ln w="38100">
            <a:solidFill>
              <a:srgbClr val="CA318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9D0BCD-2B97-5740-8C41-46BC77389CD2}"/>
              </a:ext>
            </a:extLst>
          </p:cNvPr>
          <p:cNvCxnSpPr>
            <a:cxnSpLocks/>
          </p:cNvCxnSpPr>
          <p:nvPr/>
        </p:nvCxnSpPr>
        <p:spPr>
          <a:xfrm flipH="1">
            <a:off x="6057129" y="635436"/>
            <a:ext cx="1376648" cy="2279060"/>
          </a:xfrm>
          <a:prstGeom prst="straightConnector1">
            <a:avLst/>
          </a:prstGeom>
          <a:ln w="38100">
            <a:solidFill>
              <a:srgbClr val="CA318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09ED6F2-B3F3-604F-8306-FE3C064A8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823" y="773378"/>
            <a:ext cx="2551648" cy="310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720"/>
              </a:lnSpc>
            </a:pPr>
            <a:r>
              <a:rPr lang="en-US" altLang="en-US" sz="1600" dirty="0">
                <a:latin typeface="Tahoma" pitchFamily="34" charset="0"/>
              </a:rPr>
              <a:t>Redundant to say 53-60 L</a:t>
            </a:r>
            <a:endParaRPr lang="en-US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alfour®_bl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114304" y="166515"/>
            <a:ext cx="6969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GROUP SHOTS &amp; SCOREBOARDS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13A9C-09F1-4C1D-AFF4-F4A7BC062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4" y="793039"/>
            <a:ext cx="8993171" cy="58490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14304" y="117122"/>
            <a:ext cx="5422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THE TABLE OF CONTENTS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D46B2E5-DD83-4190-B9BF-88BC72D99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3" y="823452"/>
            <a:ext cx="8913813" cy="59317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206001-A93C-4143-BD90-5EA454CE8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" y="759842"/>
            <a:ext cx="9021452" cy="6047274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2FDB876-24EF-384A-986A-92A0CFE5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4" y="117122"/>
            <a:ext cx="5422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THE TABLE OF CONTENTS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7CDE7D77-7ECD-49AF-B762-5120B4E6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" y="769037"/>
            <a:ext cx="9002598" cy="5960296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05F3A0C-CC83-BA42-B867-246DFCCAA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4" y="117122"/>
            <a:ext cx="5422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THE TABLE OF CONTENTS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2A08A9-DEEA-4E8D-BC39-6308CF403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" y="750860"/>
            <a:ext cx="9021452" cy="600554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AD30D75-0A16-4041-879E-A20CB7D04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4" y="117122"/>
            <a:ext cx="5422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THE TABLE OF CONTENTS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023004 BalfourSquare Folio Ide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5" y="918485"/>
            <a:ext cx="5659437" cy="5659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87084" y="13587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FOLIOS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43542" y="21727"/>
            <a:ext cx="5199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FOLIOS </a:t>
            </a:r>
            <a:r>
              <a:rPr lang="en-US" altLang="en-US" sz="40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Tahoma" pitchFamily="34" charset="0"/>
              </a:rPr>
              <a:t>(top placement)</a:t>
            </a:r>
            <a:endParaRPr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4294D845-37D7-4D77-A05D-EF1A15F5E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" y="773294"/>
            <a:ext cx="9002598" cy="5997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42824E-42F1-1249-813B-F0FE9538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440" y="1633094"/>
            <a:ext cx="5717885" cy="2138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0" y="66795"/>
            <a:ext cx="5199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FOLIOS </a:t>
            </a:r>
            <a:r>
              <a:rPr lang="en-US" altLang="en-US" sz="40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Tahoma" pitchFamily="34" charset="0"/>
              </a:rPr>
              <a:t>(side placement)</a:t>
            </a:r>
            <a:endParaRPr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987A9FC4-5E01-45E0-B84E-622C8CCD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4" y="776528"/>
            <a:ext cx="9078012" cy="6014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EFD5D-9FFC-9643-9A7D-4542763AF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833" y="1197828"/>
            <a:ext cx="2040513" cy="5172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681877" y="1445854"/>
            <a:ext cx="59432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5400" dirty="0">
                <a:solidFill>
                  <a:schemeClr val="bg1"/>
                </a:solidFill>
                <a:latin typeface="Tahoma" pitchFamily="34" charset="0"/>
              </a:rPr>
              <a:t>The details take you from good to </a:t>
            </a: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1363033" y="2323017"/>
            <a:ext cx="728063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600" b="1" i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great!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701800" y="154127"/>
            <a:ext cx="4897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ahoma" pitchFamily="34" charset="0"/>
              </a:rPr>
              <a:t>bottom placement) </a:t>
            </a: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0" y="82689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FOLIOS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6423A-1DDC-9A42-9BF0-8B9D82929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D1E94-26F5-4D41-A8F7-F1D5D0D58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187" y="3399588"/>
            <a:ext cx="3913188" cy="24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0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71440" y="129382"/>
            <a:ext cx="4897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CAPTION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6C149-73E4-C740-9420-2A6071C8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097"/>
            <a:ext cx="9144000" cy="5905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99A8E-9A88-F446-81B2-FE6748C6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03" y="0"/>
            <a:ext cx="29619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4269A-B40C-4F97-87D9-A3C468AA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3108"/>
            <a:ext cx="9144000" cy="6084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7ACAC-ED1E-4A1B-BE7E-5D863680A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145" y="1449850"/>
            <a:ext cx="4410313" cy="4635042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69C7B8F-5812-6E43-98E4-DD202C85D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0" y="129382"/>
            <a:ext cx="4897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CAPTION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EAE7ED-B619-4039-9418-E5D4E2D98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5717"/>
            <a:ext cx="9144000" cy="5899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44983-7CF9-42DD-84D4-E1F49C8D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19" y="3076627"/>
            <a:ext cx="5501620" cy="3781373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4C1312A3-0C14-C14F-AEFF-28459BF59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0" y="129382"/>
            <a:ext cx="4897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CAPTION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88777" y="125013"/>
            <a:ext cx="699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SPELLING, ESPECIALLY NAMES</a:t>
            </a:r>
          </a:p>
        </p:txBody>
      </p:sp>
      <p:pic>
        <p:nvPicPr>
          <p:cNvPr id="36868" name="Picture 74" descr="EDI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024166"/>
            <a:ext cx="5405438" cy="540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97655" y="151937"/>
            <a:ext cx="2190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POLICIES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745BAF-B7CC-4EF3-BD0F-085AFB44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" y="721316"/>
            <a:ext cx="9046345" cy="6050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C01064-6A2D-4FAB-A875-7EF2D013A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604" y="373256"/>
            <a:ext cx="5375046" cy="597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79899" y="141288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POLICIES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FE0E19-791A-4685-8933-9D8A6ACD9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157"/>
            <a:ext cx="9144000" cy="6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E2FDAE-C2B0-48E1-8AEF-FBEDCBDE1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54" y="0"/>
            <a:ext cx="45806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74" descr="COLOPH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26" y="1003300"/>
            <a:ext cx="54879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122238" y="143353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COLOPHON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122238" y="116720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COLOPHON</a:t>
            </a:r>
          </a:p>
        </p:txBody>
      </p:sp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69E2A244-09BD-43F4-B515-AA65C83B2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3" y="805240"/>
            <a:ext cx="8913813" cy="59360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1"/>
          <p:cNvSpPr txBox="1">
            <a:spLocks noChangeArrowheads="1"/>
          </p:cNvSpPr>
          <p:nvPr/>
        </p:nvSpPr>
        <p:spPr bwMode="auto">
          <a:xfrm>
            <a:off x="157163" y="117121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COLOPHON</a:t>
            </a:r>
          </a:p>
        </p:txBody>
      </p:sp>
      <p:pic>
        <p:nvPicPr>
          <p:cNvPr id="3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6874D384-43D0-4B9A-A972-3CDEA6590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972820"/>
            <a:ext cx="884682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30626" y="129267"/>
            <a:ext cx="2497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INDEX</a:t>
            </a:r>
          </a:p>
        </p:txBody>
      </p:sp>
      <p:pic>
        <p:nvPicPr>
          <p:cNvPr id="13315" name="Picture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05" y="918485"/>
            <a:ext cx="56610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1"/>
          <p:cNvSpPr txBox="1">
            <a:spLocks noChangeArrowheads="1"/>
          </p:cNvSpPr>
          <p:nvPr/>
        </p:nvSpPr>
        <p:spPr bwMode="auto">
          <a:xfrm>
            <a:off x="133350" y="152231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COLOPHON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E40730-CF34-47F7-96D0-F8C80DA5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2617"/>
            <a:ext cx="9144000" cy="607150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122238" y="116721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COLOPHON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072E48-F339-4EAD-8DA1-54EEE2CD0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640"/>
            <a:ext cx="9144000" cy="60937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122238" y="143352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COLOPHON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3F168-2B99-4DB1-9281-488310C7D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7552"/>
            <a:ext cx="9144000" cy="604694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247650" y="112487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ADVERTISING/SENIOR ADS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3E99BA-DF66-43B7-9B4B-5460B94F5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684"/>
            <a:ext cx="9144000" cy="608931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258762" y="102880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ADVERTISING/SENIOR ADS</a:t>
            </a: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13AE7FD4-C0ED-4A6C-B452-EA654864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080"/>
            <a:ext cx="9144000" cy="607811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190498" y="115716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ADVERTISING/SENIOR ADS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5310EE-E70B-4F14-A72C-00565F3E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874"/>
            <a:ext cx="9144000" cy="611383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3B0DD-B86C-8C44-96C0-89A3AF1D4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759"/>
            <a:ext cx="9144000" cy="609916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7873283-DFBE-D441-A2C4-978A708ED6E8}"/>
              </a:ext>
            </a:extLst>
          </p:cNvPr>
          <p:cNvGrpSpPr/>
          <p:nvPr/>
        </p:nvGrpSpPr>
        <p:grpSpPr>
          <a:xfrm>
            <a:off x="0" y="703717"/>
            <a:ext cx="9144000" cy="6502627"/>
            <a:chOff x="0" y="703717"/>
            <a:chExt cx="9144000" cy="6502627"/>
          </a:xfrm>
        </p:grpSpPr>
        <p:cxnSp>
          <p:nvCxnSpPr>
            <p:cNvPr id="7" name="Straight Connector 6"/>
            <p:cNvCxnSpPr>
              <a:cxnSpLocks/>
            </p:cNvCxnSpPr>
            <p:nvPr/>
          </p:nvCxnSpPr>
          <p:spPr>
            <a:xfrm>
              <a:off x="1687513" y="703717"/>
              <a:ext cx="20182" cy="615428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</p:cNvCxnSpPr>
            <p:nvPr/>
          </p:nvCxnSpPr>
          <p:spPr>
            <a:xfrm>
              <a:off x="3121025" y="710521"/>
              <a:ext cx="0" cy="60946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2857951"/>
              <a:ext cx="9144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4655001"/>
              <a:ext cx="9144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cxnSpLocks/>
            </p:cNvCxnSpPr>
            <p:nvPr/>
          </p:nvCxnSpPr>
          <p:spPr>
            <a:xfrm>
              <a:off x="6066517" y="710294"/>
              <a:ext cx="0" cy="64960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cxnSpLocks/>
            </p:cNvCxnSpPr>
            <p:nvPr/>
          </p:nvCxnSpPr>
          <p:spPr>
            <a:xfrm>
              <a:off x="7479848" y="732292"/>
              <a:ext cx="0" cy="610393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94" name="TextBox 1"/>
          <p:cNvSpPr txBox="1">
            <a:spLocks noChangeArrowheads="1"/>
          </p:cNvSpPr>
          <p:nvPr/>
        </p:nvSpPr>
        <p:spPr bwMode="auto">
          <a:xfrm>
            <a:off x="117024" y="126321"/>
            <a:ext cx="6530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ADVERTISING/SENIOR ADS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ED386E-8FC7-0640-A7B4-8BB58E682E0D}"/>
              </a:ext>
            </a:extLst>
          </p:cNvPr>
          <p:cNvGrpSpPr/>
          <p:nvPr/>
        </p:nvGrpSpPr>
        <p:grpSpPr>
          <a:xfrm>
            <a:off x="342901" y="1074734"/>
            <a:ext cx="8414657" cy="5364389"/>
            <a:chOff x="342901" y="1074734"/>
            <a:chExt cx="8414657" cy="5364389"/>
          </a:xfrm>
        </p:grpSpPr>
        <p:sp>
          <p:nvSpPr>
            <p:cNvPr id="13" name="Rectangle 12"/>
            <p:cNvSpPr/>
            <p:nvPr/>
          </p:nvSpPr>
          <p:spPr>
            <a:xfrm>
              <a:off x="342901" y="1087207"/>
              <a:ext cx="1318080" cy="3506563"/>
            </a:xfrm>
            <a:prstGeom prst="rect">
              <a:avLst/>
            </a:prstGeom>
            <a:noFill/>
            <a:ln w="57150">
              <a:solidFill>
                <a:srgbClr val="CA3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2901" y="4742085"/>
              <a:ext cx="1318080" cy="1697038"/>
            </a:xfrm>
            <a:prstGeom prst="rect">
              <a:avLst/>
            </a:prstGeom>
            <a:noFill/>
            <a:ln w="57150">
              <a:solidFill>
                <a:srgbClr val="CA3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58495" y="4742085"/>
              <a:ext cx="2658838" cy="1697038"/>
            </a:xfrm>
            <a:prstGeom prst="rect">
              <a:avLst/>
            </a:prstGeom>
            <a:noFill/>
            <a:ln w="57150">
              <a:solidFill>
                <a:srgbClr val="CA3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30749" y="2931657"/>
              <a:ext cx="4026809" cy="3507465"/>
            </a:xfrm>
            <a:prstGeom prst="rect">
              <a:avLst/>
            </a:prstGeom>
            <a:noFill/>
            <a:ln w="57150">
              <a:solidFill>
                <a:srgbClr val="CA3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30749" y="1106373"/>
              <a:ext cx="4026809" cy="1697037"/>
            </a:xfrm>
            <a:prstGeom prst="rect">
              <a:avLst/>
            </a:prstGeom>
            <a:noFill/>
            <a:ln w="57150">
              <a:solidFill>
                <a:srgbClr val="CA3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68F5CD1-23E8-564D-BDE2-B640EB2092D5}"/>
                </a:ext>
              </a:extLst>
            </p:cNvPr>
            <p:cNvSpPr/>
            <p:nvPr/>
          </p:nvSpPr>
          <p:spPr>
            <a:xfrm>
              <a:off x="1758495" y="1074734"/>
              <a:ext cx="2643870" cy="3528334"/>
            </a:xfrm>
            <a:prstGeom prst="rect">
              <a:avLst/>
            </a:prstGeom>
            <a:noFill/>
            <a:ln w="57150">
              <a:solidFill>
                <a:srgbClr val="CA3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4" name="TextBox 1">
            <a:extLst>
              <a:ext uri="{FF2B5EF4-FFF2-40B4-BE49-F238E27FC236}">
                <a16:creationId xmlns:a16="http://schemas.microsoft.com/office/drawing/2014/main" id="{AD8F16E0-F9D4-C646-BDCE-419BECBFF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205" y="251732"/>
            <a:ext cx="3526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Increase revenue with 1/9ths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722313" y="1320800"/>
            <a:ext cx="2781300" cy="1978933"/>
            <a:chOff x="379881" y="1344025"/>
            <a:chExt cx="2780829" cy="1978933"/>
          </a:xfrm>
        </p:grpSpPr>
        <p:sp>
          <p:nvSpPr>
            <p:cNvPr id="52235" name="Rectangle 6"/>
            <p:cNvSpPr>
              <a:spLocks noChangeArrowheads="1"/>
            </p:cNvSpPr>
            <p:nvPr/>
          </p:nvSpPr>
          <p:spPr bwMode="auto">
            <a:xfrm rot="16200000">
              <a:off x="2173756" y="2336005"/>
              <a:ext cx="17430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900" i="1" dirty="0">
                  <a:latin typeface="Calibri" pitchFamily="34" charset="0"/>
                </a:rPr>
                <a:t>photo by Justin Black</a:t>
              </a:r>
              <a:endParaRPr lang="en-US" altLang="en-US" sz="2000" i="1" dirty="0">
                <a:latin typeface="Calibri" pitchFamily="34" charset="0"/>
              </a:endParaRPr>
            </a:p>
          </p:txBody>
        </p:sp>
        <p:pic>
          <p:nvPicPr>
            <p:cNvPr id="52236" name="Picture 8" descr="north_sidelines_ej_3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881" y="1344025"/>
              <a:ext cx="2606675" cy="190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3722688" y="1931988"/>
            <a:ext cx="2670175" cy="2093912"/>
            <a:chOff x="3297237" y="1321235"/>
            <a:chExt cx="2670175" cy="2094557"/>
          </a:xfrm>
        </p:grpSpPr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3605212" y="3184960"/>
              <a:ext cx="23622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/>
              <a:r>
                <a:rPr lang="en-US" altLang="en-US" sz="900" i="1" dirty="0">
                  <a:latin typeface="Calibri" pitchFamily="34" charset="0"/>
                </a:rPr>
                <a:t>photo by Justin Black</a:t>
              </a:r>
            </a:p>
          </p:txBody>
        </p:sp>
        <p:pic>
          <p:nvPicPr>
            <p:cNvPr id="52234" name="Picture 10" descr="north_sidelines_ej_3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237" y="1321235"/>
              <a:ext cx="2606675" cy="190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2441575" y="4130675"/>
            <a:ext cx="5883275" cy="2071688"/>
            <a:chOff x="3030954" y="3684689"/>
            <a:chExt cx="5883275" cy="2071687"/>
          </a:xfrm>
        </p:grpSpPr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5696366" y="3698976"/>
              <a:ext cx="3217863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1400" dirty="0">
                  <a:latin typeface="Calibri" pitchFamily="34" charset="0"/>
                </a:rPr>
                <a:t>With a time-out on their hands, senior cheerleaders Jessica </a:t>
              </a:r>
              <a:r>
                <a:rPr lang="en-US" altLang="en-US" sz="1400" dirty="0" err="1">
                  <a:latin typeface="Calibri" pitchFamily="34" charset="0"/>
                </a:rPr>
                <a:t>Rehms</a:t>
              </a:r>
              <a:r>
                <a:rPr lang="en-US" altLang="en-US" sz="1400" dirty="0">
                  <a:latin typeface="Calibri" pitchFamily="34" charset="0"/>
                </a:rPr>
                <a:t> and Carrie </a:t>
              </a:r>
              <a:r>
                <a:rPr lang="en-US" altLang="en-US" sz="1400" dirty="0" err="1">
                  <a:latin typeface="Calibri" pitchFamily="34" charset="0"/>
                </a:rPr>
                <a:t>Smythe</a:t>
              </a:r>
              <a:r>
                <a:rPr lang="en-US" altLang="en-US" sz="1400" dirty="0">
                  <a:latin typeface="Calibri" pitchFamily="34" charset="0"/>
                </a:rPr>
                <a:t> make fish faces. The team was ahead in the fourth quarter. “This was our tradition to taunt the freshmen,” </a:t>
              </a:r>
              <a:r>
                <a:rPr lang="en-US" altLang="en-US" sz="1400" dirty="0" err="1">
                  <a:latin typeface="Calibri" pitchFamily="34" charset="0"/>
                </a:rPr>
                <a:t>Smythe</a:t>
              </a:r>
              <a:r>
                <a:rPr lang="en-US" altLang="en-US" sz="1400" dirty="0">
                  <a:latin typeface="Calibri" pitchFamily="34" charset="0"/>
                </a:rPr>
                <a:t> said. “Luckily, no one in the stands could see or hear us.”</a:t>
              </a:r>
            </a:p>
            <a:p>
              <a:r>
                <a:rPr lang="en-US" altLang="en-US" sz="900" i="1" dirty="0">
                  <a:latin typeface="Calibri" pitchFamily="34" charset="0"/>
                </a:rPr>
                <a:t>photo by Justin Black</a:t>
              </a:r>
            </a:p>
          </p:txBody>
        </p:sp>
        <p:pic>
          <p:nvPicPr>
            <p:cNvPr id="52232" name="Picture 9" descr="north_sidelines_ej_3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954" y="3684689"/>
              <a:ext cx="2606675" cy="190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0" name="TextBox 1"/>
          <p:cNvSpPr txBox="1">
            <a:spLocks noChangeArrowheads="1"/>
          </p:cNvSpPr>
          <p:nvPr/>
        </p:nvSpPr>
        <p:spPr bwMode="auto">
          <a:xfrm>
            <a:off x="239487" y="142877"/>
            <a:ext cx="769007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Photo Credits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942906A-C91E-0441-ADA9-CB621EC4F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946" y="293853"/>
            <a:ext cx="3526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Choose one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038225"/>
            <a:ext cx="65278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Arrow Connector 75"/>
          <p:cNvCxnSpPr/>
          <p:nvPr/>
        </p:nvCxnSpPr>
        <p:spPr>
          <a:xfrm>
            <a:off x="284163" y="2389188"/>
            <a:ext cx="1165225" cy="231775"/>
          </a:xfrm>
          <a:prstGeom prst="straightConnector1">
            <a:avLst/>
          </a:prstGeom>
          <a:ln>
            <a:solidFill>
              <a:srgbClr val="CA318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10800000" flipV="1">
            <a:off x="6581775" y="2039938"/>
            <a:ext cx="1631950" cy="465137"/>
          </a:xfrm>
          <a:prstGeom prst="straightConnector1">
            <a:avLst/>
          </a:prstGeom>
          <a:ln>
            <a:solidFill>
              <a:srgbClr val="CA318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0800000" flipV="1">
            <a:off x="6815138" y="3201988"/>
            <a:ext cx="1631950" cy="344487"/>
          </a:xfrm>
          <a:prstGeom prst="straightConnector1">
            <a:avLst/>
          </a:prstGeom>
          <a:ln>
            <a:solidFill>
              <a:srgbClr val="CA318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80963" y="5645150"/>
            <a:ext cx="1398587" cy="233363"/>
          </a:xfrm>
          <a:prstGeom prst="straightConnector1">
            <a:avLst/>
          </a:prstGeom>
          <a:ln>
            <a:solidFill>
              <a:srgbClr val="CA318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>
            <a:off x="6815138" y="5878513"/>
            <a:ext cx="1631950" cy="1587"/>
          </a:xfrm>
          <a:prstGeom prst="straightConnector1">
            <a:avLst/>
          </a:prstGeom>
          <a:ln>
            <a:solidFill>
              <a:srgbClr val="CA318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1" name="TextBox 1"/>
          <p:cNvSpPr txBox="1">
            <a:spLocks noChangeArrowheads="1"/>
          </p:cNvSpPr>
          <p:nvPr/>
        </p:nvSpPr>
        <p:spPr bwMode="auto">
          <a:xfrm>
            <a:off x="284164" y="126551"/>
            <a:ext cx="407012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Critiques/Awards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5A6FFA09-9FDC-B74F-AC8F-B7F4CFB0D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100" y="166853"/>
            <a:ext cx="506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760"/>
              </a:lnSpc>
            </a:pPr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Critical Rating Services handout from the Evaluation section of the Balfour Curriculum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5" y="1562098"/>
            <a:ext cx="83343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Arrow Connector 75"/>
          <p:cNvCxnSpPr>
            <a:cxnSpLocks/>
          </p:cNvCxnSpPr>
          <p:nvPr/>
        </p:nvCxnSpPr>
        <p:spPr>
          <a:xfrm>
            <a:off x="43542" y="4586286"/>
            <a:ext cx="798513" cy="0"/>
          </a:xfrm>
          <a:prstGeom prst="straightConnector1">
            <a:avLst/>
          </a:prstGeom>
          <a:ln>
            <a:solidFill>
              <a:srgbClr val="CA318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">
            <a:extLst>
              <a:ext uri="{FF2B5EF4-FFF2-40B4-BE49-F238E27FC236}">
                <a16:creationId xmlns:a16="http://schemas.microsoft.com/office/drawing/2014/main" id="{6C54C5E7-1D49-A64D-A2C0-08D5B29D1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4" y="126551"/>
            <a:ext cx="407012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Critiques/Awards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1E0317F-44CD-9C40-95BD-83AA202EC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100" y="166853"/>
            <a:ext cx="506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760"/>
              </a:lnSpc>
            </a:pPr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Critical Rating Services handout from the Evaluation section of the Balfour Curriculum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39700" y="119063"/>
            <a:ext cx="2357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INDEX</a:t>
            </a:r>
          </a:p>
        </p:txBody>
      </p:sp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D6F02335-1764-43F2-BF97-289B3FC9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923"/>
            <a:ext cx="9144000" cy="6096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8C6F3D-0F39-47E9-B7CA-6045BBA4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48" y="848413"/>
            <a:ext cx="3802380" cy="3200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979DA3-4E9B-FB46-B3C5-F34A2B6F2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7" y="236538"/>
            <a:ext cx="6916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Add images with index division letters to feature more students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15" y="1220105"/>
            <a:ext cx="6554787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Arrow Connector 75"/>
          <p:cNvCxnSpPr>
            <a:cxnSpLocks/>
          </p:cNvCxnSpPr>
          <p:nvPr/>
        </p:nvCxnSpPr>
        <p:spPr>
          <a:xfrm>
            <a:off x="284164" y="5230130"/>
            <a:ext cx="1193113" cy="0"/>
          </a:xfrm>
          <a:prstGeom prst="straightConnector1">
            <a:avLst/>
          </a:prstGeom>
          <a:ln>
            <a:solidFill>
              <a:srgbClr val="CA318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0800000">
            <a:off x="6215965" y="2090055"/>
            <a:ext cx="3032125" cy="1588"/>
          </a:xfrm>
          <a:prstGeom prst="straightConnector1">
            <a:avLst/>
          </a:prstGeom>
          <a:ln>
            <a:solidFill>
              <a:srgbClr val="CA318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">
            <a:extLst>
              <a:ext uri="{FF2B5EF4-FFF2-40B4-BE49-F238E27FC236}">
                <a16:creationId xmlns:a16="http://schemas.microsoft.com/office/drawing/2014/main" id="{1D5A6E66-C5D1-AA4E-9375-2AA81CE22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4" y="126551"/>
            <a:ext cx="407012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Critiques/Awards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97E4B7E-5155-F246-B11F-D0C6448FE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100" y="166853"/>
            <a:ext cx="506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760"/>
              </a:lnSpc>
            </a:pPr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Critical Rating Services handout from the Evaluation section of the Balfour Curriculum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1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87084" y="114096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INDEX</a:t>
            </a: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1FD8B55E-7B59-423E-9A09-0D3BD2EFE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3" y="741838"/>
            <a:ext cx="8913813" cy="59316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A4F24D-DA70-3F45-BD30-3169AB4A5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7" y="236538"/>
            <a:ext cx="6916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Add images with index division letters to feature more students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87084" y="131851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INDEX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829FAEF-C71E-495C-9B06-90C35CD1E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1" y="800231"/>
            <a:ext cx="9012025" cy="59816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C537B3-5C38-614B-AFAD-5C86BF111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7" y="236538"/>
            <a:ext cx="6488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Add secondary coverage modules for additional coverage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122238" y="114300"/>
            <a:ext cx="653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INDEX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80564-77A9-4FCC-9F08-CF91DFD64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602"/>
            <a:ext cx="9144000" cy="6109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B77C33-C4FD-5F4C-82FF-273D2541A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7" y="236538"/>
            <a:ext cx="6488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Add secondary coverage modules for additional coverage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62214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128592" y="125413"/>
            <a:ext cx="3997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GROUP SHOTS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C7FA6-2FFE-4795-B3AA-81CB2DD43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" y="740123"/>
            <a:ext cx="9049732" cy="60067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alfour®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6107113"/>
            <a:ext cx="10191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96837" y="140494"/>
            <a:ext cx="3997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ahoma" pitchFamily="34" charset="0"/>
              </a:rPr>
              <a:t>GROUP SHOTS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1D16AF-4349-4FFB-972D-46D954778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551"/>
            <a:ext cx="9144000" cy="609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19CB06-B942-4265-AD94-359CEAD37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7" y="1804987"/>
            <a:ext cx="6981825" cy="324802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A76C11-7A7F-1F47-94A5-905E628DD560}"/>
              </a:ext>
            </a:extLst>
          </p:cNvPr>
          <p:cNvCxnSpPr>
            <a:cxnSpLocks/>
          </p:cNvCxnSpPr>
          <p:nvPr/>
        </p:nvCxnSpPr>
        <p:spPr>
          <a:xfrm flipH="1">
            <a:off x="5529263" y="497153"/>
            <a:ext cx="848915" cy="1814247"/>
          </a:xfrm>
          <a:prstGeom prst="straightConnector1">
            <a:avLst/>
          </a:prstGeom>
          <a:ln w="38100">
            <a:solidFill>
              <a:srgbClr val="CA318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076945F-6CD9-8540-8A5E-A5BBA088E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3" y="152398"/>
            <a:ext cx="3244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GROUP ident </a:t>
            </a:r>
            <a:endParaRPr lang="en-US" alt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8BB4CD-597E-A343-91E5-FF9B8386120C}"/>
              </a:ext>
            </a:extLst>
          </p:cNvPr>
          <p:cNvCxnSpPr>
            <a:cxnSpLocks/>
          </p:cNvCxnSpPr>
          <p:nvPr/>
        </p:nvCxnSpPr>
        <p:spPr>
          <a:xfrm flipH="1">
            <a:off x="2228851" y="552448"/>
            <a:ext cx="3522662" cy="2559052"/>
          </a:xfrm>
          <a:prstGeom prst="straightConnector1">
            <a:avLst/>
          </a:prstGeom>
          <a:ln w="38100">
            <a:solidFill>
              <a:srgbClr val="CA318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184EF11-27A0-6741-A731-8B009DD7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988" y="368298"/>
            <a:ext cx="3246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ahoma" pitchFamily="34" charset="0"/>
              </a:rPr>
              <a:t>ROW DESIGNATIONS</a:t>
            </a:r>
            <a:endParaRPr lang="en-US" alt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8120F0-2F12-F64B-828B-ABDC4C6E2F3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115324" y="552448"/>
            <a:ext cx="626664" cy="2508911"/>
          </a:xfrm>
          <a:prstGeom prst="straightConnector1">
            <a:avLst/>
          </a:prstGeom>
          <a:ln w="38100">
            <a:solidFill>
              <a:srgbClr val="CA318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09BF3E6-8D4D-C144-B028-42CB01A6581C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2357438" y="552448"/>
            <a:ext cx="3384550" cy="3076577"/>
          </a:xfrm>
          <a:prstGeom prst="straightConnector1">
            <a:avLst/>
          </a:prstGeom>
          <a:ln w="38100">
            <a:solidFill>
              <a:srgbClr val="CA318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12976</TotalTime>
  <Words>269</Words>
  <Application>Microsoft Macintosh PowerPoint</Application>
  <PresentationFormat>On-screen Show (4:3)</PresentationFormat>
  <Paragraphs>62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dalmarketing08</dc:creator>
  <cp:lastModifiedBy>Everman, Brynda</cp:lastModifiedBy>
  <cp:revision>158</cp:revision>
  <cp:lastPrinted>2013-08-28T13:28:17Z</cp:lastPrinted>
  <dcterms:created xsi:type="dcterms:W3CDTF">2013-09-21T18:28:58Z</dcterms:created>
  <dcterms:modified xsi:type="dcterms:W3CDTF">2020-08-14T18:48:57Z</dcterms:modified>
</cp:coreProperties>
</file>