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1"/>
    <p:sldMasterId id="2147486096" r:id="rId2"/>
  </p:sldMasterIdLst>
  <p:notesMasterIdLst>
    <p:notesMasterId r:id="rId83"/>
  </p:notesMasterIdLst>
  <p:handoutMasterIdLst>
    <p:handoutMasterId r:id="rId84"/>
  </p:handoutMasterIdLst>
  <p:sldIdLst>
    <p:sldId id="256" r:id="rId3"/>
    <p:sldId id="531" r:id="rId4"/>
    <p:sldId id="368" r:id="rId5"/>
    <p:sldId id="540" r:id="rId6"/>
    <p:sldId id="532" r:id="rId7"/>
    <p:sldId id="536" r:id="rId8"/>
    <p:sldId id="530" r:id="rId9"/>
    <p:sldId id="433" r:id="rId10"/>
    <p:sldId id="529" r:id="rId11"/>
    <p:sldId id="381" r:id="rId12"/>
    <p:sldId id="527" r:id="rId13"/>
    <p:sldId id="541" r:id="rId14"/>
    <p:sldId id="542" r:id="rId15"/>
    <p:sldId id="528" r:id="rId16"/>
    <p:sldId id="436" r:id="rId17"/>
    <p:sldId id="438" r:id="rId18"/>
    <p:sldId id="439" r:id="rId19"/>
    <p:sldId id="443" r:id="rId20"/>
    <p:sldId id="547" r:id="rId21"/>
    <p:sldId id="545" r:id="rId22"/>
    <p:sldId id="546" r:id="rId23"/>
    <p:sldId id="544" r:id="rId24"/>
    <p:sldId id="555" r:id="rId25"/>
    <p:sldId id="556" r:id="rId26"/>
    <p:sldId id="557" r:id="rId27"/>
    <p:sldId id="558" r:id="rId28"/>
    <p:sldId id="559" r:id="rId29"/>
    <p:sldId id="548" r:id="rId30"/>
    <p:sldId id="550" r:id="rId31"/>
    <p:sldId id="549" r:id="rId32"/>
    <p:sldId id="551" r:id="rId33"/>
    <p:sldId id="444" r:id="rId34"/>
    <p:sldId id="445" r:id="rId35"/>
    <p:sldId id="461" r:id="rId36"/>
    <p:sldId id="464" r:id="rId37"/>
    <p:sldId id="514" r:id="rId38"/>
    <p:sldId id="468" r:id="rId39"/>
    <p:sldId id="465" r:id="rId40"/>
    <p:sldId id="552" r:id="rId41"/>
    <p:sldId id="469" r:id="rId42"/>
    <p:sldId id="471" r:id="rId43"/>
    <p:sldId id="521" r:id="rId44"/>
    <p:sldId id="470" r:id="rId45"/>
    <p:sldId id="472" r:id="rId46"/>
    <p:sldId id="522" r:id="rId47"/>
    <p:sldId id="473" r:id="rId48"/>
    <p:sldId id="474" r:id="rId49"/>
    <p:sldId id="475" r:id="rId50"/>
    <p:sldId id="476" r:id="rId51"/>
    <p:sldId id="478" r:id="rId52"/>
    <p:sldId id="479" r:id="rId53"/>
    <p:sldId id="518" r:id="rId54"/>
    <p:sldId id="477" r:id="rId55"/>
    <p:sldId id="480" r:id="rId56"/>
    <p:sldId id="519" r:id="rId57"/>
    <p:sldId id="481" r:id="rId58"/>
    <p:sldId id="520" r:id="rId59"/>
    <p:sldId id="482" r:id="rId60"/>
    <p:sldId id="483" r:id="rId61"/>
    <p:sldId id="553" r:id="rId62"/>
    <p:sldId id="485" r:id="rId63"/>
    <p:sldId id="486" r:id="rId64"/>
    <p:sldId id="487" r:id="rId65"/>
    <p:sldId id="488" r:id="rId66"/>
    <p:sldId id="484" r:id="rId67"/>
    <p:sldId id="489" r:id="rId68"/>
    <p:sldId id="490" r:id="rId69"/>
    <p:sldId id="491" r:id="rId70"/>
    <p:sldId id="492" r:id="rId71"/>
    <p:sldId id="493" r:id="rId72"/>
    <p:sldId id="554" r:id="rId73"/>
    <p:sldId id="503" r:id="rId74"/>
    <p:sldId id="505" r:id="rId75"/>
    <p:sldId id="507" r:id="rId76"/>
    <p:sldId id="504" r:id="rId77"/>
    <p:sldId id="506" r:id="rId78"/>
    <p:sldId id="526" r:id="rId79"/>
    <p:sldId id="508" r:id="rId80"/>
    <p:sldId id="509" r:id="rId81"/>
    <p:sldId id="261" r:id="rId8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A79F"/>
    <a:srgbClr val="FFFF00"/>
    <a:srgbClr val="CA3183"/>
    <a:srgbClr val="00FF00"/>
    <a:srgbClr val="F26722"/>
    <a:srgbClr val="C5C5C5"/>
    <a:srgbClr val="C2C2C2"/>
    <a:srgbClr val="0089CF"/>
    <a:srgbClr val="608200"/>
    <a:srgbClr val="4991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50"/>
    <p:restoredTop sz="79456"/>
  </p:normalViewPr>
  <p:slideViewPr>
    <p:cSldViewPr snapToGrid="0">
      <p:cViewPr varScale="1">
        <p:scale>
          <a:sx n="100" d="100"/>
          <a:sy n="100" d="100"/>
        </p:scale>
        <p:origin x="274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1" d="100"/>
          <a:sy n="71" d="100"/>
        </p:scale>
        <p:origin x="3112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handoutMaster" Target="handoutMasters/handoutMaster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theme" Target="theme/theme1.xml"/><Relationship Id="rId61" Type="http://schemas.openxmlformats.org/officeDocument/2006/relationships/slide" Target="slides/slide59.xml"/><Relationship Id="rId82" Type="http://schemas.openxmlformats.org/officeDocument/2006/relationships/slide" Target="slides/slide8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altLang="en-US" dirty="0">
              <a:latin typeface="Tahoma" panose="020B060403050404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D8D0C4D0-4811-4326-AD69-CD0C77795047}" type="datetimeFigureOut">
              <a:rPr lang="en-US" altLang="en-US">
                <a:latin typeface="Tahoma" panose="020B0604030504040204" pitchFamily="34" charset="0"/>
              </a:rPr>
              <a:pPr/>
              <a:t>8/14/20</a:t>
            </a:fld>
            <a:endParaRPr lang="en-US" altLang="en-US" dirty="0">
              <a:latin typeface="Tahoma" panose="020B060403050404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altLang="en-US" dirty="0">
              <a:latin typeface="Tahoma" panose="020B060403050404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858CC47C-3117-4F11-B5EC-858E85038FA4}" type="slidenum">
              <a:rPr lang="en-US" altLang="en-US">
                <a:latin typeface="Tahoma" panose="020B0604030504040204" pitchFamily="34" charset="0"/>
              </a:rPr>
              <a:pPr/>
              <a:t>‹#›</a:t>
            </a:fld>
            <a:endParaRPr lang="en-US" altLang="en-US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96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ahoma" panose="020B0604030504040204" pitchFamily="34" charset="0"/>
              </a:defRPr>
            </a:lvl1pPr>
          </a:lstStyle>
          <a:p>
            <a:endParaRPr lang="en-US" alt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ahoma" panose="020B0604030504040204" pitchFamily="34" charset="0"/>
              </a:defRPr>
            </a:lvl1pPr>
          </a:lstStyle>
          <a:p>
            <a:endParaRPr lang="en-US" altLang="en-US" dirty="0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ahoma" panose="020B0604030504040204" pitchFamily="34" charset="0"/>
              </a:defRPr>
            </a:lvl1pPr>
          </a:lstStyle>
          <a:p>
            <a:endParaRPr lang="en-US" alt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ahoma" panose="020B0604030504040204" pitchFamily="34" charset="0"/>
              </a:defRPr>
            </a:lvl1pPr>
          </a:lstStyle>
          <a:p>
            <a:fld id="{D1383CB4-FDC0-4FE8-B3BA-6FD3E736250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090994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anose="020B0604030504040204" pitchFamily="34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anose="020B0604030504040204" pitchFamily="34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anose="020B0604030504040204" pitchFamily="34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anose="020B0604030504040204" pitchFamily="34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anose="020B0604030504040204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50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3CFA9E4D-2A0D-459E-8F6E-C0B7DAF8570E}" type="slidenum">
              <a:rPr lang="en-US" altLang="en-US">
                <a:latin typeface="Tahoma" panose="020B0604030504040204" pitchFamily="34" charset="0"/>
              </a:rPr>
              <a:pPr/>
              <a:t>2</a:t>
            </a:fld>
            <a:endParaRPr lang="en-US" altLang="en-US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Published vs. unpublished</a:t>
            </a:r>
          </a:p>
          <a:p>
            <a:r>
              <a:rPr lang="en-US" altLang="en-US"/>
              <a:t>Factual vs. fictional or highly creative</a:t>
            </a: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3FCB7D28-FEB8-43E1-BE7A-841B5FCEED44}" type="slidenum">
              <a:rPr lang="en-US" altLang="en-US">
                <a:latin typeface="Tahoma" panose="020B0604030504040204" pitchFamily="34" charset="0"/>
              </a:rPr>
              <a:pPr/>
              <a:t>16</a:t>
            </a:fld>
            <a:endParaRPr lang="en-US" altLang="en-US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Amount and substantiality of use</a:t>
            </a:r>
          </a:p>
          <a:p>
            <a:pPr marL="628650" lvl="1" indent="-171450">
              <a:buFontTx/>
              <a:buChar char="•"/>
            </a:pPr>
            <a:r>
              <a:rPr lang="en-US" altLang="en-US" dirty="0"/>
              <a:t>Less is always better in a fair use analysis</a:t>
            </a:r>
          </a:p>
          <a:p>
            <a:pPr marL="628650" lvl="1" indent="-171450">
              <a:buFontTx/>
              <a:buChar char="•"/>
            </a:pPr>
            <a:r>
              <a:rPr lang="en-US" altLang="en-US" dirty="0"/>
              <a:t>Did you use just the appropriate amount in order to make your point when you incorporated someone else’s copyrighted work?</a:t>
            </a:r>
          </a:p>
          <a:p>
            <a:pPr marL="628650" lvl="1" indent="-171450">
              <a:buFontTx/>
              <a:buChar char="•"/>
            </a:pPr>
            <a:r>
              <a:rPr lang="en-US" altLang="en-US" dirty="0"/>
              <a:t>Transformative uses have been allowed that use an entire work     </a:t>
            </a:r>
          </a:p>
          <a:p>
            <a:pPr>
              <a:buFontTx/>
              <a:buChar char="•"/>
            </a:pPr>
            <a:r>
              <a:rPr lang="en-US" altLang="en-US" dirty="0"/>
              <a:t>Better if you do not use “heart of the work”</a:t>
            </a:r>
          </a:p>
          <a:p>
            <a:pPr marL="628650" lvl="1" indent="-171450">
              <a:buFontTx/>
              <a:buChar char="•"/>
            </a:pPr>
            <a:r>
              <a:rPr lang="en-US" altLang="en-US" dirty="0"/>
              <a:t>Parody </a:t>
            </a:r>
            <a:r>
              <a:rPr lang="mr-IN" altLang="en-US" dirty="0"/>
              <a:t>–</a:t>
            </a:r>
            <a:r>
              <a:rPr lang="en-US" altLang="en-US" dirty="0"/>
              <a:t> may be essential to use the heart or all, but protected</a:t>
            </a:r>
          </a:p>
          <a:p>
            <a:pPr marL="628650" lvl="1" indent="-171450">
              <a:buFontTx/>
              <a:buChar char="•"/>
            </a:pPr>
            <a:r>
              <a:rPr lang="en-US" altLang="en-US" dirty="0"/>
              <a:t>Revealing key details of a book in a review would be an issue</a:t>
            </a: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42C7A422-B270-4A51-8A2E-B9F2F6C9224E}" type="slidenum">
              <a:rPr lang="en-US" altLang="en-US">
                <a:latin typeface="Tahoma" panose="020B0604030504040204" pitchFamily="34" charset="0"/>
              </a:rPr>
              <a:pPr/>
              <a:t>17</a:t>
            </a:fld>
            <a:endParaRPr lang="en-US" altLang="en-US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Impact on the Market</a:t>
            </a:r>
          </a:p>
          <a:p>
            <a:r>
              <a:rPr lang="en-US" altLang="en-US" dirty="0"/>
              <a:t>Would it affect the original copyright owner’s ability to make money or derivatives of the work? Is the work still on the market?</a:t>
            </a:r>
          </a:p>
          <a:p>
            <a:r>
              <a:rPr lang="en-US" altLang="en-US" dirty="0"/>
              <a:t>If you transform something, you’re not really competing with the original. Transforming</a:t>
            </a:r>
            <a:r>
              <a:rPr lang="en-US" altLang="en-US" baseline="0" dirty="0"/>
              <a:t> it gives it a </a:t>
            </a:r>
            <a:r>
              <a:rPr lang="en-US" altLang="en-US" dirty="0"/>
              <a:t>new purpose, a new intent.</a:t>
            </a: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CA025426-B89B-432F-A1ED-83E2B2D4D178}" type="slidenum">
              <a:rPr lang="en-US" altLang="en-US">
                <a:latin typeface="Tahoma" panose="020B0604030504040204" pitchFamily="34" charset="0"/>
              </a:rPr>
              <a:pPr/>
              <a:t>18</a:t>
            </a:fld>
            <a:endParaRPr lang="en-US" altLang="en-US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5F696D7D-876B-46B9-8719-3B4A423F1C3A}" type="slidenum">
              <a:rPr lang="en-US" altLang="en-US">
                <a:latin typeface="Tahoma" panose="020B0604030504040204" pitchFamily="34" charset="0"/>
              </a:rPr>
              <a:pPr/>
              <a:t>20</a:t>
            </a:fld>
            <a:endParaRPr lang="en-US" altLang="en-US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742A8805-9072-42A1-A739-3408845B489B}" type="slidenum">
              <a:rPr lang="en-US" altLang="en-US">
                <a:latin typeface="Tahoma" panose="020B0604030504040204" pitchFamily="34" charset="0"/>
              </a:rPr>
              <a:pPr/>
              <a:t>21</a:t>
            </a:fld>
            <a:endParaRPr lang="en-US" altLang="en-US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The courts noted biographies are a recognized form of scholarship and criticism and DK’s purpose was different from the promotional purpose the posters were created for.</a:t>
            </a:r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6174126F-B2E6-402F-8D9D-3207F8EA28D5}" type="slidenum">
              <a:rPr lang="en-US" altLang="en-US">
                <a:latin typeface="Tahoma" panose="020B0604030504040204" pitchFamily="34" charset="0"/>
              </a:rPr>
              <a:pPr/>
              <a:t>22</a:t>
            </a:fld>
            <a:endParaRPr lang="en-US" altLang="en-US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ABA04DD4-5079-487F-AA9B-D08ADAD0B738}" type="slidenum">
              <a:rPr lang="en-US" altLang="en-US">
                <a:latin typeface="Tahoma" panose="020B0604030504040204" pitchFamily="34" charset="0"/>
              </a:rPr>
              <a:pPr/>
              <a:t>23</a:t>
            </a:fld>
            <a:endParaRPr lang="en-US" altLang="en-US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1B534D6C-A5DC-42E2-BDF0-32D0BA3302ED}" type="slidenum">
              <a:rPr lang="en-US" altLang="en-US">
                <a:latin typeface="Tahoma" panose="020B0604030504040204" pitchFamily="34" charset="0"/>
              </a:rPr>
              <a:pPr/>
              <a:t>24</a:t>
            </a:fld>
            <a:endParaRPr lang="en-US" altLang="en-US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11B221BB-5AA2-47A1-9429-6419443B3B9B}" type="slidenum">
              <a:rPr lang="en-US" altLang="en-US">
                <a:latin typeface="Tahoma" panose="020B0604030504040204" pitchFamily="34" charset="0"/>
              </a:rPr>
              <a:pPr/>
              <a:t>25</a:t>
            </a:fld>
            <a:endParaRPr lang="en-US" altLang="en-US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778972A5-0A0E-408A-A4FC-1E76DE016071}" type="slidenum">
              <a:rPr lang="en-US" altLang="en-US">
                <a:latin typeface="Tahoma" panose="020B0604030504040204" pitchFamily="34" charset="0"/>
              </a:rPr>
              <a:pPr/>
              <a:t>26</a:t>
            </a:fld>
            <a:endParaRPr lang="en-US" altLang="en-US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ahoma" pitchFamily="34" charset="0"/>
              </a:rPr>
              <a:t>Once you create an original work and fix it in a medium (paper, paint, computer) it is copyrighted</a:t>
            </a:r>
            <a:r>
              <a:rPr lang="en-US" altLang="en-US" b="1">
                <a:latin typeface="Tahoma" pitchFamily="34" charset="0"/>
              </a:rPr>
              <a:t>. </a:t>
            </a:r>
            <a:r>
              <a:rPr lang="en-US" altLang="en-US"/>
              <a:t>The minute you draw on paper or snap a picture, the work is copyrighted. You don’t have to file with the copyright office. </a:t>
            </a:r>
          </a:p>
          <a:p>
            <a:endParaRPr lang="en-US" altLang="en-US"/>
          </a:p>
          <a:p>
            <a:r>
              <a:rPr lang="en-US" altLang="en-US"/>
              <a:t>Copyright even protects advertising and wallpaper.</a:t>
            </a:r>
          </a:p>
        </p:txBody>
      </p:sp>
      <p:sp>
        <p:nvSpPr>
          <p:cNvPr id="151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64BE3308-5EED-4E72-BBCE-E7BD5B64EBBC}" type="slidenum">
              <a:rPr lang="en-US" altLang="en-US">
                <a:latin typeface="Tahoma" panose="020B0604030504040204" pitchFamily="34" charset="0"/>
              </a:rPr>
              <a:pPr/>
              <a:t>7</a:t>
            </a:fld>
            <a:endParaRPr lang="en-US" altLang="en-US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7E184080-B061-413B-AEFC-4E093D2EC8CE}" type="slidenum">
              <a:rPr lang="en-US" altLang="en-US">
                <a:latin typeface="Tahoma" panose="020B0604030504040204" pitchFamily="34" charset="0"/>
              </a:rPr>
              <a:pPr/>
              <a:t>27</a:t>
            </a:fld>
            <a:endParaRPr lang="en-US" altLang="en-US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B8D02CE9-008D-4177-B326-0B29066044D7}" type="slidenum">
              <a:rPr lang="en-US" altLang="en-US">
                <a:latin typeface="Tahoma" panose="020B0604030504040204" pitchFamily="34" charset="0"/>
              </a:rPr>
              <a:pPr/>
              <a:t>28</a:t>
            </a:fld>
            <a:endParaRPr lang="en-US" altLang="en-US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1BBA0742-2FE6-4910-8463-48C283CC35B7}" type="slidenum">
              <a:rPr lang="en-US" altLang="en-US">
                <a:latin typeface="Tahoma" panose="020B0604030504040204" pitchFamily="34" charset="0"/>
              </a:rPr>
              <a:pPr/>
              <a:t>29</a:t>
            </a:fld>
            <a:endParaRPr lang="en-US" altLang="en-US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FD1DD05A-1FA8-431B-9FEB-82EDE650CEB4}" type="slidenum">
              <a:rPr lang="en-US" altLang="en-US">
                <a:latin typeface="Tahoma" panose="020B0604030504040204" pitchFamily="34" charset="0"/>
              </a:rPr>
              <a:pPr/>
              <a:t>30</a:t>
            </a:fld>
            <a:endParaRPr lang="en-US" altLang="en-US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D316CA3A-C4B1-4DC6-AE19-71C45F8A748A}" type="slidenum">
              <a:rPr lang="en-US" altLang="en-US">
                <a:latin typeface="Tahoma" panose="020B0604030504040204" pitchFamily="34" charset="0"/>
              </a:rPr>
              <a:pPr/>
              <a:t>31</a:t>
            </a:fld>
            <a:endParaRPr lang="en-US" altLang="en-US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The smaller size helps with the “transformative” aspect which makes it more likely fair use.</a:t>
            </a:r>
          </a:p>
        </p:txBody>
      </p:sp>
      <p:sp>
        <p:nvSpPr>
          <p:cNvPr id="686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31294F24-772A-4B61-8DDE-B3AB7AF3F8C7}" type="slidenum">
              <a:rPr lang="en-US" altLang="en-US">
                <a:latin typeface="Tahoma" panose="020B0604030504040204" pitchFamily="34" charset="0"/>
              </a:rPr>
              <a:pPr/>
              <a:t>34</a:t>
            </a:fld>
            <a:endParaRPr lang="en-US" altLang="en-US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Tribune News Service offers a price for newspapers and yearbooks. The yearbook price depends on the size of the student population.</a:t>
            </a:r>
          </a:p>
        </p:txBody>
      </p:sp>
      <p:sp>
        <p:nvSpPr>
          <p:cNvPr id="706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0FA6777D-535C-4E57-9807-C5C90C30973B}" type="slidenum">
              <a:rPr lang="en-US" altLang="en-US">
                <a:latin typeface="Tahoma" panose="020B0604030504040204" pitchFamily="34" charset="0"/>
              </a:rPr>
              <a:pPr/>
              <a:t>35</a:t>
            </a:fld>
            <a:endParaRPr lang="en-US" altLang="en-US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Tribune News Service offers a price for newspapers and yearbooks. The yearbook price depends on the size of the student population.</a:t>
            </a:r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D7065717-8CE9-42C6-85FD-01846B75B6AE}" type="slidenum">
              <a:rPr lang="en-US" altLang="en-US">
                <a:latin typeface="Tahoma" panose="020B0604030504040204" pitchFamily="34" charset="0"/>
              </a:rPr>
              <a:pPr/>
              <a:t>36</a:t>
            </a:fld>
            <a:endParaRPr lang="en-US" altLang="en-US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The smaller size helps with the “transformative” aspect which makes it more likely fair use.</a:t>
            </a:r>
          </a:p>
        </p:txBody>
      </p:sp>
      <p:sp>
        <p:nvSpPr>
          <p:cNvPr id="757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1B86365B-A536-4EDB-A36F-AC42C8FD9264}" type="slidenum">
              <a:rPr lang="en-US" altLang="en-US">
                <a:latin typeface="Tahoma" panose="020B0604030504040204" pitchFamily="34" charset="0"/>
              </a:rPr>
              <a:pPr/>
              <a:t>38</a:t>
            </a:fld>
            <a:endParaRPr lang="en-US" altLang="en-US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798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EDCFE280-070F-4792-A259-A60D67068787}" type="slidenum">
              <a:rPr lang="en-US" altLang="en-US">
                <a:latin typeface="Tahoma" panose="020B0604030504040204" pitchFamily="34" charset="0"/>
              </a:rPr>
              <a:pPr/>
              <a:t>41</a:t>
            </a:fld>
            <a:endParaRPr lang="en-US" altLang="en-US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You can’t copyright facts or ideas, but what you create from that idea or fact is copyrighted.</a:t>
            </a: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9BC96DCF-DD16-4A4E-98E4-D861DE02C6A6}" type="slidenum">
              <a:rPr lang="en-US" altLang="en-US">
                <a:latin typeface="Tahoma" panose="020B0604030504040204" pitchFamily="34" charset="0"/>
              </a:rPr>
              <a:pPr/>
              <a:t>8</a:t>
            </a:fld>
            <a:endParaRPr lang="en-US" altLang="en-US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33F97BD0-9756-4376-9720-9EE8C07632FF}" type="slidenum">
              <a:rPr lang="en-US" altLang="en-US">
                <a:latin typeface="Tahoma" panose="020B0604030504040204" pitchFamily="34" charset="0"/>
              </a:rPr>
              <a:pPr/>
              <a:t>42</a:t>
            </a:fld>
            <a:endParaRPr lang="en-US" altLang="en-US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849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25732021-4348-49FE-9A79-00B836430BF5}" type="slidenum">
              <a:rPr lang="en-US" altLang="en-US">
                <a:latin typeface="Tahoma" panose="020B0604030504040204" pitchFamily="34" charset="0"/>
              </a:rPr>
              <a:pPr/>
              <a:t>44</a:t>
            </a:fld>
            <a:endParaRPr lang="en-US" altLang="en-US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870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5615CFA3-E5B3-42FF-9CDC-A5F2228553B7}" type="slidenum">
              <a:rPr lang="en-US" altLang="en-US">
                <a:latin typeface="Tahoma" panose="020B0604030504040204" pitchFamily="34" charset="0"/>
              </a:rPr>
              <a:pPr/>
              <a:t>45</a:t>
            </a:fld>
            <a:endParaRPr lang="en-US" altLang="en-US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901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DEA22E0C-1FD7-4271-BC68-CEAF42CD0D0B}" type="slidenum">
              <a:rPr lang="en-US" altLang="en-US">
                <a:latin typeface="Tahoma" panose="020B0604030504040204" pitchFamily="34" charset="0"/>
              </a:rPr>
              <a:pPr/>
              <a:t>47</a:t>
            </a:fld>
            <a:endParaRPr lang="en-US" altLang="en-US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Google is a search engine and does not own the photo.</a:t>
            </a:r>
          </a:p>
        </p:txBody>
      </p:sp>
      <p:sp>
        <p:nvSpPr>
          <p:cNvPr id="931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572D998C-733A-4F7F-BB4E-C911F72A7D55}" type="slidenum">
              <a:rPr lang="en-US" altLang="en-US">
                <a:latin typeface="Tahoma" panose="020B0604030504040204" pitchFamily="34" charset="0"/>
              </a:rPr>
              <a:pPr/>
              <a:t>49</a:t>
            </a:fld>
            <a:endParaRPr lang="en-US" altLang="en-US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962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3AE829A4-96B6-416D-9EEF-0E68E23A6F8B}" type="slidenum">
              <a:rPr lang="en-US" altLang="en-US">
                <a:latin typeface="Tahoma" panose="020B0604030504040204" pitchFamily="34" charset="0"/>
              </a:rPr>
              <a:pPr/>
              <a:t>51</a:t>
            </a:fld>
            <a:endParaRPr lang="en-US" altLang="en-US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983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6962923C-CE86-477D-B998-2F4AD800374F}" type="slidenum">
              <a:rPr lang="en-US" altLang="en-US">
                <a:latin typeface="Tahoma" panose="020B0604030504040204" pitchFamily="34" charset="0"/>
              </a:rPr>
              <a:pPr/>
              <a:t>52</a:t>
            </a:fld>
            <a:endParaRPr lang="en-US" altLang="en-US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013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1A752F82-50C2-47E6-AD14-629FA3BCBC42}" type="slidenum">
              <a:rPr lang="en-US" altLang="en-US">
                <a:latin typeface="Tahoma" panose="020B0604030504040204" pitchFamily="34" charset="0"/>
              </a:rPr>
              <a:pPr/>
              <a:t>54</a:t>
            </a:fld>
            <a:endParaRPr lang="en-US" altLang="en-US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034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3916AF4A-54EC-4D9B-B2C8-750EA677E3C8}" type="slidenum">
              <a:rPr lang="en-US" altLang="en-US">
                <a:latin typeface="Tahoma" panose="020B0604030504040204" pitchFamily="34" charset="0"/>
              </a:rPr>
              <a:pPr/>
              <a:t>55</a:t>
            </a:fld>
            <a:endParaRPr lang="en-US" altLang="en-US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054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396B28A5-2D59-4DA8-A0F5-8A088A80FC2A}" type="slidenum">
              <a:rPr lang="en-US" altLang="en-US">
                <a:latin typeface="Tahoma" panose="020B0604030504040204" pitchFamily="34" charset="0"/>
              </a:rPr>
              <a:pPr/>
              <a:t>56</a:t>
            </a:fld>
            <a:endParaRPr lang="en-US" altLang="en-US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You can’t copyright facts or ideas, but what you create from that idea or fact is copyrighted.</a:t>
            </a: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6A9DA1C9-A895-4ACA-A1D2-C91523A8F3D7}" type="slidenum">
              <a:rPr lang="en-US" altLang="en-US">
                <a:latin typeface="Tahoma" panose="020B0604030504040204" pitchFamily="34" charset="0"/>
              </a:rPr>
              <a:pPr/>
              <a:t>9</a:t>
            </a:fld>
            <a:endParaRPr lang="en-US" altLang="en-US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075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07564E4A-21EA-4AD5-B977-ACBD1ADDD64D}" type="slidenum">
              <a:rPr lang="en-US" altLang="en-US">
                <a:latin typeface="Tahoma" panose="020B0604030504040204" pitchFamily="34" charset="0"/>
              </a:rPr>
              <a:pPr/>
              <a:t>57</a:t>
            </a:fld>
            <a:endParaRPr lang="en-US" altLang="en-US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105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2749633A-EAFF-406D-BC5C-18C704282884}" type="slidenum">
              <a:rPr lang="en-US" altLang="en-US">
                <a:latin typeface="Tahoma" panose="020B0604030504040204" pitchFamily="34" charset="0"/>
              </a:rPr>
              <a:pPr/>
              <a:t>59</a:t>
            </a:fld>
            <a:endParaRPr lang="en-US" altLang="en-US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136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537E70A4-1944-48DD-84DD-68EB03939BBD}" type="slidenum">
              <a:rPr lang="en-US" altLang="en-US">
                <a:latin typeface="Tahoma" panose="020B0604030504040204" pitchFamily="34" charset="0"/>
              </a:rPr>
              <a:pPr/>
              <a:t>62</a:t>
            </a:fld>
            <a:endParaRPr lang="en-US" altLang="en-US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The SPLC has a sample contract</a:t>
            </a:r>
          </a:p>
        </p:txBody>
      </p:sp>
      <p:sp>
        <p:nvSpPr>
          <p:cNvPr id="1157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D83A3BF4-BAED-4BD4-9844-42045AE0EAB6}" type="slidenum">
              <a:rPr lang="en-US" altLang="en-US">
                <a:latin typeface="Tahoma" panose="020B0604030504040204" pitchFamily="34" charset="0"/>
              </a:rPr>
              <a:pPr/>
              <a:t>63</a:t>
            </a:fld>
            <a:endParaRPr lang="en-US" altLang="en-US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The SPLC has a sample contract.</a:t>
            </a:r>
          </a:p>
        </p:txBody>
      </p:sp>
      <p:sp>
        <p:nvSpPr>
          <p:cNvPr id="1177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A9EB0EC1-F0CB-40FA-AC5A-FD6EBDC2000A}" type="slidenum">
              <a:rPr lang="en-US" altLang="en-US">
                <a:latin typeface="Tahoma" panose="020B0604030504040204" pitchFamily="34" charset="0"/>
              </a:rPr>
              <a:pPr/>
              <a:t>64</a:t>
            </a:fld>
            <a:endParaRPr lang="en-US" altLang="en-US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It’s better to hear the perspective of students who went to your school.</a:t>
            </a:r>
          </a:p>
        </p:txBody>
      </p:sp>
      <p:sp>
        <p:nvSpPr>
          <p:cNvPr id="1208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28254AB3-B6A8-424E-8320-1F1A6E39D9DC}" type="slidenum">
              <a:rPr lang="en-US" altLang="en-US">
                <a:latin typeface="Tahoma" panose="020B0604030504040204" pitchFamily="34" charset="0"/>
              </a:rPr>
              <a:pPr/>
              <a:t>66</a:t>
            </a:fld>
            <a:endParaRPr lang="en-US" altLang="en-US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228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C5FFADC8-8EB0-4F75-B4E2-94BE0ECCECA0}" type="slidenum">
              <a:rPr lang="en-US" altLang="en-US">
                <a:latin typeface="Tahoma" panose="020B0604030504040204" pitchFamily="34" charset="0"/>
              </a:rPr>
              <a:pPr/>
              <a:t>67</a:t>
            </a:fld>
            <a:endParaRPr lang="en-US" altLang="en-US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The SPLC has a sample contract</a:t>
            </a:r>
          </a:p>
        </p:txBody>
      </p:sp>
      <p:sp>
        <p:nvSpPr>
          <p:cNvPr id="1259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20B40367-3483-4994-A398-7DC556932DBC}" type="slidenum">
              <a:rPr lang="en-US" altLang="en-US">
                <a:latin typeface="Tahoma" panose="020B0604030504040204" pitchFamily="34" charset="0"/>
              </a:rPr>
              <a:pPr/>
              <a:t>69</a:t>
            </a:fld>
            <a:endParaRPr lang="en-US" altLang="en-US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Works published before 1923 are in the public domain and can be included and reproduced.</a:t>
            </a:r>
          </a:p>
        </p:txBody>
      </p:sp>
      <p:sp>
        <p:nvSpPr>
          <p:cNvPr id="1280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31645783-F4A3-4A4F-82E8-2CCDBA650F0E}" type="slidenum">
              <a:rPr lang="en-US" altLang="en-US">
                <a:latin typeface="Tahoma" panose="020B0604030504040204" pitchFamily="34" charset="0"/>
              </a:rPr>
              <a:pPr/>
              <a:t>70</a:t>
            </a:fld>
            <a:endParaRPr lang="en-US" altLang="en-US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310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3DC67BAD-8412-40F2-8D5A-1A5850136672}" type="slidenum">
              <a:rPr lang="en-US" altLang="en-US">
                <a:latin typeface="Tahoma" panose="020B0604030504040204" pitchFamily="34" charset="0"/>
              </a:rPr>
              <a:pPr/>
              <a:t>73</a:t>
            </a:fld>
            <a:endParaRPr lang="en-US" altLang="en-US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CC831CEE-0659-4A66-8D82-5F3D336EB282}" type="slidenum">
              <a:rPr lang="en-US" altLang="en-US">
                <a:latin typeface="Tahoma" panose="020B0604030504040204" pitchFamily="34" charset="0"/>
              </a:rPr>
              <a:pPr/>
              <a:t>11</a:t>
            </a:fld>
            <a:endParaRPr lang="en-US" altLang="en-US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331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DCF9BD96-5A09-4E6C-AC86-5ABA1CA31C1E}" type="slidenum">
              <a:rPr lang="en-US" altLang="en-US">
                <a:latin typeface="Tahoma" panose="020B0604030504040204" pitchFamily="34" charset="0"/>
              </a:rPr>
              <a:pPr/>
              <a:t>74</a:t>
            </a:fld>
            <a:endParaRPr lang="en-US" altLang="en-US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351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17DFC843-E067-4702-ACC7-A2946E125F82}" type="slidenum">
              <a:rPr lang="en-US" altLang="en-US">
                <a:latin typeface="Tahoma" panose="020B0604030504040204" pitchFamily="34" charset="0"/>
              </a:rPr>
              <a:pPr/>
              <a:t>75</a:t>
            </a:fld>
            <a:endParaRPr lang="en-US" altLang="en-US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372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F4A44EC0-6C31-4FF5-97AB-5C7CBADC56C2}" type="slidenum">
              <a:rPr lang="en-US" altLang="en-US">
                <a:latin typeface="Tahoma" panose="020B0604030504040204" pitchFamily="34" charset="0"/>
              </a:rPr>
              <a:pPr/>
              <a:t>76</a:t>
            </a:fld>
            <a:endParaRPr lang="en-US" altLang="en-US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413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FADE1A04-F27B-4B28-8578-BE115784531B}" type="slidenum">
              <a:rPr lang="en-US" altLang="en-US">
                <a:latin typeface="Tahoma" panose="020B0604030504040204" pitchFamily="34" charset="0"/>
              </a:rPr>
              <a:pPr/>
              <a:t>79</a:t>
            </a:fld>
            <a:endParaRPr lang="en-US" altLang="en-US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The fair use doctrine is a statutory exception to copyright infringement and stipulated in the 1976 US Copyright Act.</a:t>
            </a: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4A8CBF5F-A99E-4A6B-ABDB-BE5DDD8BA884}" type="slidenum">
              <a:rPr lang="en-US" altLang="en-US">
                <a:latin typeface="Tahoma" panose="020B0604030504040204" pitchFamily="34" charset="0"/>
              </a:rPr>
              <a:pPr/>
              <a:t>12</a:t>
            </a:fld>
            <a:endParaRPr lang="en-US" altLang="en-US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1711CC78-71DA-422C-BA87-0FE42544E978}" type="slidenum">
              <a:rPr lang="en-US" altLang="en-US">
                <a:latin typeface="Tahoma" panose="020B0604030504040204" pitchFamily="34" charset="0"/>
              </a:rPr>
              <a:pPr/>
              <a:t>13</a:t>
            </a:fld>
            <a:endParaRPr lang="en-US" altLang="en-US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Tahoma" pitchFamily="34" charset="0"/>
              </a:rPr>
              <a:t>The courts use the four factors on a case-by-case basis. They evaluate, apply and weigh each of the factors. The relative importance of the factors is not always the same.</a:t>
            </a:r>
          </a:p>
          <a:p>
            <a:endParaRPr lang="en-US" altLang="en-US" dirty="0"/>
          </a:p>
        </p:txBody>
      </p:sp>
      <p:sp>
        <p:nvSpPr>
          <p:cNvPr id="1525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11C0DC6C-BC5A-4235-A7D2-E5FD6CDD8A95}" type="slidenum">
              <a:rPr lang="en-US" altLang="en-US">
                <a:latin typeface="Tahoma" panose="020B0604030504040204" pitchFamily="34" charset="0"/>
              </a:rPr>
              <a:pPr/>
              <a:t>14</a:t>
            </a:fld>
            <a:endParaRPr lang="en-US" altLang="en-US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Educational vs. Entertainment/commercial</a:t>
            </a:r>
          </a:p>
          <a:p>
            <a:r>
              <a:rPr lang="en-US" altLang="en-US" dirty="0"/>
              <a:t>Nonprofit vs. For Profit</a:t>
            </a:r>
          </a:p>
          <a:p>
            <a:r>
              <a:rPr lang="en-US" altLang="en-US" dirty="0"/>
              <a:t>Transformative v. Iterative (the exact purpose for what it was created)</a:t>
            </a:r>
          </a:p>
          <a:p>
            <a:r>
              <a:rPr lang="en-US" altLang="en-US" dirty="0"/>
              <a:t>*transformative uses heavily favored (parodies, collages)</a:t>
            </a:r>
          </a:p>
          <a:p>
            <a:r>
              <a:rPr lang="en-US" altLang="en-US" dirty="0"/>
              <a:t>*education/research uses often iterative, can still be fair use</a:t>
            </a: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89B978ED-681E-48F1-A5B7-B1A1293B39C0}" type="slidenum">
              <a:rPr lang="en-US" altLang="en-US">
                <a:latin typeface="Tahoma" panose="020B0604030504040204" pitchFamily="34" charset="0"/>
              </a:rPr>
              <a:pPr/>
              <a:t>15</a:t>
            </a:fld>
            <a:endParaRPr lang="en-US" altLang="en-US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308725"/>
            <a:ext cx="9144000" cy="549275"/>
          </a:xfrm>
          <a:prstGeom prst="rect">
            <a:avLst/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/>
            <a:endParaRPr lang="en-US" altLang="en-US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930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Content-Gray3">
    <p:bg>
      <p:bgPr>
        <a:solidFill>
          <a:srgbClr val="C5C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308725"/>
            <a:ext cx="9144000" cy="54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203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Closing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163" y="5984875"/>
            <a:ext cx="144145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4703763" y="6175375"/>
            <a:ext cx="2638425" cy="4397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7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© 2020 Balfour Yearbooks, Dallas, TX</a:t>
            </a:r>
            <a:br>
              <a:rPr lang="en-US" sz="7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7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Duplication or distribution of this material is</a:t>
            </a:r>
            <a:br>
              <a:rPr lang="en-US" sz="7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7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prohibited without permission.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60350D-BA6B-7346-961B-CC17596365D9}"/>
              </a:ext>
            </a:extLst>
          </p:cNvPr>
          <p:cNvCxnSpPr/>
          <p:nvPr userDrawn="1"/>
        </p:nvCxnSpPr>
        <p:spPr>
          <a:xfrm>
            <a:off x="-9940" y="3684106"/>
            <a:ext cx="9144000" cy="0"/>
          </a:xfrm>
          <a:prstGeom prst="line">
            <a:avLst/>
          </a:prstGeom>
          <a:ln w="38100">
            <a:solidFill>
              <a:srgbClr val="CA31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, plate, food&#10;&#10;Description automatically generated">
            <a:extLst>
              <a:ext uri="{FF2B5EF4-FFF2-40B4-BE49-F238E27FC236}">
                <a16:creationId xmlns:a16="http://schemas.microsoft.com/office/drawing/2014/main" id="{40125AFA-CB10-6A47-82AC-D8B3D54377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292" y="2587559"/>
            <a:ext cx="3073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790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C5C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42875"/>
            <a:ext cx="9144000" cy="547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/>
            <a:endParaRPr lang="en-US" altLang="en-US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311150"/>
            <a:ext cx="720725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5154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5C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42875"/>
            <a:ext cx="9144000" cy="547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/>
            <a:endParaRPr lang="en-US" altLang="en-US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273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C5C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675438"/>
            <a:ext cx="9144000" cy="1825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/>
            <a:endParaRPr lang="en-US" altLang="en-US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337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C5C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308725"/>
            <a:ext cx="9144000" cy="54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/>
            <a:endParaRPr lang="en-US" altLang="en-US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534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0" y="914400"/>
            <a:ext cx="9144000" cy="0"/>
          </a:xfrm>
          <a:prstGeom prst="line">
            <a:avLst/>
          </a:prstGeom>
          <a:ln w="28575">
            <a:solidFill>
              <a:srgbClr val="CA31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427" y="6172200"/>
            <a:ext cx="1082974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picture containing drawing, plate, food&#10;&#10;Description automatically generated">
            <a:extLst>
              <a:ext uri="{FF2B5EF4-FFF2-40B4-BE49-F238E27FC236}">
                <a16:creationId xmlns:a16="http://schemas.microsoft.com/office/drawing/2014/main" id="{658E4A01-6847-0A44-A2D2-7E814D35C3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91" y="298174"/>
            <a:ext cx="3073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5510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Content-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308725"/>
            <a:ext cx="9144000" cy="549275"/>
          </a:xfrm>
          <a:prstGeom prst="rect">
            <a:avLst/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04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Content-Gray1">
    <p:bg>
      <p:bgPr>
        <a:solidFill>
          <a:srgbClr val="C5C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42875"/>
            <a:ext cx="9144000" cy="547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311150"/>
            <a:ext cx="720725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2242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Content_Gray2">
    <p:bg>
      <p:bgPr>
        <a:solidFill>
          <a:srgbClr val="C5C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42875"/>
            <a:ext cx="9144000" cy="547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119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6090" r:id="rId1"/>
    <p:sldLayoutId id="2147486091" r:id="rId2"/>
    <p:sldLayoutId id="2147486092" r:id="rId3"/>
    <p:sldLayoutId id="2147486093" r:id="rId4"/>
    <p:sldLayoutId id="2147486094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A1BAB-AE62-40C4-B3EE-1991F30D8E0F}" type="datetimeFigureOut">
              <a:rPr lang="en-US" smtClean="0"/>
              <a:t>8/14/20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D2B9D-BA97-4AE3-A794-B0DD71046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993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97" r:id="rId1"/>
    <p:sldLayoutId id="2147486098" r:id="rId2"/>
    <p:sldLayoutId id="2147486099" r:id="rId3"/>
    <p:sldLayoutId id="2147486100" r:id="rId4"/>
    <p:sldLayoutId id="2147486101" r:id="rId5"/>
    <p:sldLayoutId id="2147486102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oAG7ECgXjcs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9B6353F-95F4-804F-98AE-E476711AF0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894" y="2590938"/>
            <a:ext cx="7868093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+mn-cs"/>
              </a:rPr>
              <a:t>Copyright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EDFAA324-37DF-A349-BF4E-6FF5A04A45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0259" y="4222247"/>
            <a:ext cx="508338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 dirty="0">
                <a:solidFill>
                  <a:srgbClr val="FFC000"/>
                </a:solidFill>
                <a:latin typeface="Tahoma" pitchFamily="34" charset="0"/>
              </a:rPr>
              <a:t>AND FAIR USE</a:t>
            </a:r>
            <a:endParaRPr kumimoji="0" lang="en-US" altLang="en-US" sz="5400" i="0" u="none" strike="noStrike" kern="1200" cap="none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ahoma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358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Box 3"/>
          <p:cNvSpPr txBox="1">
            <a:spLocks noChangeArrowheads="1"/>
          </p:cNvSpPr>
          <p:nvPr/>
        </p:nvSpPr>
        <p:spPr bwMode="auto">
          <a:xfrm>
            <a:off x="157163" y="2579688"/>
            <a:ext cx="849947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9600" b="1" i="1">
                <a:solidFill>
                  <a:schemeClr val="bg1"/>
                </a:solidFill>
                <a:latin typeface="Tahoma" pitchFamily="34" charset="0"/>
              </a:rPr>
              <a:t>fair use</a:t>
            </a:r>
          </a:p>
        </p:txBody>
      </p:sp>
      <p:sp>
        <p:nvSpPr>
          <p:cNvPr id="23554" name="TextBox 3"/>
          <p:cNvSpPr txBox="1">
            <a:spLocks noChangeArrowheads="1"/>
          </p:cNvSpPr>
          <p:nvPr/>
        </p:nvSpPr>
        <p:spPr bwMode="auto">
          <a:xfrm>
            <a:off x="1189038" y="2195513"/>
            <a:ext cx="232251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4400" b="1" dirty="0">
                <a:solidFill>
                  <a:srgbClr val="FFC000"/>
                </a:solidFill>
                <a:latin typeface="Tahoma" pitchFamily="34" charset="0"/>
                <a:ea typeface="MS PGothic" pitchFamily="34" charset="-128"/>
              </a:rPr>
              <a:t>What is</a:t>
            </a:r>
          </a:p>
        </p:txBody>
      </p:sp>
      <p:sp>
        <p:nvSpPr>
          <p:cNvPr id="23555" name="TextBox 3"/>
          <p:cNvSpPr txBox="1">
            <a:spLocks noChangeArrowheads="1"/>
          </p:cNvSpPr>
          <p:nvPr/>
        </p:nvSpPr>
        <p:spPr bwMode="auto">
          <a:xfrm>
            <a:off x="6316663" y="1350963"/>
            <a:ext cx="2322512" cy="315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9900" b="1" dirty="0">
                <a:solidFill>
                  <a:srgbClr val="FFC000"/>
                </a:solidFill>
                <a:latin typeface="Tahoma" pitchFamily="34" charset="0"/>
                <a:ea typeface="MS PGothic" pitchFamily="34" charset="-128"/>
              </a:rPr>
              <a:t>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Box 3"/>
          <p:cNvSpPr txBox="1">
            <a:spLocks noChangeArrowheads="1"/>
          </p:cNvSpPr>
          <p:nvPr/>
        </p:nvSpPr>
        <p:spPr bwMode="auto">
          <a:xfrm>
            <a:off x="93663" y="101600"/>
            <a:ext cx="8994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chemeClr val="bg1"/>
                </a:solidFill>
                <a:latin typeface="Tahoma" pitchFamily="34" charset="0"/>
              </a:rPr>
              <a:t>Fair use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98488" y="1209675"/>
            <a:ext cx="8326437" cy="463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Aft>
                <a:spcPts val="1800"/>
              </a:spcAft>
              <a:buFont typeface="Arial" pitchFamily="34" charset="0"/>
              <a:buChar char="•"/>
            </a:pPr>
            <a:r>
              <a:rPr lang="en-US" altLang="en-US" sz="4000" b="1" dirty="0">
                <a:latin typeface="Tahoma" pitchFamily="34" charset="0"/>
              </a:rPr>
              <a:t>Fair use is an exception to copyright infringement.</a:t>
            </a:r>
          </a:p>
          <a:p>
            <a:pPr>
              <a:spcAft>
                <a:spcPts val="1800"/>
              </a:spcAft>
              <a:buFont typeface="Arial" pitchFamily="34" charset="0"/>
              <a:buChar char="•"/>
            </a:pPr>
            <a:r>
              <a:rPr lang="en-US" altLang="en-US" sz="4000" b="1" dirty="0">
                <a:latin typeface="Tahoma" pitchFamily="34" charset="0"/>
              </a:rPr>
              <a:t>It gives people the use of copyrighted material for a limited and transformative purpose without consent or payment.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Box 3"/>
          <p:cNvSpPr txBox="1">
            <a:spLocks noChangeArrowheads="1"/>
          </p:cNvSpPr>
          <p:nvPr/>
        </p:nvSpPr>
        <p:spPr bwMode="auto">
          <a:xfrm>
            <a:off x="93663" y="101600"/>
            <a:ext cx="8994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chemeClr val="bg1"/>
                </a:solidFill>
                <a:latin typeface="Tahoma" pitchFamily="34" charset="0"/>
              </a:rPr>
              <a:t>Fair use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96900" y="1339850"/>
            <a:ext cx="83264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Aft>
                <a:spcPts val="1800"/>
              </a:spcAft>
            </a:pPr>
            <a:r>
              <a:rPr lang="en-US" altLang="en-US" sz="4000" b="1">
                <a:latin typeface="Tahoma" pitchFamily="34" charset="0"/>
              </a:rPr>
              <a:t>Section 107 of the U.S. Copyright Act, 1976: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74763" y="2854325"/>
            <a:ext cx="7480300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Aft>
                <a:spcPts val="1800"/>
              </a:spcAft>
              <a:buFont typeface="Arial" pitchFamily="34" charset="0"/>
              <a:buChar char="•"/>
            </a:pPr>
            <a:r>
              <a:rPr lang="en-US" altLang="en-US" sz="4000">
                <a:latin typeface="Tahoma" pitchFamily="34" charset="0"/>
              </a:rPr>
              <a:t>Allows the use of copyrighted material for criticism, comment, news reporting, teaching, scholarship or research purposes.</a:t>
            </a:r>
          </a:p>
          <a:p>
            <a:pPr>
              <a:spcAft>
                <a:spcPts val="1800"/>
              </a:spcAft>
              <a:buFont typeface="Arial" pitchFamily="34" charset="0"/>
              <a:buChar char="•"/>
            </a:pPr>
            <a:endParaRPr lang="en-US" altLang="en-US" sz="4000" b="1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Box 3"/>
          <p:cNvSpPr txBox="1">
            <a:spLocks noChangeArrowheads="1"/>
          </p:cNvSpPr>
          <p:nvPr/>
        </p:nvSpPr>
        <p:spPr bwMode="auto">
          <a:xfrm>
            <a:off x="93663" y="101600"/>
            <a:ext cx="8994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chemeClr val="bg1"/>
                </a:solidFill>
                <a:latin typeface="Tahoma" pitchFamily="34" charset="0"/>
              </a:rPr>
              <a:t>Fair use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388" y="3763963"/>
            <a:ext cx="2925762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27038" y="3794125"/>
            <a:ext cx="4727575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Aft>
                <a:spcPts val="1800"/>
              </a:spcAft>
              <a:buFont typeface="Arial" pitchFamily="34" charset="0"/>
              <a:buChar char="•"/>
            </a:pPr>
            <a:r>
              <a:rPr lang="en-US" altLang="en-US" sz="4000" b="1">
                <a:latin typeface="Tahoma" pitchFamily="34" charset="0"/>
              </a:rPr>
              <a:t>Fair use is a balancing test of the four factors.</a:t>
            </a:r>
          </a:p>
        </p:txBody>
      </p:sp>
      <p:sp>
        <p:nvSpPr>
          <p:cNvPr id="28676" name="TextBox 5"/>
          <p:cNvSpPr txBox="1">
            <a:spLocks noChangeArrowheads="1"/>
          </p:cNvSpPr>
          <p:nvPr/>
        </p:nvSpPr>
        <p:spPr bwMode="auto">
          <a:xfrm>
            <a:off x="427038" y="965200"/>
            <a:ext cx="8328025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Aft>
                <a:spcPts val="1800"/>
              </a:spcAft>
              <a:buFont typeface="Arial" pitchFamily="34" charset="0"/>
              <a:buChar char="•"/>
            </a:pPr>
            <a:r>
              <a:rPr lang="en-US" altLang="en-US" sz="4000" b="1">
                <a:latin typeface="Tahoma" pitchFamily="34" charset="0"/>
              </a:rPr>
              <a:t>Section 107 provides four factors the courts use to determine if the fair use exception applies.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Box 3"/>
          <p:cNvSpPr txBox="1">
            <a:spLocks noChangeArrowheads="1"/>
          </p:cNvSpPr>
          <p:nvPr/>
        </p:nvSpPr>
        <p:spPr bwMode="auto">
          <a:xfrm>
            <a:off x="93663" y="101600"/>
            <a:ext cx="8994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chemeClr val="bg1"/>
                </a:solidFill>
                <a:latin typeface="Tahoma" pitchFamily="34" charset="0"/>
              </a:rPr>
              <a:t>Fair use factors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49300" y="1854200"/>
            <a:ext cx="8032750" cy="466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Aft>
                <a:spcPts val="1800"/>
              </a:spcAft>
              <a:buFont typeface="Arial" pitchFamily="34" charset="0"/>
              <a:buChar char="•"/>
            </a:pPr>
            <a:r>
              <a:rPr lang="en-US" altLang="en-US" sz="3600">
                <a:latin typeface="Tahoma" pitchFamily="34" charset="0"/>
              </a:rPr>
              <a:t>The purpose and character of      the use.</a:t>
            </a:r>
          </a:p>
          <a:p>
            <a:pPr>
              <a:spcAft>
                <a:spcPts val="1800"/>
              </a:spcAft>
              <a:buFont typeface="Arial" pitchFamily="34" charset="0"/>
              <a:buChar char="•"/>
            </a:pPr>
            <a:r>
              <a:rPr lang="en-US" altLang="en-US" sz="3600">
                <a:latin typeface="Tahoma" pitchFamily="34" charset="0"/>
              </a:rPr>
              <a:t>The nature of the copyrighted work.</a:t>
            </a:r>
          </a:p>
          <a:p>
            <a:pPr>
              <a:spcAft>
                <a:spcPts val="1800"/>
              </a:spcAft>
              <a:buFont typeface="Arial" pitchFamily="34" charset="0"/>
              <a:buChar char="•"/>
            </a:pPr>
            <a:r>
              <a:rPr lang="en-US" altLang="en-US" sz="3600">
                <a:latin typeface="Tahoma" pitchFamily="34" charset="0"/>
              </a:rPr>
              <a:t>How much of the original work       is used.</a:t>
            </a:r>
          </a:p>
          <a:p>
            <a:pPr>
              <a:spcAft>
                <a:spcPts val="1800"/>
              </a:spcAft>
              <a:buFont typeface="Arial" pitchFamily="34" charset="0"/>
              <a:buChar char="•"/>
            </a:pPr>
            <a:r>
              <a:rPr lang="en-US" altLang="en-US" sz="3600">
                <a:latin typeface="Tahoma" pitchFamily="34" charset="0"/>
              </a:rPr>
              <a:t>The effect of the use on the commercial value of the work.</a:t>
            </a:r>
          </a:p>
        </p:txBody>
      </p:sp>
      <p:sp>
        <p:nvSpPr>
          <p:cNvPr id="30723" name="TextBox 5"/>
          <p:cNvSpPr txBox="1">
            <a:spLocks noChangeArrowheads="1"/>
          </p:cNvSpPr>
          <p:nvPr/>
        </p:nvSpPr>
        <p:spPr bwMode="auto">
          <a:xfrm>
            <a:off x="298450" y="936625"/>
            <a:ext cx="81232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Aft>
                <a:spcPts val="1800"/>
              </a:spcAft>
            </a:pPr>
            <a:r>
              <a:rPr lang="en-US" altLang="en-US" sz="4000" b="1" dirty="0">
                <a:solidFill>
                  <a:srgbClr val="00B0F0"/>
                </a:solidFill>
                <a:latin typeface="Tahoma" pitchFamily="34" charset="0"/>
              </a:rPr>
              <a:t>The four factors: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Box 3"/>
          <p:cNvSpPr txBox="1">
            <a:spLocks noChangeArrowheads="1"/>
          </p:cNvSpPr>
          <p:nvPr/>
        </p:nvSpPr>
        <p:spPr bwMode="auto">
          <a:xfrm>
            <a:off x="93663" y="101600"/>
            <a:ext cx="8994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chemeClr val="bg1"/>
                </a:solidFill>
                <a:latin typeface="Tahoma" pitchFamily="34" charset="0"/>
              </a:rPr>
              <a:t>Fair use factors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66738" y="968375"/>
            <a:ext cx="819308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Aft>
                <a:spcPts val="1800"/>
              </a:spcAft>
            </a:pPr>
            <a:r>
              <a:rPr lang="en-US" altLang="en-US" sz="4000" b="1" dirty="0">
                <a:solidFill>
                  <a:srgbClr val="00B0F0"/>
                </a:solidFill>
                <a:latin typeface="Tahoma" pitchFamily="34" charset="0"/>
              </a:rPr>
              <a:t>1. The purpose and character of the use.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23925" y="2422525"/>
            <a:ext cx="7334250" cy="426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Aft>
                <a:spcPts val="1800"/>
              </a:spcAft>
              <a:buFont typeface="Arial" pitchFamily="34" charset="0"/>
              <a:buChar char="•"/>
            </a:pPr>
            <a:r>
              <a:rPr lang="en-US" altLang="en-US" sz="3200" b="1">
                <a:latin typeface="Tahoma" pitchFamily="34" charset="0"/>
              </a:rPr>
              <a:t>Non-commercial use for purposes like news reporting, criticism and commentary are likely be fair.</a:t>
            </a:r>
          </a:p>
          <a:p>
            <a:pPr>
              <a:spcAft>
                <a:spcPts val="1800"/>
              </a:spcAft>
              <a:buFont typeface="Arial" pitchFamily="34" charset="0"/>
              <a:buChar char="•"/>
            </a:pPr>
            <a:r>
              <a:rPr lang="en-US" altLang="en-US" sz="3200" b="1">
                <a:latin typeface="Tahoma" pitchFamily="34" charset="0"/>
              </a:rPr>
              <a:t>The more the work is “transformed” </a:t>
            </a:r>
            <a:r>
              <a:rPr lang="en-US" altLang="en-US" sz="3200">
                <a:latin typeface="Tahoma" pitchFamily="34" charset="0"/>
              </a:rPr>
              <a:t>(adding new meaning, information or aesthetics) </a:t>
            </a:r>
            <a:r>
              <a:rPr lang="en-US" altLang="en-US" sz="3200" b="1">
                <a:latin typeface="Tahoma" pitchFamily="34" charset="0"/>
              </a:rPr>
              <a:t>the more likely it is a fair use.</a:t>
            </a:r>
            <a:r>
              <a:rPr lang="en-US" altLang="en-US" sz="3200">
                <a:latin typeface="Tahoma" pitchFamily="34" charset="0"/>
              </a:rPr>
              <a:t> </a:t>
            </a:r>
            <a:endParaRPr lang="en-US" altLang="en-US" sz="3200" b="1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23925" y="2409605"/>
            <a:ext cx="733425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Aft>
                <a:spcPts val="1800"/>
              </a:spcAft>
              <a:buFont typeface="Arial" pitchFamily="34" charset="0"/>
              <a:buChar char="•"/>
            </a:pPr>
            <a:r>
              <a:rPr lang="en-US" altLang="en-US" sz="3200" b="1" dirty="0">
                <a:latin typeface="Tahoma" pitchFamily="34" charset="0"/>
              </a:rPr>
              <a:t>Using works containing mostly factual material, like maps or biographies, is more likely to be fair than using highly creative and original works like novels and cartoons.</a:t>
            </a:r>
          </a:p>
        </p:txBody>
      </p:sp>
      <p:sp>
        <p:nvSpPr>
          <p:cNvPr id="33793" name="TextBox 3"/>
          <p:cNvSpPr txBox="1">
            <a:spLocks noChangeArrowheads="1"/>
          </p:cNvSpPr>
          <p:nvPr/>
        </p:nvSpPr>
        <p:spPr bwMode="auto">
          <a:xfrm>
            <a:off x="93663" y="101600"/>
            <a:ext cx="8994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chemeClr val="bg1"/>
                </a:solidFill>
                <a:latin typeface="Tahoma" pitchFamily="34" charset="0"/>
              </a:rPr>
              <a:t>Fair use factors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66738" y="938878"/>
            <a:ext cx="819308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Aft>
                <a:spcPts val="1800"/>
              </a:spcAft>
            </a:pPr>
            <a:r>
              <a:rPr lang="en-US" altLang="en-US" sz="4000" b="1" dirty="0">
                <a:solidFill>
                  <a:srgbClr val="00B0F0"/>
                </a:solidFill>
                <a:latin typeface="Tahoma" pitchFamily="34" charset="0"/>
              </a:rPr>
              <a:t>2. The nature of the copyrighted work.</a:t>
            </a:r>
          </a:p>
        </p:txBody>
      </p:sp>
      <p:pic>
        <p:nvPicPr>
          <p:cNvPr id="3072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" y="5562343"/>
            <a:ext cx="9161463" cy="797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6862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Box 3"/>
          <p:cNvSpPr txBox="1">
            <a:spLocks noChangeArrowheads="1"/>
          </p:cNvSpPr>
          <p:nvPr/>
        </p:nvSpPr>
        <p:spPr bwMode="auto">
          <a:xfrm>
            <a:off x="93663" y="101600"/>
            <a:ext cx="8994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chemeClr val="bg1"/>
                </a:solidFill>
                <a:latin typeface="Tahoma" pitchFamily="34" charset="0"/>
              </a:rPr>
              <a:t>Fair use factors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93713" y="877888"/>
            <a:ext cx="819308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Aft>
                <a:spcPts val="1800"/>
              </a:spcAft>
            </a:pPr>
            <a:r>
              <a:rPr lang="en-US" altLang="en-US" sz="4000" b="1" dirty="0">
                <a:solidFill>
                  <a:srgbClr val="00B0F0"/>
                </a:solidFill>
                <a:latin typeface="Tahoma" pitchFamily="34" charset="0"/>
              </a:rPr>
              <a:t>3. How much of the original work is used.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23925" y="2201863"/>
            <a:ext cx="7524750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Aft>
                <a:spcPts val="1800"/>
              </a:spcAft>
              <a:buFont typeface="Arial" pitchFamily="34" charset="0"/>
              <a:buChar char="•"/>
            </a:pPr>
            <a:r>
              <a:rPr lang="en-US" altLang="en-US" sz="3200" b="1">
                <a:latin typeface="Tahoma" pitchFamily="34" charset="0"/>
              </a:rPr>
              <a:t>No more of the work than what is necessary may be used fairly.</a:t>
            </a:r>
          </a:p>
          <a:p>
            <a:pPr>
              <a:spcAft>
                <a:spcPts val="1800"/>
              </a:spcAft>
              <a:buFont typeface="Arial" pitchFamily="34" charset="0"/>
              <a:buChar char="•"/>
            </a:pPr>
            <a:r>
              <a:rPr lang="en-US" altLang="en-US" sz="3200" b="1">
                <a:latin typeface="Tahoma" pitchFamily="34" charset="0"/>
              </a:rPr>
              <a:t>The test is both quantitative</a:t>
            </a:r>
            <a:r>
              <a:rPr lang="en-US" altLang="en-US" sz="3200" b="1" i="1">
                <a:latin typeface="Tahoma" pitchFamily="34" charset="0"/>
              </a:rPr>
              <a:t> </a:t>
            </a:r>
            <a:r>
              <a:rPr lang="en-US" altLang="en-US" sz="3200" i="1">
                <a:latin typeface="Tahoma" pitchFamily="34" charset="0"/>
              </a:rPr>
              <a:t>(how many words of a 200,000 word book are reproduced?) </a:t>
            </a:r>
            <a:r>
              <a:rPr lang="en-US" altLang="en-US" sz="3200" b="1">
                <a:latin typeface="Tahoma" pitchFamily="34" charset="0"/>
              </a:rPr>
              <a:t>and qualitative.</a:t>
            </a:r>
          </a:p>
          <a:p>
            <a:pPr lvl="2">
              <a:spcAft>
                <a:spcPts val="1800"/>
              </a:spcAft>
              <a:buFont typeface="Arial" pitchFamily="34" charset="0"/>
              <a:buChar char="•"/>
            </a:pPr>
            <a:r>
              <a:rPr lang="en-US" altLang="en-US" sz="3200">
                <a:latin typeface="Tahoma" pitchFamily="34" charset="0"/>
              </a:rPr>
              <a:t>Using the core or “heart” of a work, no matter how small, is less likely to be a fair use.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Box 3"/>
          <p:cNvSpPr txBox="1">
            <a:spLocks noChangeArrowheads="1"/>
          </p:cNvSpPr>
          <p:nvPr/>
        </p:nvSpPr>
        <p:spPr bwMode="auto">
          <a:xfrm>
            <a:off x="93663" y="101600"/>
            <a:ext cx="8994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chemeClr val="bg1"/>
                </a:solidFill>
                <a:latin typeface="Tahoma" pitchFamily="34" charset="0"/>
              </a:rPr>
              <a:t>Fair use factors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93713" y="987425"/>
            <a:ext cx="8193087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Aft>
                <a:spcPts val="1800"/>
              </a:spcAft>
            </a:pPr>
            <a:r>
              <a:rPr lang="en-US" altLang="en-US" sz="4000" b="1" dirty="0">
                <a:solidFill>
                  <a:srgbClr val="00B0F0"/>
                </a:solidFill>
                <a:latin typeface="Tahoma" pitchFamily="34" charset="0"/>
              </a:rPr>
              <a:t>4. The effect of the use on the commercial value of the copyrighted work.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23925" y="3117850"/>
            <a:ext cx="7762875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Aft>
                <a:spcPts val="1800"/>
              </a:spcAft>
              <a:buFont typeface="Arial" pitchFamily="34" charset="0"/>
              <a:buChar char="•"/>
            </a:pPr>
            <a:r>
              <a:rPr lang="en-US" altLang="en-US" sz="3200" b="1">
                <a:latin typeface="Tahoma" pitchFamily="34" charset="0"/>
              </a:rPr>
              <a:t>If consumers are likely to buy what has been used as substitute for the original, it probably will not qualify as a fair use.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Box 3"/>
          <p:cNvSpPr txBox="1">
            <a:spLocks noChangeArrowheads="1"/>
          </p:cNvSpPr>
          <p:nvPr/>
        </p:nvSpPr>
        <p:spPr bwMode="auto">
          <a:xfrm>
            <a:off x="-319088" y="2085975"/>
            <a:ext cx="8499476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9600" b="1" i="1">
                <a:solidFill>
                  <a:schemeClr val="bg1"/>
                </a:solidFill>
                <a:latin typeface="Tahoma" pitchFamily="34" charset="0"/>
              </a:rPr>
              <a:t>fair use</a:t>
            </a:r>
          </a:p>
        </p:txBody>
      </p:sp>
      <p:sp>
        <p:nvSpPr>
          <p:cNvPr id="39938" name="TextBox 3"/>
          <p:cNvSpPr txBox="1">
            <a:spLocks noChangeArrowheads="1"/>
          </p:cNvSpPr>
          <p:nvPr/>
        </p:nvSpPr>
        <p:spPr bwMode="auto">
          <a:xfrm>
            <a:off x="4838700" y="3270250"/>
            <a:ext cx="314483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4400" b="1" dirty="0">
                <a:solidFill>
                  <a:srgbClr val="FFC000"/>
                </a:solidFill>
                <a:latin typeface="Tahoma" pitchFamily="34" charset="0"/>
                <a:ea typeface="MS PGothic" pitchFamily="34" charset="-128"/>
              </a:rPr>
              <a:t>examples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363" y="2687638"/>
            <a:ext cx="4598987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5882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82663" y="619125"/>
            <a:ext cx="7015162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>
              <a:spcAft>
                <a:spcPts val="1800"/>
              </a:spcAft>
            </a:pPr>
            <a:r>
              <a:rPr lang="en-US" altLang="en-US" sz="3200" b="1">
                <a:latin typeface="Tahoma" pitchFamily="34" charset="0"/>
              </a:rPr>
              <a:t>Is it okay to use superheroes or movie images in the yearbook?</a:t>
            </a:r>
          </a:p>
          <a:p>
            <a:pPr algn="ctr">
              <a:spcAft>
                <a:spcPts val="1800"/>
              </a:spcAft>
            </a:pPr>
            <a:r>
              <a:rPr lang="en-US" altLang="en-US" sz="3200" b="1">
                <a:latin typeface="Tahoma" pitchFamily="34" charset="0"/>
              </a:rPr>
              <a:t>Are photos posted on Facebook or Instagram copyrighted?</a:t>
            </a:r>
          </a:p>
          <a:p>
            <a:pPr algn="ctr">
              <a:spcAft>
                <a:spcPts val="1800"/>
              </a:spcAft>
            </a:pPr>
            <a:r>
              <a:rPr lang="en-US" altLang="en-US" sz="3200" b="1">
                <a:latin typeface="Tahoma" pitchFamily="34" charset="0"/>
              </a:rPr>
              <a:t>Who owns student photos published in the yearbook?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42938" y="4321175"/>
            <a:ext cx="7694612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>
              <a:spcAft>
                <a:spcPts val="1800"/>
              </a:spcAft>
            </a:pPr>
            <a:r>
              <a:rPr lang="en-US" altLang="en-US" sz="3600" b="1" dirty="0">
                <a:solidFill>
                  <a:srgbClr val="00B0F0"/>
                </a:solidFill>
                <a:latin typeface="Tahoma" pitchFamily="34" charset="0"/>
              </a:rPr>
              <a:t>To answer these questions and more, we need to understand copyright and fair use.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Box 3"/>
          <p:cNvSpPr txBox="1">
            <a:spLocks noChangeArrowheads="1"/>
          </p:cNvSpPr>
          <p:nvPr/>
        </p:nvSpPr>
        <p:spPr bwMode="auto">
          <a:xfrm>
            <a:off x="93663" y="101600"/>
            <a:ext cx="8994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chemeClr val="bg1"/>
                </a:solidFill>
                <a:latin typeface="Tahoma" pitchFamily="34" charset="0"/>
              </a:rPr>
              <a:t>Fair use factors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93713" y="987425"/>
            <a:ext cx="819308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Aft>
                <a:spcPts val="1800"/>
              </a:spcAft>
            </a:pPr>
            <a:r>
              <a:rPr lang="en-US" altLang="en-US" sz="4000" b="1" dirty="0">
                <a:solidFill>
                  <a:srgbClr val="00B0F0"/>
                </a:solidFill>
                <a:latin typeface="Tahoma" pitchFamily="34" charset="0"/>
              </a:rPr>
              <a:t>Bill Graham Archives v. Dorling Kindersley, 2006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93713" y="2419350"/>
            <a:ext cx="4968875" cy="403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Aft>
                <a:spcPts val="1800"/>
              </a:spcAft>
              <a:buFont typeface="Arial" pitchFamily="34" charset="0"/>
              <a:buChar char="•"/>
            </a:pPr>
            <a:r>
              <a:rPr lang="en-US" altLang="en-US" sz="3200" b="1">
                <a:latin typeface="Tahoma" pitchFamily="34" charset="0"/>
              </a:rPr>
              <a:t>In 2003, Dorling Kindersley published ”Grateful Dead: The Illustrated Trip,” a 480-page coffee table book on the history of the rock group.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588" y="2947988"/>
            <a:ext cx="3370262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Box 3"/>
          <p:cNvSpPr txBox="1">
            <a:spLocks noChangeArrowheads="1"/>
          </p:cNvSpPr>
          <p:nvPr/>
        </p:nvSpPr>
        <p:spPr bwMode="auto">
          <a:xfrm>
            <a:off x="93663" y="101600"/>
            <a:ext cx="8994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chemeClr val="bg1"/>
                </a:solidFill>
                <a:latin typeface="Tahoma" pitchFamily="34" charset="0"/>
              </a:rPr>
              <a:t>Fair use cases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60350" y="947738"/>
            <a:ext cx="5076825" cy="57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Aft>
                <a:spcPts val="1800"/>
              </a:spcAft>
              <a:buFont typeface="Arial" pitchFamily="34" charset="0"/>
              <a:buChar char="•"/>
            </a:pPr>
            <a:r>
              <a:rPr lang="en-US" altLang="en-US" sz="3200" b="1">
                <a:latin typeface="Tahoma" pitchFamily="34" charset="0"/>
              </a:rPr>
              <a:t>DK tried to license images used on concert posters and tickets, but couldn’t come to an agreement with BGA.</a:t>
            </a:r>
          </a:p>
          <a:p>
            <a:pPr>
              <a:spcAft>
                <a:spcPts val="1800"/>
              </a:spcAft>
              <a:buFont typeface="Arial" pitchFamily="34" charset="0"/>
              <a:buChar char="•"/>
            </a:pPr>
            <a:r>
              <a:rPr lang="en-US" altLang="en-US" sz="3200" b="1">
                <a:latin typeface="Tahoma" pitchFamily="34" charset="0"/>
              </a:rPr>
              <a:t>They published the images anyway and BGA sued for copyright infringement.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517650"/>
            <a:ext cx="3082925" cy="460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Box 3"/>
          <p:cNvSpPr txBox="1">
            <a:spLocks noChangeArrowheads="1"/>
          </p:cNvSpPr>
          <p:nvPr/>
        </p:nvSpPr>
        <p:spPr bwMode="auto">
          <a:xfrm>
            <a:off x="93663" y="101600"/>
            <a:ext cx="8994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chemeClr val="bg1"/>
                </a:solidFill>
                <a:latin typeface="Tahoma" pitchFamily="34" charset="0"/>
              </a:rPr>
              <a:t>Fair use cases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77838" y="909638"/>
            <a:ext cx="822642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Aft>
                <a:spcPts val="1800"/>
              </a:spcAft>
            </a:pPr>
            <a:r>
              <a:rPr lang="en-US" altLang="en-US" sz="3600" b="1" dirty="0">
                <a:solidFill>
                  <a:srgbClr val="00B0F0"/>
                </a:solidFill>
                <a:latin typeface="Tahoma" pitchFamily="34" charset="0"/>
              </a:rPr>
              <a:t>The district court found the usage was fair and the Second Circuit affirmed.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71538" y="2684463"/>
            <a:ext cx="8131175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Aft>
                <a:spcPts val="1800"/>
              </a:spcAft>
              <a:buFont typeface="Arial" pitchFamily="34" charset="0"/>
              <a:buChar char="•"/>
            </a:pPr>
            <a:r>
              <a:rPr lang="en-US" altLang="en-US" sz="3200" b="1">
                <a:latin typeface="Tahoma" pitchFamily="34" charset="0"/>
              </a:rPr>
              <a:t>The usage was “transformatively different” because the images were used in a biographical timeline. </a:t>
            </a:r>
          </a:p>
          <a:p>
            <a:pPr>
              <a:spcAft>
                <a:spcPts val="1800"/>
              </a:spcAft>
              <a:buFont typeface="Arial" pitchFamily="34" charset="0"/>
              <a:buChar char="•"/>
            </a:pPr>
            <a:r>
              <a:rPr lang="en-US" altLang="en-US" sz="3200" b="1">
                <a:latin typeface="Tahoma" pitchFamily="34" charset="0"/>
              </a:rPr>
              <a:t>They were printed smaller and scattered among other items</a:t>
            </a:r>
          </a:p>
          <a:p>
            <a:pPr>
              <a:spcAft>
                <a:spcPts val="1800"/>
              </a:spcAft>
              <a:buFont typeface="Arial" pitchFamily="34" charset="0"/>
              <a:buChar char="•"/>
            </a:pPr>
            <a:r>
              <a:rPr lang="en-US" altLang="en-US" sz="3200" b="1">
                <a:latin typeface="Tahoma" pitchFamily="34" charset="0"/>
              </a:rPr>
              <a:t>Only 7 of 2000+ images, a marginal affect on the commercial book value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Box 3"/>
          <p:cNvSpPr txBox="1">
            <a:spLocks noChangeArrowheads="1"/>
          </p:cNvSpPr>
          <p:nvPr/>
        </p:nvSpPr>
        <p:spPr bwMode="auto">
          <a:xfrm>
            <a:off x="93663" y="101600"/>
            <a:ext cx="8994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chemeClr val="bg1"/>
                </a:solidFill>
                <a:latin typeface="Tahoma" pitchFamily="34" charset="0"/>
              </a:rPr>
              <a:t>Fair use cases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93713" y="987425"/>
            <a:ext cx="819308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Aft>
                <a:spcPts val="1800"/>
              </a:spcAft>
            </a:pPr>
            <a:r>
              <a:rPr lang="en-US" altLang="en-US" sz="4000" b="1" dirty="0">
                <a:solidFill>
                  <a:srgbClr val="00B0F0"/>
                </a:solidFill>
                <a:latin typeface="Tahoma" pitchFamily="34" charset="0"/>
              </a:rPr>
              <a:t>Harper &amp; Row v. Nation Enterprises, 1985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93713" y="2419350"/>
            <a:ext cx="4968875" cy="35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Aft>
                <a:spcPts val="1800"/>
              </a:spcAft>
              <a:buFont typeface="Arial" pitchFamily="34" charset="0"/>
              <a:buChar char="•"/>
            </a:pPr>
            <a:r>
              <a:rPr lang="en-US" altLang="en-US" sz="3200" b="1">
                <a:latin typeface="Tahoma" pitchFamily="34" charset="0"/>
              </a:rPr>
              <a:t>In 1979, Time paid $12,500 to run an exclusive excerpt of president Ford’s upcoming memoir about pardoning Nixon.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550" y="1798638"/>
            <a:ext cx="3016250" cy="460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Box 3"/>
          <p:cNvSpPr txBox="1">
            <a:spLocks noChangeArrowheads="1"/>
          </p:cNvSpPr>
          <p:nvPr/>
        </p:nvSpPr>
        <p:spPr bwMode="auto">
          <a:xfrm>
            <a:off x="93663" y="101600"/>
            <a:ext cx="8994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chemeClr val="bg1"/>
                </a:solidFill>
                <a:latin typeface="Tahoma" pitchFamily="34" charset="0"/>
              </a:rPr>
              <a:t>Fair use cases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95263" y="909638"/>
            <a:ext cx="4970462" cy="573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Aft>
                <a:spcPts val="1800"/>
              </a:spcAft>
              <a:buFont typeface="Arial" pitchFamily="34" charset="0"/>
              <a:buChar char="•"/>
            </a:pPr>
            <a:r>
              <a:rPr lang="en-US" altLang="en-US" sz="3200" b="1">
                <a:latin typeface="Tahoma" pitchFamily="34" charset="0"/>
              </a:rPr>
              <a:t>The Nation magazine obtained an unauthorized copy and printed an article several weeks before the Time excerpts.</a:t>
            </a:r>
          </a:p>
          <a:p>
            <a:pPr>
              <a:spcAft>
                <a:spcPts val="1800"/>
              </a:spcAft>
              <a:buFont typeface="Arial" pitchFamily="34" charset="0"/>
              <a:buChar char="•"/>
            </a:pPr>
            <a:r>
              <a:rPr lang="en-US" altLang="en-US" sz="3200" b="1">
                <a:latin typeface="Tahoma" pitchFamily="34" charset="0"/>
              </a:rPr>
              <a:t>The article paraphrased passages and used 300 words directly.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38" y="1568450"/>
            <a:ext cx="3681412" cy="466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Box 3"/>
          <p:cNvSpPr txBox="1">
            <a:spLocks noChangeArrowheads="1"/>
          </p:cNvSpPr>
          <p:nvPr/>
        </p:nvSpPr>
        <p:spPr bwMode="auto">
          <a:xfrm>
            <a:off x="93663" y="101600"/>
            <a:ext cx="8994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chemeClr val="bg1"/>
                </a:solidFill>
                <a:latin typeface="Tahoma" pitchFamily="34" charset="0"/>
              </a:rPr>
              <a:t>Fair use cases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74713" y="1163638"/>
            <a:ext cx="7432675" cy="418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Aft>
                <a:spcPts val="1800"/>
              </a:spcAft>
              <a:buFont typeface="Arial" pitchFamily="34" charset="0"/>
              <a:buChar char="•"/>
            </a:pPr>
            <a:r>
              <a:rPr lang="en-US" altLang="en-US" sz="3200" b="1" dirty="0">
                <a:latin typeface="Tahoma" pitchFamily="34" charset="0"/>
              </a:rPr>
              <a:t>Time canceled the article and refused to pay.</a:t>
            </a:r>
          </a:p>
          <a:p>
            <a:pPr>
              <a:spcAft>
                <a:spcPts val="1800"/>
              </a:spcAft>
              <a:buFont typeface="Arial" pitchFamily="34" charset="0"/>
              <a:buChar char="•"/>
            </a:pPr>
            <a:r>
              <a:rPr lang="en-US" altLang="en-US" sz="3200" b="1" dirty="0">
                <a:latin typeface="Tahoma" pitchFamily="34" charset="0"/>
              </a:rPr>
              <a:t>Harper &amp; Row sued The Nation for copyright infringement.</a:t>
            </a:r>
          </a:p>
          <a:p>
            <a:pPr>
              <a:spcAft>
                <a:spcPts val="1800"/>
              </a:spcAft>
              <a:buFont typeface="Arial" pitchFamily="34" charset="0"/>
              <a:buChar char="•"/>
            </a:pPr>
            <a:r>
              <a:rPr lang="en-US" altLang="en-US" sz="3600" b="1" dirty="0">
                <a:solidFill>
                  <a:srgbClr val="00B0F0"/>
                </a:solidFill>
                <a:latin typeface="Tahoma" pitchFamily="34" charset="0"/>
              </a:rPr>
              <a:t>The Supreme Court ruled in 1985 the Nation infringed on the copyright.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Box 3"/>
          <p:cNvSpPr txBox="1">
            <a:spLocks noChangeArrowheads="1"/>
          </p:cNvSpPr>
          <p:nvPr/>
        </p:nvSpPr>
        <p:spPr bwMode="auto">
          <a:xfrm>
            <a:off x="93663" y="101600"/>
            <a:ext cx="8994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chemeClr val="bg1"/>
                </a:solidFill>
                <a:latin typeface="Tahoma" pitchFamily="34" charset="0"/>
              </a:rPr>
              <a:t>Fair use cases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30200" y="1163638"/>
            <a:ext cx="8521700" cy="498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Aft>
                <a:spcPts val="1800"/>
              </a:spcAft>
              <a:buFont typeface="Arial" pitchFamily="34" charset="0"/>
              <a:buChar char="•"/>
            </a:pPr>
            <a:r>
              <a:rPr lang="en-US" altLang="en-US" sz="3200" b="1">
                <a:latin typeface="Tahoma" pitchFamily="34" charset="0"/>
              </a:rPr>
              <a:t>The book had not been published yet, taking away the “valuable right of first publication.”</a:t>
            </a:r>
          </a:p>
          <a:p>
            <a:pPr>
              <a:spcAft>
                <a:spcPts val="1800"/>
              </a:spcAft>
              <a:buFont typeface="Arial" pitchFamily="34" charset="0"/>
              <a:buChar char="•"/>
            </a:pPr>
            <a:r>
              <a:rPr lang="en-US" altLang="en-US" sz="3200" b="1">
                <a:latin typeface="Tahoma" pitchFamily="34" charset="0"/>
              </a:rPr>
              <a:t>Although only 300 words were used verbatim, the quotes were the “dramatic focal points.” </a:t>
            </a:r>
          </a:p>
          <a:p>
            <a:pPr lvl="2">
              <a:spcAft>
                <a:spcPts val="1800"/>
              </a:spcAft>
              <a:buFont typeface="Arial" pitchFamily="34" charset="0"/>
              <a:buChar char="•"/>
            </a:pPr>
            <a:r>
              <a:rPr lang="en-US" altLang="en-US" sz="3200">
                <a:latin typeface="Tahoma" pitchFamily="34" charset="0"/>
              </a:rPr>
              <a:t>This is the “heart” of the work criteria in third fair use factor: the amount of work used.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Box 3"/>
          <p:cNvSpPr txBox="1">
            <a:spLocks noChangeArrowheads="1"/>
          </p:cNvSpPr>
          <p:nvPr/>
        </p:nvSpPr>
        <p:spPr bwMode="auto">
          <a:xfrm>
            <a:off x="93663" y="101600"/>
            <a:ext cx="8994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chemeClr val="bg1"/>
                </a:solidFill>
                <a:latin typeface="Tahoma" pitchFamily="34" charset="0"/>
              </a:rPr>
              <a:t>Fair use cases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30200" y="1163638"/>
            <a:ext cx="8521700" cy="498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Aft>
                <a:spcPts val="1800"/>
              </a:spcAft>
              <a:buFont typeface="Arial" pitchFamily="34" charset="0"/>
              <a:buChar char="•"/>
            </a:pPr>
            <a:r>
              <a:rPr lang="en-US" altLang="en-US" sz="3200" b="1" dirty="0">
                <a:latin typeface="Tahoma" pitchFamily="34" charset="0"/>
              </a:rPr>
              <a:t>While the courts weigh all four factors, the first factor is the most essential: </a:t>
            </a:r>
            <a:r>
              <a:rPr lang="en-US" altLang="en-US" sz="3200" b="1" dirty="0">
                <a:solidFill>
                  <a:srgbClr val="00B0F0"/>
                </a:solidFill>
                <a:latin typeface="Tahoma" pitchFamily="34" charset="0"/>
              </a:rPr>
              <a:t>the purpose and character of the use</a:t>
            </a:r>
            <a:r>
              <a:rPr lang="en-US" altLang="en-US" sz="3200" b="1" dirty="0">
                <a:latin typeface="Tahoma" pitchFamily="34" charset="0"/>
              </a:rPr>
              <a:t>.</a:t>
            </a:r>
          </a:p>
          <a:p>
            <a:pPr>
              <a:spcAft>
                <a:spcPts val="1800"/>
              </a:spcAft>
              <a:buFont typeface="Arial" pitchFamily="34" charset="0"/>
              <a:buChar char="•"/>
            </a:pPr>
            <a:r>
              <a:rPr lang="en-US" altLang="en-US" sz="3200" b="1" dirty="0">
                <a:latin typeface="Tahoma" pitchFamily="34" charset="0"/>
              </a:rPr>
              <a:t>The more transformative the use, the more likely it will be considered fair use.</a:t>
            </a:r>
          </a:p>
          <a:p>
            <a:pPr>
              <a:spcAft>
                <a:spcPts val="1800"/>
              </a:spcAft>
              <a:buFont typeface="Arial" pitchFamily="34" charset="0"/>
              <a:buChar char="•"/>
            </a:pPr>
            <a:r>
              <a:rPr lang="en-US" altLang="en-US" sz="3200" b="1" dirty="0">
                <a:latin typeface="Tahoma" pitchFamily="34" charset="0"/>
              </a:rPr>
              <a:t>You see examples of fair use every day.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Box 4"/>
          <p:cNvSpPr txBox="1">
            <a:spLocks noChangeArrowheads="1"/>
          </p:cNvSpPr>
          <p:nvPr/>
        </p:nvSpPr>
        <p:spPr bwMode="auto">
          <a:xfrm>
            <a:off x="627063" y="155575"/>
            <a:ext cx="82248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Aft>
                <a:spcPts val="1800"/>
              </a:spcAft>
            </a:pPr>
            <a:r>
              <a:rPr lang="en-US" altLang="en-US" sz="4400" b="1" dirty="0">
                <a:solidFill>
                  <a:srgbClr val="00B0F0"/>
                </a:solidFill>
                <a:latin typeface="Tahoma" pitchFamily="34" charset="0"/>
              </a:rPr>
              <a:t>Fair use is everywhere.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61950" y="5330825"/>
            <a:ext cx="84899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Aft>
                <a:spcPts val="1800"/>
              </a:spcAft>
              <a:buFont typeface="Arial" pitchFamily="34" charset="0"/>
              <a:buChar char="•"/>
            </a:pPr>
            <a:r>
              <a:rPr lang="en-US" altLang="en-US" sz="3200" b="1">
                <a:latin typeface="Tahoma" pitchFamily="34" charset="0"/>
              </a:rPr>
              <a:t>Andy Warhol using old art to create new art.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171575"/>
            <a:ext cx="5865813" cy="391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Box 4"/>
          <p:cNvSpPr txBox="1">
            <a:spLocks noChangeArrowheads="1"/>
          </p:cNvSpPr>
          <p:nvPr/>
        </p:nvSpPr>
        <p:spPr bwMode="auto">
          <a:xfrm>
            <a:off x="627063" y="155575"/>
            <a:ext cx="82248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Aft>
                <a:spcPts val="1800"/>
              </a:spcAft>
            </a:pPr>
            <a:r>
              <a:rPr lang="en-US" altLang="en-US" sz="4400" b="1" dirty="0">
                <a:solidFill>
                  <a:srgbClr val="00B0F0"/>
                </a:solidFill>
                <a:latin typeface="Tahoma" pitchFamily="34" charset="0"/>
              </a:rPr>
              <a:t>Fair use is everywhere.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84175" y="5310188"/>
            <a:ext cx="840422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Aft>
                <a:spcPts val="1800"/>
              </a:spcAft>
              <a:buFont typeface="Arial" pitchFamily="34" charset="0"/>
              <a:buChar char="•"/>
            </a:pPr>
            <a:r>
              <a:rPr lang="en-US" altLang="en-US" sz="3200" b="1">
                <a:latin typeface="Tahoma" pitchFamily="34" charset="0"/>
              </a:rPr>
              <a:t>Creating databases like Google to make images searchable.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5" y="1363663"/>
            <a:ext cx="5389563" cy="353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Box 3"/>
          <p:cNvSpPr txBox="1">
            <a:spLocks noChangeArrowheads="1"/>
          </p:cNvSpPr>
          <p:nvPr/>
        </p:nvSpPr>
        <p:spPr bwMode="auto">
          <a:xfrm>
            <a:off x="212725" y="2008188"/>
            <a:ext cx="849947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9600" b="1" i="1">
                <a:solidFill>
                  <a:schemeClr val="bg1"/>
                </a:solidFill>
                <a:latin typeface="Tahoma" pitchFamily="34" charset="0"/>
              </a:rPr>
              <a:t>copyright</a:t>
            </a:r>
          </a:p>
        </p:txBody>
      </p:sp>
      <p:sp>
        <p:nvSpPr>
          <p:cNvPr id="14338" name="TextBox 3"/>
          <p:cNvSpPr txBox="1">
            <a:spLocks noChangeArrowheads="1"/>
          </p:cNvSpPr>
          <p:nvPr/>
        </p:nvSpPr>
        <p:spPr bwMode="auto">
          <a:xfrm>
            <a:off x="4119563" y="3405188"/>
            <a:ext cx="3378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4400" b="1" dirty="0">
                <a:solidFill>
                  <a:srgbClr val="FFC000"/>
                </a:solidFill>
                <a:latin typeface="Tahoma" pitchFamily="34" charset="0"/>
                <a:ea typeface="MS PGothic" pitchFamily="34" charset="-128"/>
              </a:rPr>
              <a:t>basics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Box 4"/>
          <p:cNvSpPr txBox="1">
            <a:spLocks noChangeArrowheads="1"/>
          </p:cNvSpPr>
          <p:nvPr/>
        </p:nvSpPr>
        <p:spPr bwMode="auto">
          <a:xfrm>
            <a:off x="627063" y="155575"/>
            <a:ext cx="82248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Aft>
                <a:spcPts val="1800"/>
              </a:spcAft>
            </a:pPr>
            <a:r>
              <a:rPr lang="en-US" altLang="en-US" sz="4400" b="1" dirty="0">
                <a:solidFill>
                  <a:srgbClr val="00B0F0"/>
                </a:solidFill>
                <a:latin typeface="Tahoma" pitchFamily="34" charset="0"/>
              </a:rPr>
              <a:t>Fair use is everywhere.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20725" y="5287963"/>
            <a:ext cx="81311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Aft>
                <a:spcPts val="1800"/>
              </a:spcAft>
              <a:buFont typeface="Arial" pitchFamily="34" charset="0"/>
              <a:buChar char="•"/>
            </a:pPr>
            <a:r>
              <a:rPr lang="en-US" altLang="en-US" sz="3200" b="1">
                <a:latin typeface="Tahoma" pitchFamily="34" charset="0"/>
              </a:rPr>
              <a:t>South Park’s making fun of culture is fair use.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1273175"/>
            <a:ext cx="6529388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extBox 4"/>
          <p:cNvSpPr txBox="1">
            <a:spLocks noChangeArrowheads="1"/>
          </p:cNvSpPr>
          <p:nvPr/>
        </p:nvSpPr>
        <p:spPr bwMode="auto">
          <a:xfrm>
            <a:off x="627063" y="155575"/>
            <a:ext cx="82248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Aft>
                <a:spcPts val="1800"/>
              </a:spcAft>
            </a:pPr>
            <a:r>
              <a:rPr lang="en-US" altLang="en-US" sz="4400" b="1" dirty="0">
                <a:solidFill>
                  <a:srgbClr val="00B0F0"/>
                </a:solidFill>
                <a:latin typeface="Tahoma" pitchFamily="34" charset="0"/>
              </a:rPr>
              <a:t>Fair use is everywhere.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25450" y="5287963"/>
            <a:ext cx="842645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Aft>
                <a:spcPts val="1800"/>
              </a:spcAft>
              <a:buFont typeface="Arial" pitchFamily="34" charset="0"/>
              <a:buChar char="•"/>
            </a:pPr>
            <a:r>
              <a:rPr lang="en-US" altLang="en-US" sz="3200" b="1">
                <a:latin typeface="Tahoma" pitchFamily="34" charset="0"/>
              </a:rPr>
              <a:t>Mashup videos and fan fictions are examples of fair use.</a:t>
            </a:r>
          </a:p>
        </p:txBody>
      </p:sp>
      <p:pic>
        <p:nvPicPr>
          <p:cNvPr id="6" name="Picture 5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1052513"/>
            <a:ext cx="6708775" cy="411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Box 3"/>
          <p:cNvSpPr txBox="1">
            <a:spLocks noChangeArrowheads="1"/>
          </p:cNvSpPr>
          <p:nvPr/>
        </p:nvSpPr>
        <p:spPr bwMode="auto">
          <a:xfrm>
            <a:off x="-409575" y="2085975"/>
            <a:ext cx="849947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9600" b="1" i="1">
                <a:solidFill>
                  <a:schemeClr val="bg1"/>
                </a:solidFill>
                <a:latin typeface="Tahoma" pitchFamily="34" charset="0"/>
              </a:rPr>
              <a:t>copyright</a:t>
            </a:r>
          </a:p>
        </p:txBody>
      </p:sp>
      <p:sp>
        <p:nvSpPr>
          <p:cNvPr id="65538" name="TextBox 3"/>
          <p:cNvSpPr txBox="1">
            <a:spLocks noChangeArrowheads="1"/>
          </p:cNvSpPr>
          <p:nvPr/>
        </p:nvSpPr>
        <p:spPr bwMode="auto">
          <a:xfrm>
            <a:off x="5157788" y="3270250"/>
            <a:ext cx="31448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4400" b="1" dirty="0">
                <a:solidFill>
                  <a:srgbClr val="FFC000"/>
                </a:solidFill>
                <a:latin typeface="Tahoma" pitchFamily="34" charset="0"/>
                <a:ea typeface="MS PGothic" pitchFamily="34" charset="-128"/>
              </a:rPr>
              <a:t>questions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-355600" y="-457200"/>
            <a:ext cx="3227388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16600" b="1" dirty="0">
                <a:solidFill>
                  <a:schemeClr val="bg1">
                    <a:lumMod val="95000"/>
                  </a:schemeClr>
                </a:solidFill>
                <a:latin typeface="Tahoma" charset="0"/>
              </a:rPr>
              <a:t>Q:</a:t>
            </a:r>
          </a:p>
        </p:txBody>
      </p:sp>
      <p:sp>
        <p:nvSpPr>
          <p:cNvPr id="66562" name="TextBox 3"/>
          <p:cNvSpPr txBox="1">
            <a:spLocks noChangeArrowheads="1"/>
          </p:cNvSpPr>
          <p:nvPr/>
        </p:nvSpPr>
        <p:spPr bwMode="auto">
          <a:xfrm>
            <a:off x="603250" y="1928813"/>
            <a:ext cx="808355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6000" b="1" dirty="0">
                <a:solidFill>
                  <a:srgbClr val="FFC000"/>
                </a:solidFill>
                <a:latin typeface="Tahoma" pitchFamily="34" charset="0"/>
                <a:ea typeface="MS PGothic" pitchFamily="34" charset="-128"/>
              </a:rPr>
              <a:t>Can we use media photos from a national event without permission?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76250" y="2117725"/>
            <a:ext cx="8283575" cy="433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en-US" altLang="en-US" sz="3200" b="1">
                <a:latin typeface="Tahoma" pitchFamily="34" charset="0"/>
              </a:rPr>
              <a:t>No.</a:t>
            </a:r>
          </a:p>
          <a:p>
            <a:pPr eaLnBrk="1" hangingPunct="1">
              <a:spcAft>
                <a:spcPts val="1200"/>
              </a:spcAft>
            </a:pPr>
            <a:r>
              <a:rPr lang="en-US" altLang="en-US" sz="3200" b="1">
                <a:latin typeface="Tahoma" pitchFamily="34" charset="0"/>
              </a:rPr>
              <a:t>Although your purpose is news reporting, it would not qualify as a fair use of the copyrighted images.</a:t>
            </a:r>
          </a:p>
          <a:p>
            <a:pPr eaLnBrk="1" hangingPunct="1">
              <a:spcAft>
                <a:spcPts val="1200"/>
              </a:spcAft>
            </a:pPr>
            <a:r>
              <a:rPr lang="en-US" altLang="en-US" sz="3200" b="1">
                <a:latin typeface="Tahoma" pitchFamily="34" charset="0"/>
              </a:rPr>
              <a:t>On the other hand, critiquing the media’s coverage of the news event would allow you to use photos or the full page </a:t>
            </a:r>
            <a:r>
              <a:rPr lang="en-US" altLang="en-US" sz="3200">
                <a:latin typeface="Tahoma" pitchFamily="34" charset="0"/>
              </a:rPr>
              <a:t>(reduced in size).</a:t>
            </a:r>
            <a:endParaRPr lang="en-US" altLang="en-US" sz="3200" b="1">
              <a:latin typeface="Tahoma" pitchFamily="34" charset="0"/>
            </a:endParaRPr>
          </a:p>
        </p:txBody>
      </p:sp>
      <p:sp>
        <p:nvSpPr>
          <p:cNvPr id="67586" name="TextBox 3"/>
          <p:cNvSpPr txBox="1">
            <a:spLocks noChangeArrowheads="1"/>
          </p:cNvSpPr>
          <p:nvPr/>
        </p:nvSpPr>
        <p:spPr bwMode="auto">
          <a:xfrm>
            <a:off x="-244475" y="-344488"/>
            <a:ext cx="3225800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6600" b="1" dirty="0">
                <a:solidFill>
                  <a:srgbClr val="00B0F0"/>
                </a:solidFill>
                <a:latin typeface="Tahoma" pitchFamily="34" charset="0"/>
              </a:rPr>
              <a:t>A: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extBox 3"/>
          <p:cNvSpPr txBox="1">
            <a:spLocks noChangeArrowheads="1"/>
          </p:cNvSpPr>
          <p:nvPr/>
        </p:nvSpPr>
        <p:spPr bwMode="auto">
          <a:xfrm>
            <a:off x="-244475" y="-344488"/>
            <a:ext cx="3225800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6600" b="1" dirty="0">
                <a:solidFill>
                  <a:srgbClr val="00B0F0"/>
                </a:solidFill>
                <a:latin typeface="Tahoma" pitchFamily="34" charset="0"/>
              </a:rPr>
              <a:t>A: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19100" y="1774825"/>
            <a:ext cx="8423275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en-US" altLang="en-US" sz="3200" b="1" dirty="0">
                <a:latin typeface="Tahoma" pitchFamily="34" charset="0"/>
              </a:rPr>
              <a:t>Contact the media outlet, which may allow you to buy the desired images or give you permission to use them.</a:t>
            </a:r>
          </a:p>
          <a:p>
            <a:pPr eaLnBrk="1" hangingPunct="1">
              <a:spcAft>
                <a:spcPts val="1200"/>
              </a:spcAft>
            </a:pPr>
            <a:r>
              <a:rPr lang="en-US" altLang="en-US" sz="3200" b="1" dirty="0">
                <a:latin typeface="Tahoma" pitchFamily="34" charset="0"/>
              </a:rPr>
              <a:t>Smaller outlets, like a local newspaper, often allow usage with proper attribution. Larger ones charge a fee.</a:t>
            </a:r>
          </a:p>
          <a:p>
            <a:pPr eaLnBrk="1" hangingPunct="1">
              <a:spcAft>
                <a:spcPts val="1200"/>
              </a:spcAft>
            </a:pPr>
            <a:r>
              <a:rPr lang="en-US" altLang="en-US" sz="3200" b="1" dirty="0">
                <a:latin typeface="Tahoma" pitchFamily="34" charset="0"/>
              </a:rPr>
              <a:t>The Tribune News Service is a wire agency that provides national news coverage for an annual fee.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388" y="0"/>
            <a:ext cx="4610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079500"/>
            <a:ext cx="8828088" cy="444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Box 3"/>
          <p:cNvSpPr txBox="1">
            <a:spLocks noChangeArrowheads="1"/>
          </p:cNvSpPr>
          <p:nvPr/>
        </p:nvSpPr>
        <p:spPr bwMode="auto">
          <a:xfrm>
            <a:off x="5889625" y="6297613"/>
            <a:ext cx="31448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altLang="en-US" sz="2800" b="1">
                <a:solidFill>
                  <a:schemeClr val="bg1"/>
                </a:solidFill>
                <a:latin typeface="Tahoma" pitchFamily="34" charset="0"/>
              </a:rPr>
              <a:t>Holy Trinity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-355600" y="-457200"/>
            <a:ext cx="3227388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16600" b="1" dirty="0">
                <a:solidFill>
                  <a:schemeClr val="bg1">
                    <a:lumMod val="95000"/>
                  </a:schemeClr>
                </a:solidFill>
                <a:latin typeface="Tahoma" charset="0"/>
              </a:rPr>
              <a:t>Q:</a:t>
            </a:r>
          </a:p>
        </p:txBody>
      </p:sp>
      <p:sp>
        <p:nvSpPr>
          <p:cNvPr id="73730" name="TextBox 3"/>
          <p:cNvSpPr txBox="1">
            <a:spLocks noChangeArrowheads="1"/>
          </p:cNvSpPr>
          <p:nvPr/>
        </p:nvSpPr>
        <p:spPr bwMode="auto">
          <a:xfrm>
            <a:off x="731838" y="1928813"/>
            <a:ext cx="7735887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6000" b="1" dirty="0">
                <a:solidFill>
                  <a:srgbClr val="FFC000"/>
                </a:solidFill>
                <a:latin typeface="Tahoma" pitchFamily="34" charset="0"/>
                <a:ea typeface="MS PGothic" pitchFamily="34" charset="-128"/>
              </a:rPr>
              <a:t>Can we use book covers, CD covers or movie stills for reviews?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76250" y="1879600"/>
            <a:ext cx="8521700" cy="464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en-US" altLang="en-US" sz="3200" b="1">
                <a:latin typeface="Tahoma" pitchFamily="34" charset="0"/>
              </a:rPr>
              <a:t>Yes.</a:t>
            </a:r>
          </a:p>
          <a:p>
            <a:pPr eaLnBrk="1" hangingPunct="1">
              <a:spcAft>
                <a:spcPts val="1200"/>
              </a:spcAft>
            </a:pPr>
            <a:r>
              <a:rPr lang="en-US" altLang="en-US" sz="3200" b="1">
                <a:latin typeface="Tahoma" pitchFamily="34" charset="0"/>
              </a:rPr>
              <a:t>You’re providing commentary and criticism which is considered a fair use.</a:t>
            </a:r>
          </a:p>
          <a:p>
            <a:pPr eaLnBrk="1" hangingPunct="1">
              <a:spcAft>
                <a:spcPts val="1200"/>
              </a:spcAft>
            </a:pPr>
            <a:r>
              <a:rPr lang="en-US" altLang="en-US" sz="3200" b="1">
                <a:latin typeface="Tahoma" pitchFamily="34" charset="0"/>
              </a:rPr>
              <a:t>The fair use argument is stronger by reducing the image’s size.</a:t>
            </a:r>
          </a:p>
          <a:p>
            <a:pPr eaLnBrk="1" hangingPunct="1">
              <a:spcAft>
                <a:spcPts val="1200"/>
              </a:spcAft>
            </a:pPr>
            <a:r>
              <a:rPr lang="en-US" altLang="en-US" sz="3200" b="1">
                <a:latin typeface="Tahoma" pitchFamily="34" charset="0"/>
              </a:rPr>
              <a:t>It’s preferable to photograph CDs and books instead of pulling online images. </a:t>
            </a:r>
          </a:p>
          <a:p>
            <a:pPr eaLnBrk="1" hangingPunct="1">
              <a:spcAft>
                <a:spcPts val="1200"/>
              </a:spcAft>
            </a:pPr>
            <a:r>
              <a:rPr lang="en-US" altLang="en-US" sz="3200" b="1">
                <a:latin typeface="Tahoma" pitchFamily="34" charset="0"/>
              </a:rPr>
              <a:t>Download movie stills from studio sites.</a:t>
            </a:r>
          </a:p>
        </p:txBody>
      </p:sp>
      <p:sp>
        <p:nvSpPr>
          <p:cNvPr id="74754" name="TextBox 3"/>
          <p:cNvSpPr txBox="1">
            <a:spLocks noChangeArrowheads="1"/>
          </p:cNvSpPr>
          <p:nvPr/>
        </p:nvSpPr>
        <p:spPr bwMode="auto">
          <a:xfrm>
            <a:off x="-244475" y="-400050"/>
            <a:ext cx="32258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6600" b="1" dirty="0">
                <a:solidFill>
                  <a:srgbClr val="00B0F0"/>
                </a:solidFill>
                <a:latin typeface="Tahoma" pitchFamily="34" charset="0"/>
              </a:rPr>
              <a:t>A: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5" y="658813"/>
            <a:ext cx="7610475" cy="470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2" name="TextBox 2"/>
          <p:cNvSpPr txBox="1">
            <a:spLocks noChangeArrowheads="1"/>
          </p:cNvSpPr>
          <p:nvPr/>
        </p:nvSpPr>
        <p:spPr bwMode="auto">
          <a:xfrm>
            <a:off x="563563" y="5572125"/>
            <a:ext cx="8112125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r>
              <a:rPr lang="en-US" altLang="en-US" i="1" dirty="0">
                <a:latin typeface="Tahoma" pitchFamily="34" charset="0"/>
              </a:rPr>
              <a:t>A review of the movie Jurassic World could use stills from the film. Similarly, quotes from students about the best movies of the year or their favorite book-to-movie adaptations would also qualify as fair use. </a:t>
            </a:r>
            <a:r>
              <a:rPr lang="en-US" altLang="en-US" dirty="0">
                <a:latin typeface="Tahoma" pitchFamily="34" charset="0"/>
              </a:rPr>
              <a:t>Universal Pictures</a:t>
            </a:r>
          </a:p>
          <a:p>
            <a:endParaRPr lang="en-US" altLang="en-US" i="1" dirty="0">
              <a:latin typeface="Tahoma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858838" y="1096963"/>
            <a:ext cx="7389812" cy="3286125"/>
          </a:xfrm>
          <a:prstGeom prst="rect">
            <a:avLst/>
          </a:prstGeom>
          <a:solidFill>
            <a:schemeClr val="bg2"/>
          </a:solidFill>
          <a:ln w="25400">
            <a:solidFill>
              <a:srgbClr val="4A452A"/>
            </a:solidFill>
            <a:miter lim="800000"/>
            <a:headEnd/>
            <a:tailEnd/>
          </a:ln>
          <a:effectLst>
            <a:outerShdw blurRad="266700" dist="38100" dir="8700035" sx="97000" sy="97000" algn="ctr" rotWithShape="0">
              <a:srgbClr val="262626"/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/>
            <a:endParaRPr lang="en-US" altLang="en-US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74650" y="4752975"/>
            <a:ext cx="819308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altLang="en-US" sz="3600" b="1">
                <a:latin typeface="Tahoma" pitchFamily="34" charset="0"/>
              </a:rPr>
              <a:t>The Founders believed copyright protection would encourage innovation and benefit society. </a:t>
            </a:r>
          </a:p>
        </p:txBody>
      </p:sp>
      <p:pic>
        <p:nvPicPr>
          <p:cNvPr id="1536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1344613"/>
            <a:ext cx="6675438" cy="300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-355600" y="-457200"/>
            <a:ext cx="3227388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16600" b="1" dirty="0">
                <a:solidFill>
                  <a:schemeClr val="bg1">
                    <a:lumMod val="95000"/>
                  </a:schemeClr>
                </a:solidFill>
                <a:latin typeface="Tahoma" charset="0"/>
              </a:rPr>
              <a:t>Q:</a:t>
            </a:r>
          </a:p>
        </p:txBody>
      </p:sp>
      <p:sp>
        <p:nvSpPr>
          <p:cNvPr id="77826" name="TextBox 3"/>
          <p:cNvSpPr txBox="1">
            <a:spLocks noChangeArrowheads="1"/>
          </p:cNvSpPr>
          <p:nvPr/>
        </p:nvSpPr>
        <p:spPr bwMode="auto">
          <a:xfrm>
            <a:off x="768350" y="2017713"/>
            <a:ext cx="7735888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6000" b="1" dirty="0">
                <a:solidFill>
                  <a:srgbClr val="FFC000"/>
                </a:solidFill>
                <a:latin typeface="Tahoma" pitchFamily="34" charset="0"/>
                <a:ea typeface="MS PGothic" pitchFamily="34" charset="-128"/>
              </a:rPr>
              <a:t>Can we use cartoon characters, superheroes, books or movies?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93713" y="1747838"/>
            <a:ext cx="8412162" cy="49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en-US" altLang="en-US" sz="3200" b="1" dirty="0">
                <a:latin typeface="Tahoma" pitchFamily="34" charset="0"/>
              </a:rPr>
              <a:t>Yes, if they are used with commentary </a:t>
            </a:r>
            <a:r>
              <a:rPr lang="en-US" altLang="en-US" sz="3200" dirty="0">
                <a:latin typeface="Tahoma" pitchFamily="34" charset="0"/>
              </a:rPr>
              <a:t>(quotes or a survey).</a:t>
            </a:r>
          </a:p>
          <a:p>
            <a:pPr eaLnBrk="1" hangingPunct="1">
              <a:spcAft>
                <a:spcPts val="1200"/>
              </a:spcAft>
            </a:pPr>
            <a:r>
              <a:rPr lang="en-US" altLang="en-US" sz="3200" b="1" dirty="0">
                <a:latin typeface="Tahoma" pitchFamily="34" charset="0"/>
              </a:rPr>
              <a:t>Surveys should measure student interest and how many sampled.</a:t>
            </a:r>
          </a:p>
          <a:p>
            <a:pPr eaLnBrk="1" hangingPunct="1">
              <a:spcAft>
                <a:spcPts val="1200"/>
              </a:spcAft>
            </a:pPr>
            <a:r>
              <a:rPr lang="en-US" altLang="en-US" sz="3200" b="1" dirty="0">
                <a:latin typeface="Tahoma" pitchFamily="34" charset="0"/>
              </a:rPr>
              <a:t>Using smaller images helps validate the fair usage.</a:t>
            </a:r>
          </a:p>
          <a:p>
            <a:pPr eaLnBrk="1" hangingPunct="1">
              <a:spcAft>
                <a:spcPts val="1200"/>
              </a:spcAft>
            </a:pPr>
            <a:r>
              <a:rPr lang="en-US" altLang="en-US" sz="3200" b="1" dirty="0">
                <a:latin typeface="Tahoma" pitchFamily="34" charset="0"/>
              </a:rPr>
              <a:t>Copyrighted images used to decorate the book or on the cover would NOT be a fair use.</a:t>
            </a:r>
          </a:p>
        </p:txBody>
      </p:sp>
      <p:sp>
        <p:nvSpPr>
          <p:cNvPr id="78850" name="TextBox 3"/>
          <p:cNvSpPr txBox="1">
            <a:spLocks noChangeArrowheads="1"/>
          </p:cNvSpPr>
          <p:nvPr/>
        </p:nvSpPr>
        <p:spPr bwMode="auto">
          <a:xfrm>
            <a:off x="-336550" y="-417513"/>
            <a:ext cx="3225800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6600" b="1" dirty="0">
                <a:solidFill>
                  <a:srgbClr val="00B0F0"/>
                </a:solidFill>
                <a:latin typeface="Tahoma" pitchFamily="34" charset="0"/>
              </a:rPr>
              <a:t>A: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extBox 3"/>
          <p:cNvSpPr txBox="1">
            <a:spLocks noChangeArrowheads="1"/>
          </p:cNvSpPr>
          <p:nvPr/>
        </p:nvSpPr>
        <p:spPr bwMode="auto">
          <a:xfrm>
            <a:off x="5889625" y="6297613"/>
            <a:ext cx="31448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altLang="en-US" sz="2800" b="1">
                <a:solidFill>
                  <a:schemeClr val="bg1"/>
                </a:solidFill>
                <a:latin typeface="Tahoma" pitchFamily="34" charset="0"/>
              </a:rPr>
              <a:t>Hendrickson</a:t>
            </a:r>
          </a:p>
        </p:txBody>
      </p:sp>
      <p:pic>
        <p:nvPicPr>
          <p:cNvPr id="8089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314325"/>
            <a:ext cx="8464550" cy="576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-355600" y="-457200"/>
            <a:ext cx="3227388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16600" b="1" dirty="0">
                <a:solidFill>
                  <a:schemeClr val="bg1">
                    <a:lumMod val="95000"/>
                  </a:schemeClr>
                </a:solidFill>
                <a:latin typeface="Tahoma" charset="0"/>
              </a:rPr>
              <a:t>Q:</a:t>
            </a:r>
          </a:p>
        </p:txBody>
      </p:sp>
      <p:sp>
        <p:nvSpPr>
          <p:cNvPr id="82946" name="TextBox 3"/>
          <p:cNvSpPr txBox="1">
            <a:spLocks noChangeArrowheads="1"/>
          </p:cNvSpPr>
          <p:nvPr/>
        </p:nvSpPr>
        <p:spPr bwMode="auto">
          <a:xfrm>
            <a:off x="731838" y="1928813"/>
            <a:ext cx="7735887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6000" b="1" dirty="0">
                <a:solidFill>
                  <a:srgbClr val="FFC000"/>
                </a:solidFill>
                <a:latin typeface="Tahoma" pitchFamily="34" charset="0"/>
                <a:ea typeface="MS PGothic" pitchFamily="34" charset="-128"/>
              </a:rPr>
              <a:t>Can we use company logos or app icons without permission?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14400" y="2006600"/>
            <a:ext cx="7680325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en-US" altLang="en-US" sz="3200" b="1">
                <a:latin typeface="Tahoma" pitchFamily="34" charset="0"/>
              </a:rPr>
              <a:t>Yes, if it is connected with a news story, feature story or survey about the company.</a:t>
            </a:r>
          </a:p>
          <a:p>
            <a:pPr eaLnBrk="1" hangingPunct="1">
              <a:spcAft>
                <a:spcPts val="1200"/>
              </a:spcAft>
            </a:pPr>
            <a:r>
              <a:rPr lang="en-US" altLang="en-US" sz="3200" b="1">
                <a:latin typeface="Tahoma" pitchFamily="34" charset="0"/>
              </a:rPr>
              <a:t>However, you can’t use the logos or apps for marketing purposes, like a logo on the yearbook cover to sell more books.</a:t>
            </a:r>
          </a:p>
        </p:txBody>
      </p:sp>
      <p:sp>
        <p:nvSpPr>
          <p:cNvPr id="83970" name="TextBox 3"/>
          <p:cNvSpPr txBox="1">
            <a:spLocks noChangeArrowheads="1"/>
          </p:cNvSpPr>
          <p:nvPr/>
        </p:nvSpPr>
        <p:spPr bwMode="auto">
          <a:xfrm>
            <a:off x="-336550" y="-417513"/>
            <a:ext cx="3225800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6600" b="1" dirty="0">
                <a:solidFill>
                  <a:srgbClr val="00B0F0"/>
                </a:solidFill>
                <a:latin typeface="Tahoma" pitchFamily="34" charset="0"/>
              </a:rPr>
              <a:t>A: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extBox 3"/>
          <p:cNvSpPr txBox="1">
            <a:spLocks noChangeArrowheads="1"/>
          </p:cNvSpPr>
          <p:nvPr/>
        </p:nvSpPr>
        <p:spPr bwMode="auto">
          <a:xfrm>
            <a:off x="5889625" y="6297613"/>
            <a:ext cx="31448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altLang="en-US" sz="2800" b="1">
                <a:solidFill>
                  <a:schemeClr val="bg1"/>
                </a:solidFill>
                <a:latin typeface="Tahoma" pitchFamily="34" charset="0"/>
              </a:rPr>
              <a:t>Holy Trinity</a:t>
            </a:r>
          </a:p>
        </p:txBody>
      </p:sp>
      <p:pic>
        <p:nvPicPr>
          <p:cNvPr id="8601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252413"/>
            <a:ext cx="8705850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-355600" y="-457200"/>
            <a:ext cx="3227388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16600" b="1" dirty="0">
                <a:solidFill>
                  <a:schemeClr val="bg1">
                    <a:lumMod val="95000"/>
                  </a:schemeClr>
                </a:solidFill>
                <a:latin typeface="Tahoma" charset="0"/>
              </a:rPr>
              <a:t>Q:</a:t>
            </a:r>
          </a:p>
        </p:txBody>
      </p:sp>
      <p:sp>
        <p:nvSpPr>
          <p:cNvPr id="88066" name="TextBox 3"/>
          <p:cNvSpPr txBox="1">
            <a:spLocks noChangeArrowheads="1"/>
          </p:cNvSpPr>
          <p:nvPr/>
        </p:nvSpPr>
        <p:spPr bwMode="auto">
          <a:xfrm>
            <a:off x="731838" y="2189163"/>
            <a:ext cx="7735887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6000" b="1" dirty="0">
                <a:solidFill>
                  <a:srgbClr val="FFC000"/>
                </a:solidFill>
                <a:latin typeface="Tahoma" pitchFamily="34" charset="0"/>
                <a:ea typeface="MS PGothic" pitchFamily="34" charset="-128"/>
              </a:rPr>
              <a:t>Are online photos and videos copyrighted?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93713" y="1897063"/>
            <a:ext cx="8412162" cy="449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en-US" altLang="en-US" sz="3200" b="1" dirty="0">
                <a:latin typeface="Tahoma" pitchFamily="34" charset="0"/>
              </a:rPr>
              <a:t>Yes.</a:t>
            </a:r>
          </a:p>
          <a:p>
            <a:pPr eaLnBrk="1" hangingPunct="1">
              <a:spcAft>
                <a:spcPts val="1200"/>
              </a:spcAft>
            </a:pPr>
            <a:r>
              <a:rPr lang="en-US" altLang="en-US" sz="3200" b="1" dirty="0">
                <a:latin typeface="Tahoma" pitchFamily="34" charset="0"/>
              </a:rPr>
              <a:t>Although the internet makes it easy to find material, it doesn’t mean it is free to use.</a:t>
            </a:r>
          </a:p>
          <a:p>
            <a:pPr eaLnBrk="1" hangingPunct="1">
              <a:spcAft>
                <a:spcPts val="1200"/>
              </a:spcAft>
            </a:pPr>
            <a:r>
              <a:rPr lang="en-US" altLang="en-US" sz="3200" b="1" dirty="0">
                <a:latin typeface="Tahoma" pitchFamily="34" charset="0"/>
              </a:rPr>
              <a:t>Online images, videos, stories and music are copyrighted.</a:t>
            </a:r>
          </a:p>
          <a:p>
            <a:pPr eaLnBrk="1" hangingPunct="1">
              <a:spcAft>
                <a:spcPts val="1200"/>
              </a:spcAft>
            </a:pPr>
            <a:r>
              <a:rPr lang="en-US" altLang="en-US" sz="3200" b="1" dirty="0">
                <a:latin typeface="Tahoma" pitchFamily="34" charset="0"/>
              </a:rPr>
              <a:t>The best practice is to get consent or create an alternative.</a:t>
            </a:r>
          </a:p>
        </p:txBody>
      </p:sp>
      <p:sp>
        <p:nvSpPr>
          <p:cNvPr id="89090" name="TextBox 3"/>
          <p:cNvSpPr txBox="1">
            <a:spLocks noChangeArrowheads="1"/>
          </p:cNvSpPr>
          <p:nvPr/>
        </p:nvSpPr>
        <p:spPr bwMode="auto">
          <a:xfrm>
            <a:off x="-336550" y="-417513"/>
            <a:ext cx="3225800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6600" b="1" dirty="0">
                <a:solidFill>
                  <a:srgbClr val="00B0F0"/>
                </a:solidFill>
                <a:latin typeface="Tahoma" pitchFamily="34" charset="0"/>
              </a:rPr>
              <a:t>A: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-355600" y="-457200"/>
            <a:ext cx="3227388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16600" b="1" dirty="0">
                <a:solidFill>
                  <a:schemeClr val="bg1">
                    <a:lumMod val="95000"/>
                  </a:schemeClr>
                </a:solidFill>
                <a:latin typeface="Tahoma" charset="0"/>
              </a:rPr>
              <a:t>Q:</a:t>
            </a:r>
          </a:p>
        </p:txBody>
      </p:sp>
      <p:sp>
        <p:nvSpPr>
          <p:cNvPr id="91138" name="TextBox 3"/>
          <p:cNvSpPr txBox="1">
            <a:spLocks noChangeArrowheads="1"/>
          </p:cNvSpPr>
          <p:nvPr/>
        </p:nvSpPr>
        <p:spPr bwMode="auto">
          <a:xfrm>
            <a:off x="731838" y="2019300"/>
            <a:ext cx="7735887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6000" b="1" dirty="0">
                <a:solidFill>
                  <a:srgbClr val="FFC000"/>
                </a:solidFill>
                <a:latin typeface="Tahoma" pitchFamily="34" charset="0"/>
                <a:ea typeface="MS PGothic" pitchFamily="34" charset="-128"/>
              </a:rPr>
              <a:t>Is it okay to use copyrighted images if we give credit?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93713" y="1897063"/>
            <a:ext cx="8412162" cy="449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en-US" altLang="en-US" sz="3200" b="1">
                <a:latin typeface="Tahoma" pitchFamily="34" charset="0"/>
              </a:rPr>
              <a:t>No.</a:t>
            </a:r>
          </a:p>
          <a:p>
            <a:pPr eaLnBrk="1" hangingPunct="1">
              <a:spcAft>
                <a:spcPts val="1200"/>
              </a:spcAft>
            </a:pPr>
            <a:r>
              <a:rPr lang="en-US" altLang="en-US" sz="3200" b="1">
                <a:latin typeface="Tahoma" pitchFamily="34" charset="0"/>
              </a:rPr>
              <a:t>While providing attribution is important, it does not grant permission for its use.</a:t>
            </a:r>
          </a:p>
          <a:p>
            <a:pPr eaLnBrk="1" hangingPunct="1">
              <a:spcAft>
                <a:spcPts val="1200"/>
              </a:spcAft>
            </a:pPr>
            <a:r>
              <a:rPr lang="en-US" altLang="en-US" sz="3200" b="1">
                <a:latin typeface="Tahoma" pitchFamily="34" charset="0"/>
              </a:rPr>
              <a:t>You must still ask the owner for permission unless is qualifies under the fair use.</a:t>
            </a:r>
          </a:p>
          <a:p>
            <a:pPr eaLnBrk="1" hangingPunct="1">
              <a:spcAft>
                <a:spcPts val="1200"/>
              </a:spcAft>
            </a:pPr>
            <a:r>
              <a:rPr lang="en-US" altLang="en-US" sz="3200" b="1">
                <a:latin typeface="Tahoma" pitchFamily="34" charset="0"/>
              </a:rPr>
              <a:t>Also, “photo by Google” is NOT correct.</a:t>
            </a:r>
          </a:p>
        </p:txBody>
      </p:sp>
      <p:sp>
        <p:nvSpPr>
          <p:cNvPr id="92162" name="TextBox 3"/>
          <p:cNvSpPr txBox="1">
            <a:spLocks noChangeArrowheads="1"/>
          </p:cNvSpPr>
          <p:nvPr/>
        </p:nvSpPr>
        <p:spPr bwMode="auto">
          <a:xfrm>
            <a:off x="-336550" y="-417513"/>
            <a:ext cx="3225800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6600" b="1" dirty="0">
                <a:solidFill>
                  <a:srgbClr val="00B0F0"/>
                </a:solidFill>
                <a:latin typeface="Tahoma" pitchFamily="34" charset="0"/>
              </a:rPr>
              <a:t>A: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413" y="2724150"/>
            <a:ext cx="4598987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5882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TextBox 3"/>
          <p:cNvSpPr txBox="1">
            <a:spLocks noChangeArrowheads="1"/>
          </p:cNvSpPr>
          <p:nvPr/>
        </p:nvSpPr>
        <p:spPr bwMode="auto">
          <a:xfrm>
            <a:off x="93663" y="101600"/>
            <a:ext cx="8994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chemeClr val="bg1"/>
                </a:solidFill>
                <a:latin typeface="Tahoma" pitchFamily="34" charset="0"/>
              </a:rPr>
              <a:t>Copyright </a:t>
            </a:r>
          </a:p>
        </p:txBody>
      </p:sp>
      <p:sp>
        <p:nvSpPr>
          <p:cNvPr id="16387" name="TextBox 3"/>
          <p:cNvSpPr txBox="1">
            <a:spLocks noChangeArrowheads="1"/>
          </p:cNvSpPr>
          <p:nvPr/>
        </p:nvSpPr>
        <p:spPr bwMode="auto">
          <a:xfrm>
            <a:off x="869950" y="1854200"/>
            <a:ext cx="7761288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Aft>
                <a:spcPts val="2400"/>
              </a:spcAft>
              <a:buFont typeface="Arial" pitchFamily="34" charset="0"/>
              <a:buChar char="•"/>
            </a:pPr>
            <a:r>
              <a:rPr lang="en-US" altLang="en-US" sz="4000" b="1">
                <a:latin typeface="Tahoma" pitchFamily="34" charset="0"/>
              </a:rPr>
              <a:t>Copyright law provides authors and artists exclusive rights to their original, creative works for a limited amount of time.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444625" y="3713163"/>
            <a:ext cx="4014788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444625" y="4303713"/>
            <a:ext cx="6016625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871663" y="4951413"/>
            <a:ext cx="5864225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-355600" y="-457200"/>
            <a:ext cx="3227388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16600" b="1" dirty="0">
                <a:solidFill>
                  <a:schemeClr val="bg1">
                    <a:lumMod val="95000"/>
                  </a:schemeClr>
                </a:solidFill>
                <a:latin typeface="Tahoma" charset="0"/>
              </a:rPr>
              <a:t>Q:</a:t>
            </a:r>
          </a:p>
        </p:txBody>
      </p:sp>
      <p:sp>
        <p:nvSpPr>
          <p:cNvPr id="94210" name="TextBox 3"/>
          <p:cNvSpPr txBox="1">
            <a:spLocks noChangeArrowheads="1"/>
          </p:cNvSpPr>
          <p:nvPr/>
        </p:nvSpPr>
        <p:spPr bwMode="auto">
          <a:xfrm>
            <a:off x="546100" y="2003425"/>
            <a:ext cx="8047038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6000" b="1" dirty="0">
                <a:solidFill>
                  <a:srgbClr val="FFC000"/>
                </a:solidFill>
                <a:latin typeface="Tahoma" pitchFamily="34" charset="0"/>
                <a:ea typeface="MS PGothic" pitchFamily="34" charset="-128"/>
              </a:rPr>
              <a:t>How do we get permission to use copyrighted material?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93713" y="1897063"/>
            <a:ext cx="841216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en-US" altLang="en-US" sz="3200" b="1">
                <a:latin typeface="Tahoma" pitchFamily="34" charset="0"/>
              </a:rPr>
              <a:t>Contact the company or person who owns the copyright.</a:t>
            </a:r>
          </a:p>
        </p:txBody>
      </p:sp>
      <p:sp>
        <p:nvSpPr>
          <p:cNvPr id="95234" name="TextBox 3"/>
          <p:cNvSpPr txBox="1">
            <a:spLocks noChangeArrowheads="1"/>
          </p:cNvSpPr>
          <p:nvPr/>
        </p:nvSpPr>
        <p:spPr bwMode="auto">
          <a:xfrm>
            <a:off x="-336550" y="-417513"/>
            <a:ext cx="3225800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6600" b="1" dirty="0">
                <a:solidFill>
                  <a:srgbClr val="00B0F0"/>
                </a:solidFill>
                <a:latin typeface="Tahoma" pitchFamily="34" charset="0"/>
              </a:rPr>
              <a:t>A: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33450" y="3065463"/>
            <a:ext cx="7972425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ts val="1200"/>
              </a:spcAft>
              <a:buFont typeface="Arial" pitchFamily="34" charset="0"/>
              <a:buChar char="•"/>
            </a:pPr>
            <a:r>
              <a:rPr lang="en-US" altLang="en-US" sz="3200">
                <a:latin typeface="Tahoma" pitchFamily="34" charset="0"/>
              </a:rPr>
              <a:t>Provide details of how it will be used </a:t>
            </a:r>
            <a:r>
              <a:rPr lang="en-US" altLang="en-US" sz="3200" i="1">
                <a:latin typeface="Tahoma" pitchFamily="34" charset="0"/>
              </a:rPr>
              <a:t>(user, intended audience and copies published).</a:t>
            </a:r>
          </a:p>
          <a:p>
            <a:pPr eaLnBrk="1" hangingPunct="1">
              <a:spcAft>
                <a:spcPts val="1200"/>
              </a:spcAft>
              <a:buFont typeface="Arial" pitchFamily="34" charset="0"/>
              <a:buChar char="•"/>
            </a:pPr>
            <a:r>
              <a:rPr lang="en-US" altLang="en-US" sz="3200">
                <a:latin typeface="Tahoma" pitchFamily="34" charset="0"/>
              </a:rPr>
              <a:t>Give ample time for a response.</a:t>
            </a:r>
          </a:p>
          <a:p>
            <a:pPr eaLnBrk="1" hangingPunct="1">
              <a:spcAft>
                <a:spcPts val="1200"/>
              </a:spcAft>
              <a:buFont typeface="Arial" pitchFamily="34" charset="0"/>
              <a:buChar char="•"/>
            </a:pPr>
            <a:r>
              <a:rPr lang="en-US" altLang="en-US" sz="3200">
                <a:latin typeface="Tahoma" pitchFamily="34" charset="0"/>
              </a:rPr>
              <a:t>Smaller outlets may allow use, larger ones may charge a fee.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67550" y="-212725"/>
            <a:ext cx="5707062" cy="612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2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138" y="220663"/>
            <a:ext cx="6872287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TextBox 6"/>
          <p:cNvSpPr txBox="1">
            <a:spLocks noChangeArrowheads="1"/>
          </p:cNvSpPr>
          <p:nvPr/>
        </p:nvSpPr>
        <p:spPr bwMode="auto">
          <a:xfrm>
            <a:off x="520700" y="5653088"/>
            <a:ext cx="82851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r>
              <a:rPr lang="en-US" altLang="en-US" i="1">
                <a:latin typeface="Tahoma" pitchFamily="34" charset="0"/>
              </a:rPr>
              <a:t>For a recent Tuesday Tip post about punctuation, there was a cartoon we wanted to use about Oxford commas. We contacted the owner who gave us written permission to reproduce the art.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825" y="25400"/>
            <a:ext cx="5243513" cy="559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-355600" y="-457200"/>
            <a:ext cx="3227388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16600" b="1" dirty="0">
                <a:solidFill>
                  <a:schemeClr val="bg1">
                    <a:lumMod val="95000"/>
                  </a:schemeClr>
                </a:solidFill>
                <a:latin typeface="Tahoma" charset="0"/>
              </a:rPr>
              <a:t>Q:</a:t>
            </a:r>
          </a:p>
        </p:txBody>
      </p:sp>
      <p:sp>
        <p:nvSpPr>
          <p:cNvPr id="99330" name="TextBox 3"/>
          <p:cNvSpPr txBox="1">
            <a:spLocks noChangeArrowheads="1"/>
          </p:cNvSpPr>
          <p:nvPr/>
        </p:nvSpPr>
        <p:spPr bwMode="auto">
          <a:xfrm>
            <a:off x="588963" y="1982788"/>
            <a:ext cx="8047037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6000" b="1" dirty="0">
                <a:solidFill>
                  <a:srgbClr val="FFC000"/>
                </a:solidFill>
                <a:latin typeface="Tahoma" pitchFamily="34" charset="0"/>
                <a:ea typeface="MS PGothic" pitchFamily="34" charset="-128"/>
              </a:rPr>
              <a:t>Where can we find photos and videos that can be used without permission?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93713" y="2087563"/>
            <a:ext cx="84121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en-US" altLang="en-US" sz="3200" b="1">
                <a:latin typeface="Tahoma" pitchFamily="34" charset="0"/>
              </a:rPr>
              <a:t>Start with federal government sites.</a:t>
            </a:r>
            <a:endParaRPr lang="en-US" altLang="en-US" sz="3200">
              <a:latin typeface="Tahoma" pitchFamily="34" charset="0"/>
            </a:endParaRPr>
          </a:p>
        </p:txBody>
      </p:sp>
      <p:sp>
        <p:nvSpPr>
          <p:cNvPr id="100354" name="TextBox 3"/>
          <p:cNvSpPr txBox="1">
            <a:spLocks noChangeArrowheads="1"/>
          </p:cNvSpPr>
          <p:nvPr/>
        </p:nvSpPr>
        <p:spPr bwMode="auto">
          <a:xfrm>
            <a:off x="-336550" y="-417513"/>
            <a:ext cx="3225800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6600" b="1" dirty="0">
                <a:solidFill>
                  <a:srgbClr val="00B0F0"/>
                </a:solidFill>
                <a:latin typeface="Tahoma" pitchFamily="34" charset="0"/>
              </a:rPr>
              <a:t>A: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23938" y="2909888"/>
            <a:ext cx="7242175" cy="327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ts val="1800"/>
              </a:spcAft>
              <a:buFont typeface="Arial" pitchFamily="34" charset="0"/>
              <a:buChar char="•"/>
            </a:pPr>
            <a:r>
              <a:rPr lang="en-US" altLang="en-US" sz="3200">
                <a:latin typeface="Tahoma" pitchFamily="34" charset="0"/>
              </a:rPr>
              <a:t>White House, FEMA, National Park Service and other .gov sites</a:t>
            </a:r>
          </a:p>
          <a:p>
            <a:pPr eaLnBrk="1" hangingPunct="1">
              <a:spcAft>
                <a:spcPts val="1800"/>
              </a:spcAft>
              <a:buFont typeface="Arial" pitchFamily="34" charset="0"/>
              <a:buChar char="•"/>
            </a:pPr>
            <a:r>
              <a:rPr lang="en-US" altLang="en-US" sz="3200">
                <a:latin typeface="Tahoma" pitchFamily="34" charset="0"/>
              </a:rPr>
              <a:t>Content created by federal employees in the line of work is not protected by copyright and can be freely reused.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extBox 3"/>
          <p:cNvSpPr txBox="1">
            <a:spLocks noChangeArrowheads="1"/>
          </p:cNvSpPr>
          <p:nvPr/>
        </p:nvSpPr>
        <p:spPr bwMode="auto">
          <a:xfrm>
            <a:off x="520700" y="5657850"/>
            <a:ext cx="82851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r>
              <a:rPr lang="en-US" altLang="en-US" i="1" dirty="0">
                <a:latin typeface="Tahoma" pitchFamily="34" charset="0"/>
              </a:rPr>
              <a:t>Members of FEMA’s Urban Search and Rescue Nebraska Task Force One (NE-TF1) remove an survivor from floodwaters in a neighborhood impacted by flooding from Hurricane Harvey. </a:t>
            </a:r>
            <a:r>
              <a:rPr lang="en-US" altLang="en-US" dirty="0">
                <a:latin typeface="Tahoma" pitchFamily="34" charset="0"/>
              </a:rPr>
              <a:t>FEMA News Photo</a:t>
            </a:r>
          </a:p>
          <a:p>
            <a:endParaRPr lang="en-US" altLang="en-US" i="1" dirty="0">
              <a:latin typeface="Tahoma" pitchFamily="34" charset="0"/>
            </a:endParaRPr>
          </a:p>
        </p:txBody>
      </p:sp>
      <p:pic>
        <p:nvPicPr>
          <p:cNvPr id="10240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247650"/>
            <a:ext cx="4760912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93713" y="1939925"/>
            <a:ext cx="8412162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en-US" altLang="en-US" sz="3200" b="1">
                <a:latin typeface="Tahoma" pitchFamily="34" charset="0"/>
              </a:rPr>
              <a:t>Look for materials with a Creative Commons (CC) license.</a:t>
            </a:r>
            <a:endParaRPr lang="en-US" altLang="en-US" sz="3200">
              <a:latin typeface="Tahoma" pitchFamily="34" charset="0"/>
            </a:endParaRPr>
          </a:p>
        </p:txBody>
      </p:sp>
      <p:sp>
        <p:nvSpPr>
          <p:cNvPr id="104450" name="TextBox 3"/>
          <p:cNvSpPr txBox="1">
            <a:spLocks noChangeArrowheads="1"/>
          </p:cNvSpPr>
          <p:nvPr/>
        </p:nvSpPr>
        <p:spPr bwMode="auto">
          <a:xfrm>
            <a:off x="-336550" y="-417513"/>
            <a:ext cx="3225800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6600" b="1" dirty="0">
                <a:solidFill>
                  <a:srgbClr val="00B0F0"/>
                </a:solidFill>
                <a:latin typeface="Tahoma" pitchFamily="34" charset="0"/>
              </a:rPr>
              <a:t>A: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41375" y="3017838"/>
            <a:ext cx="8302625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ts val="1800"/>
              </a:spcAft>
              <a:buFont typeface="Arial" pitchFamily="34" charset="0"/>
              <a:buChar char="•"/>
            </a:pPr>
            <a:r>
              <a:rPr lang="en-US" altLang="en-US" sz="3200">
                <a:latin typeface="Tahoma" pitchFamily="34" charset="0"/>
              </a:rPr>
              <a:t>CC is a voluntary alternative to copyright.</a:t>
            </a:r>
          </a:p>
          <a:p>
            <a:pPr eaLnBrk="1" hangingPunct="1">
              <a:spcAft>
                <a:spcPts val="1800"/>
              </a:spcAft>
              <a:buFont typeface="Arial" pitchFamily="34" charset="0"/>
              <a:buChar char="•"/>
            </a:pPr>
            <a:r>
              <a:rPr lang="en-US" altLang="en-US" sz="3200">
                <a:latin typeface="Tahoma" pitchFamily="34" charset="0"/>
              </a:rPr>
              <a:t>Materials can be used for nonprofit publications as long as proper attribution is given.</a:t>
            </a:r>
          </a:p>
          <a:p>
            <a:pPr eaLnBrk="1" hangingPunct="1">
              <a:spcAft>
                <a:spcPts val="1800"/>
              </a:spcAft>
              <a:buFont typeface="Arial" pitchFamily="34" charset="0"/>
              <a:buChar char="•"/>
            </a:pPr>
            <a:r>
              <a:rPr lang="en-US" altLang="en-US" sz="3200">
                <a:latin typeface="Tahoma" pitchFamily="34" charset="0"/>
              </a:rPr>
              <a:t>An advanced Google or Creative  Commons search can locate images.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234950"/>
            <a:ext cx="7974013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70225"/>
            <a:ext cx="7974013" cy="340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-355600" y="-457200"/>
            <a:ext cx="3227388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16600" b="1" dirty="0">
                <a:solidFill>
                  <a:schemeClr val="bg1">
                    <a:lumMod val="95000"/>
                  </a:schemeClr>
                </a:solidFill>
                <a:latin typeface="Tahoma" charset="0"/>
              </a:rPr>
              <a:t>Q:</a:t>
            </a:r>
          </a:p>
        </p:txBody>
      </p:sp>
      <p:sp>
        <p:nvSpPr>
          <p:cNvPr id="108546" name="TextBox 3"/>
          <p:cNvSpPr txBox="1">
            <a:spLocks noChangeArrowheads="1"/>
          </p:cNvSpPr>
          <p:nvPr/>
        </p:nvSpPr>
        <p:spPr bwMode="auto">
          <a:xfrm>
            <a:off x="695325" y="1982788"/>
            <a:ext cx="8047038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6000" b="1" dirty="0">
                <a:solidFill>
                  <a:srgbClr val="FFC000"/>
                </a:solidFill>
                <a:latin typeface="Tahoma" pitchFamily="34" charset="0"/>
                <a:ea typeface="MS PGothic" pitchFamily="34" charset="-128"/>
              </a:rPr>
              <a:t>Can we use photos from Facebook, Instagram and other social media?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804863" y="2044700"/>
            <a:ext cx="7699375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ts val="1800"/>
              </a:spcAft>
            </a:pPr>
            <a:r>
              <a:rPr lang="en-US" altLang="en-US" sz="3200" b="1">
                <a:latin typeface="Tahoma" pitchFamily="34" charset="0"/>
              </a:rPr>
              <a:t>Not without permission.</a:t>
            </a:r>
          </a:p>
          <a:p>
            <a:pPr eaLnBrk="1" hangingPunct="1">
              <a:spcAft>
                <a:spcPts val="1800"/>
              </a:spcAft>
            </a:pPr>
            <a:r>
              <a:rPr lang="en-US" altLang="en-US" sz="3200" b="1">
                <a:latin typeface="Tahoma" pitchFamily="34" charset="0"/>
              </a:rPr>
              <a:t>While images and videos published online are widely available, it does not remove their copyright. </a:t>
            </a:r>
          </a:p>
          <a:p>
            <a:pPr eaLnBrk="1" hangingPunct="1">
              <a:spcAft>
                <a:spcPts val="1800"/>
              </a:spcAft>
            </a:pPr>
            <a:r>
              <a:rPr lang="en-US" altLang="en-US" sz="3200" b="1">
                <a:latin typeface="Tahoma" pitchFamily="34" charset="0"/>
              </a:rPr>
              <a:t>You still need permission to use the material.</a:t>
            </a:r>
          </a:p>
        </p:txBody>
      </p:sp>
      <p:sp>
        <p:nvSpPr>
          <p:cNvPr id="109570" name="TextBox 3"/>
          <p:cNvSpPr txBox="1">
            <a:spLocks noChangeArrowheads="1"/>
          </p:cNvSpPr>
          <p:nvPr/>
        </p:nvSpPr>
        <p:spPr bwMode="auto">
          <a:xfrm>
            <a:off x="-336550" y="-417513"/>
            <a:ext cx="3225800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6600" b="1" dirty="0">
                <a:solidFill>
                  <a:srgbClr val="00B0F0"/>
                </a:solidFill>
                <a:latin typeface="Tahoma" pitchFamily="34" charset="0"/>
              </a:rPr>
              <a:t>A: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3"/>
          <p:cNvSpPr txBox="1">
            <a:spLocks noChangeArrowheads="1"/>
          </p:cNvSpPr>
          <p:nvPr/>
        </p:nvSpPr>
        <p:spPr bwMode="auto">
          <a:xfrm>
            <a:off x="93663" y="101600"/>
            <a:ext cx="8994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chemeClr val="bg1"/>
                </a:solidFill>
                <a:latin typeface="Tahoma" pitchFamily="34" charset="0"/>
              </a:rPr>
              <a:t>Copyright </a:t>
            </a:r>
          </a:p>
        </p:txBody>
      </p:sp>
      <p:sp>
        <p:nvSpPr>
          <p:cNvPr id="17410" name="TextBox 3"/>
          <p:cNvSpPr txBox="1">
            <a:spLocks noChangeArrowheads="1"/>
          </p:cNvSpPr>
          <p:nvPr/>
        </p:nvSpPr>
        <p:spPr bwMode="auto">
          <a:xfrm>
            <a:off x="695325" y="1730375"/>
            <a:ext cx="7405688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Aft>
                <a:spcPts val="2400"/>
              </a:spcAft>
              <a:buFont typeface="Arial" pitchFamily="34" charset="0"/>
              <a:buChar char="•"/>
            </a:pPr>
            <a:r>
              <a:rPr lang="en-US" altLang="en-US" sz="4000" b="1">
                <a:latin typeface="Tahoma" pitchFamily="34" charset="0"/>
              </a:rPr>
              <a:t>To qualify for copyright, the work must be: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539875" y="3236913"/>
            <a:ext cx="6745288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Aft>
                <a:spcPts val="1800"/>
              </a:spcAft>
              <a:buFont typeface="Arial" pitchFamily="34" charset="0"/>
              <a:buChar char="•"/>
            </a:pPr>
            <a:r>
              <a:rPr lang="en-US" altLang="en-US" sz="3600" b="1" dirty="0">
                <a:solidFill>
                  <a:srgbClr val="00B0F0"/>
                </a:solidFill>
                <a:latin typeface="Tahoma" pitchFamily="34" charset="0"/>
              </a:rPr>
              <a:t>original</a:t>
            </a:r>
          </a:p>
          <a:p>
            <a:pPr>
              <a:spcAft>
                <a:spcPts val="1800"/>
              </a:spcAft>
              <a:buFont typeface="Arial" pitchFamily="34" charset="0"/>
              <a:buChar char="•"/>
            </a:pPr>
            <a:r>
              <a:rPr lang="en-US" altLang="en-US" sz="3600" b="1" dirty="0">
                <a:solidFill>
                  <a:srgbClr val="00B0F0"/>
                </a:solidFill>
                <a:latin typeface="Tahoma" pitchFamily="34" charset="0"/>
              </a:rPr>
              <a:t>creative expression fixed in a tangible medium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595313"/>
            <a:ext cx="7434262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&quot;No&quot; Symbol 2"/>
          <p:cNvSpPr/>
          <p:nvPr/>
        </p:nvSpPr>
        <p:spPr>
          <a:xfrm>
            <a:off x="1062038" y="-95250"/>
            <a:ext cx="7053262" cy="6826250"/>
          </a:xfrm>
          <a:prstGeom prst="noSmoking">
            <a:avLst/>
          </a:prstGeom>
          <a:solidFill>
            <a:srgbClr val="CA3183"/>
          </a:solidFill>
          <a:ln>
            <a:solidFill>
              <a:srgbClr val="CA31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-355600" y="-457200"/>
            <a:ext cx="3227388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16600" b="1" dirty="0">
                <a:solidFill>
                  <a:schemeClr val="bg1">
                    <a:lumMod val="95000"/>
                  </a:schemeClr>
                </a:solidFill>
                <a:latin typeface="Tahoma" charset="0"/>
              </a:rPr>
              <a:t>Q:</a:t>
            </a:r>
          </a:p>
        </p:txBody>
      </p:sp>
      <p:sp>
        <p:nvSpPr>
          <p:cNvPr id="111618" name="TextBox 3"/>
          <p:cNvSpPr txBox="1">
            <a:spLocks noChangeArrowheads="1"/>
          </p:cNvSpPr>
          <p:nvPr/>
        </p:nvSpPr>
        <p:spPr bwMode="auto">
          <a:xfrm>
            <a:off x="695325" y="1982788"/>
            <a:ext cx="8047038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6000" b="1" dirty="0">
                <a:solidFill>
                  <a:srgbClr val="FFC000"/>
                </a:solidFill>
                <a:latin typeface="Tahoma" pitchFamily="34" charset="0"/>
                <a:ea typeface="MS PGothic" pitchFamily="34" charset="-128"/>
              </a:rPr>
              <a:t>Can staffers post their photos and videos on social media?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93713" y="1897063"/>
            <a:ext cx="8012112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en-US" altLang="en-US" sz="3200" b="1">
                <a:latin typeface="Tahoma" pitchFamily="34" charset="0"/>
              </a:rPr>
              <a:t>Unless staffers signed an employment or work-for-hire contract, the photographer owns the copyright to his or her images.</a:t>
            </a:r>
          </a:p>
        </p:txBody>
      </p:sp>
      <p:sp>
        <p:nvSpPr>
          <p:cNvPr id="112642" name="TextBox 3"/>
          <p:cNvSpPr txBox="1">
            <a:spLocks noChangeArrowheads="1"/>
          </p:cNvSpPr>
          <p:nvPr/>
        </p:nvSpPr>
        <p:spPr bwMode="auto">
          <a:xfrm>
            <a:off x="-336550" y="-417513"/>
            <a:ext cx="3225800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6600" b="1" dirty="0">
                <a:solidFill>
                  <a:srgbClr val="00B0F0"/>
                </a:solidFill>
                <a:latin typeface="Tahoma" pitchFamily="34" charset="0"/>
              </a:rPr>
              <a:t>A:</a:t>
            </a:r>
          </a:p>
        </p:txBody>
      </p:sp>
      <p:pic>
        <p:nvPicPr>
          <p:cNvPr id="83971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50" y="4068763"/>
            <a:ext cx="282892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93713" y="4195763"/>
            <a:ext cx="5741987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en-US" altLang="en-US" sz="3200" b="1">
                <a:latin typeface="Tahoma" pitchFamily="34" charset="0"/>
              </a:rPr>
              <a:t>This is true even for photos and videos taken on school equipment for school assignments.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93713" y="1897063"/>
            <a:ext cx="8412162" cy="426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ts val="1800"/>
              </a:spcAft>
            </a:pPr>
            <a:r>
              <a:rPr lang="en-US" altLang="en-US" sz="3200" b="1">
                <a:latin typeface="Tahoma" pitchFamily="34" charset="0"/>
              </a:rPr>
              <a:t>Research the school or district’s policy on intellectual property and technology use policies which can support or conflict with copyright rights.</a:t>
            </a:r>
          </a:p>
          <a:p>
            <a:pPr eaLnBrk="1" hangingPunct="1">
              <a:spcAft>
                <a:spcPts val="1800"/>
              </a:spcAft>
            </a:pPr>
            <a:r>
              <a:rPr lang="en-US" altLang="en-US" sz="3200" b="1">
                <a:latin typeface="Tahoma" pitchFamily="34" charset="0"/>
              </a:rPr>
              <a:t>To avoid issues, have a contract that details ownership and permissions before and after publication, including images not used.</a:t>
            </a:r>
          </a:p>
        </p:txBody>
      </p:sp>
      <p:sp>
        <p:nvSpPr>
          <p:cNvPr id="114690" name="TextBox 3"/>
          <p:cNvSpPr txBox="1">
            <a:spLocks noChangeArrowheads="1"/>
          </p:cNvSpPr>
          <p:nvPr/>
        </p:nvSpPr>
        <p:spPr bwMode="auto">
          <a:xfrm>
            <a:off x="-336550" y="-417513"/>
            <a:ext cx="3225800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6600" b="1" dirty="0">
                <a:solidFill>
                  <a:srgbClr val="00B0F0"/>
                </a:solidFill>
                <a:latin typeface="Tahoma" pitchFamily="34" charset="0"/>
              </a:rPr>
              <a:t>A: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0"/>
            <a:ext cx="5299075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-355600" y="-457200"/>
            <a:ext cx="3227388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16600" b="1" dirty="0">
                <a:solidFill>
                  <a:schemeClr val="bg1">
                    <a:lumMod val="95000"/>
                  </a:schemeClr>
                </a:solidFill>
                <a:latin typeface="Tahoma" charset="0"/>
              </a:rPr>
              <a:t>Q:</a:t>
            </a:r>
          </a:p>
        </p:txBody>
      </p:sp>
      <p:sp>
        <p:nvSpPr>
          <p:cNvPr id="118786" name="TextBox 3"/>
          <p:cNvSpPr txBox="1">
            <a:spLocks noChangeArrowheads="1"/>
          </p:cNvSpPr>
          <p:nvPr/>
        </p:nvSpPr>
        <p:spPr bwMode="auto">
          <a:xfrm>
            <a:off x="695325" y="1982788"/>
            <a:ext cx="8047038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6000" b="1" dirty="0">
                <a:solidFill>
                  <a:srgbClr val="FFC000"/>
                </a:solidFill>
                <a:latin typeface="Tahoma" pitchFamily="34" charset="0"/>
                <a:ea typeface="MS PGothic" pitchFamily="34" charset="-128"/>
              </a:rPr>
              <a:t>Can we use famous quotes or movie dialogue in the yearbook?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93713" y="1897063"/>
            <a:ext cx="8412162" cy="449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ts val="1800"/>
              </a:spcAft>
            </a:pPr>
            <a:r>
              <a:rPr lang="en-US" altLang="en-US" sz="3200" b="1" dirty="0">
                <a:latin typeface="Tahoma" pitchFamily="34" charset="0"/>
              </a:rPr>
              <a:t>Yes and no.</a:t>
            </a:r>
          </a:p>
          <a:p>
            <a:pPr eaLnBrk="1" hangingPunct="1">
              <a:spcAft>
                <a:spcPts val="1800"/>
              </a:spcAft>
            </a:pPr>
            <a:r>
              <a:rPr lang="en-US" altLang="en-US" sz="3200" b="1" dirty="0">
                <a:latin typeface="Tahoma" pitchFamily="34" charset="0"/>
              </a:rPr>
              <a:t>Quotes from famous people are not copyrighted. Copyright law doesn’t protect short phrases</a:t>
            </a:r>
            <a:r>
              <a:rPr lang="mr-IN" altLang="en-US" sz="3200" b="1" dirty="0">
                <a:latin typeface="Tahoma" pitchFamily="34" charset="0"/>
              </a:rPr>
              <a:t>–</a:t>
            </a:r>
            <a:r>
              <a:rPr lang="en-US" altLang="en-US" sz="3200" b="1" dirty="0">
                <a:latin typeface="Tahoma" pitchFamily="34" charset="0"/>
              </a:rPr>
              <a:t>they don’t meet the “original” or “creative” criteria.</a:t>
            </a:r>
          </a:p>
          <a:p>
            <a:pPr eaLnBrk="1" hangingPunct="1">
              <a:spcAft>
                <a:spcPts val="1800"/>
              </a:spcAft>
            </a:pPr>
            <a:r>
              <a:rPr lang="en-US" altLang="en-US" sz="3200" b="1" dirty="0">
                <a:latin typeface="Tahoma" pitchFamily="34" charset="0"/>
              </a:rPr>
              <a:t>But we encourage you to avoid famous quotes and publish original content in your book from current students.</a:t>
            </a:r>
          </a:p>
        </p:txBody>
      </p:sp>
      <p:sp>
        <p:nvSpPr>
          <p:cNvPr id="119810" name="TextBox 3"/>
          <p:cNvSpPr txBox="1">
            <a:spLocks noChangeArrowheads="1"/>
          </p:cNvSpPr>
          <p:nvPr/>
        </p:nvSpPr>
        <p:spPr bwMode="auto">
          <a:xfrm>
            <a:off x="-336550" y="-417513"/>
            <a:ext cx="3225800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6600" b="1" dirty="0">
                <a:solidFill>
                  <a:srgbClr val="00B0F0"/>
                </a:solidFill>
                <a:latin typeface="Tahoma" pitchFamily="34" charset="0"/>
              </a:rPr>
              <a:t>A: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93713" y="1897063"/>
            <a:ext cx="7680325" cy="35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ts val="1800"/>
              </a:spcAft>
            </a:pPr>
            <a:r>
              <a:rPr lang="en-US" altLang="en-US" sz="3200" b="1" dirty="0">
                <a:latin typeface="Tahoma" pitchFamily="34" charset="0"/>
              </a:rPr>
              <a:t>Movie script dialogue is copyrighted.</a:t>
            </a:r>
          </a:p>
          <a:p>
            <a:pPr eaLnBrk="1" hangingPunct="1">
              <a:spcAft>
                <a:spcPts val="1800"/>
              </a:spcAft>
            </a:pPr>
            <a:r>
              <a:rPr lang="en-US" altLang="en-US" sz="3200" b="1" dirty="0">
                <a:latin typeface="Tahoma" pitchFamily="34" charset="0"/>
              </a:rPr>
              <a:t>You’ll need permission to quote movie lines.</a:t>
            </a:r>
          </a:p>
          <a:p>
            <a:pPr eaLnBrk="1" hangingPunct="1">
              <a:spcAft>
                <a:spcPts val="1800"/>
              </a:spcAft>
            </a:pPr>
            <a:r>
              <a:rPr lang="en-US" altLang="en-US" sz="3200" b="1" dirty="0">
                <a:latin typeface="Tahoma" pitchFamily="34" charset="0"/>
              </a:rPr>
              <a:t>The quote usage could be transformative depending on how creative the use is.</a:t>
            </a:r>
          </a:p>
        </p:txBody>
      </p:sp>
      <p:sp>
        <p:nvSpPr>
          <p:cNvPr id="121858" name="TextBox 3"/>
          <p:cNvSpPr txBox="1">
            <a:spLocks noChangeArrowheads="1"/>
          </p:cNvSpPr>
          <p:nvPr/>
        </p:nvSpPr>
        <p:spPr bwMode="auto">
          <a:xfrm>
            <a:off x="-336550" y="-417513"/>
            <a:ext cx="3225800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6600" b="1" dirty="0">
                <a:solidFill>
                  <a:srgbClr val="00B0F0"/>
                </a:solidFill>
                <a:latin typeface="Tahoma" pitchFamily="34" charset="0"/>
              </a:rPr>
              <a:t>A: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-355600" y="-457200"/>
            <a:ext cx="3227388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16600" b="1" dirty="0">
                <a:solidFill>
                  <a:schemeClr val="bg1">
                    <a:lumMod val="95000"/>
                  </a:schemeClr>
                </a:solidFill>
                <a:latin typeface="Tahoma" charset="0"/>
              </a:rPr>
              <a:t>Q:</a:t>
            </a:r>
          </a:p>
        </p:txBody>
      </p:sp>
      <p:sp>
        <p:nvSpPr>
          <p:cNvPr id="123906" name="TextBox 3"/>
          <p:cNvSpPr txBox="1">
            <a:spLocks noChangeArrowheads="1"/>
          </p:cNvSpPr>
          <p:nvPr/>
        </p:nvSpPr>
        <p:spPr bwMode="auto">
          <a:xfrm>
            <a:off x="674688" y="2189163"/>
            <a:ext cx="8047037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6000" b="1" dirty="0">
                <a:solidFill>
                  <a:srgbClr val="FFC000"/>
                </a:solidFill>
                <a:latin typeface="Tahoma" pitchFamily="34" charset="0"/>
                <a:ea typeface="MS PGothic" pitchFamily="34" charset="-128"/>
              </a:rPr>
              <a:t>Can song lyrics or poems be included in a yearbook ad?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93713" y="1897063"/>
            <a:ext cx="8412162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en-US" altLang="en-US" sz="3200" b="1">
                <a:latin typeface="Tahoma" pitchFamily="34" charset="0"/>
              </a:rPr>
              <a:t>No.</a:t>
            </a:r>
          </a:p>
          <a:p>
            <a:pPr eaLnBrk="1" hangingPunct="1">
              <a:spcAft>
                <a:spcPts val="1200"/>
              </a:spcAft>
            </a:pPr>
            <a:r>
              <a:rPr lang="en-US" altLang="en-US" sz="3200" b="1">
                <a:latin typeface="Tahoma" pitchFamily="34" charset="0"/>
              </a:rPr>
              <a:t>This doesn’t fall into traditionally recognized fair use categories such as news reporting, commentary, critique or research.</a:t>
            </a:r>
          </a:p>
          <a:p>
            <a:pPr eaLnBrk="1" hangingPunct="1">
              <a:spcAft>
                <a:spcPts val="1200"/>
              </a:spcAft>
            </a:pPr>
            <a:r>
              <a:rPr lang="en-US" altLang="en-US" sz="3200" b="1">
                <a:latin typeface="Tahoma" pitchFamily="34" charset="0"/>
              </a:rPr>
              <a:t>Since the ad helps finance the yearbook, the commercial purpose also weighs against the use.</a:t>
            </a:r>
          </a:p>
        </p:txBody>
      </p:sp>
      <p:sp>
        <p:nvSpPr>
          <p:cNvPr id="124930" name="TextBox 3"/>
          <p:cNvSpPr txBox="1">
            <a:spLocks noChangeArrowheads="1"/>
          </p:cNvSpPr>
          <p:nvPr/>
        </p:nvSpPr>
        <p:spPr bwMode="auto">
          <a:xfrm>
            <a:off x="-336550" y="-417513"/>
            <a:ext cx="3225800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6600" b="1" dirty="0">
                <a:solidFill>
                  <a:srgbClr val="00B0F0"/>
                </a:solidFill>
                <a:latin typeface="Tahoma" pitchFamily="34" charset="0"/>
              </a:rPr>
              <a:t>A: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3"/>
          <p:cNvSpPr txBox="1">
            <a:spLocks noChangeArrowheads="1"/>
          </p:cNvSpPr>
          <p:nvPr/>
        </p:nvSpPr>
        <p:spPr bwMode="auto">
          <a:xfrm>
            <a:off x="93663" y="101600"/>
            <a:ext cx="8994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chemeClr val="bg1"/>
                </a:solidFill>
                <a:latin typeface="Tahoma" pitchFamily="34" charset="0"/>
              </a:rPr>
              <a:t>Copyright </a:t>
            </a:r>
          </a:p>
        </p:txBody>
      </p:sp>
      <p:sp>
        <p:nvSpPr>
          <p:cNvPr id="18434" name="TextBox 3"/>
          <p:cNvSpPr txBox="1">
            <a:spLocks noChangeArrowheads="1"/>
          </p:cNvSpPr>
          <p:nvPr/>
        </p:nvSpPr>
        <p:spPr bwMode="auto">
          <a:xfrm>
            <a:off x="585788" y="1193800"/>
            <a:ext cx="8193087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Aft>
                <a:spcPts val="1800"/>
              </a:spcAft>
              <a:buFont typeface="Arial" pitchFamily="34" charset="0"/>
              <a:buChar char="•"/>
            </a:pPr>
            <a:r>
              <a:rPr lang="en-US" altLang="en-US" sz="4000" b="1">
                <a:latin typeface="Tahoma" pitchFamily="34" charset="0"/>
              </a:rPr>
              <a:t>Copyright protects architecture, art, computer software, literary works, music and photography. 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4151313"/>
            <a:ext cx="3770312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00" y="4151313"/>
            <a:ext cx="3781425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93713" y="1897063"/>
            <a:ext cx="8412162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en-US" altLang="en-US" sz="3200" b="1" dirty="0">
                <a:latin typeface="Tahoma" pitchFamily="34" charset="0"/>
              </a:rPr>
              <a:t>You can encourage parents to use their own words or obtain </a:t>
            </a:r>
            <a:r>
              <a:rPr lang="en-US" altLang="en-US" sz="3200" dirty="0">
                <a:latin typeface="Tahoma" pitchFamily="34" charset="0"/>
              </a:rPr>
              <a:t>(and provide) </a:t>
            </a:r>
            <a:r>
              <a:rPr lang="en-US" altLang="en-US" sz="3200" b="1" dirty="0">
                <a:latin typeface="Tahoma" pitchFamily="34" charset="0"/>
              </a:rPr>
              <a:t>written permission from the copyright owner to use the work.</a:t>
            </a:r>
          </a:p>
          <a:p>
            <a:pPr eaLnBrk="1" hangingPunct="1">
              <a:spcAft>
                <a:spcPts val="1200"/>
              </a:spcAft>
            </a:pPr>
            <a:r>
              <a:rPr lang="en-US" altLang="en-US" sz="3200" b="1" dirty="0">
                <a:latin typeface="Tahoma" pitchFamily="34" charset="0"/>
              </a:rPr>
              <a:t>Be sure to credit the author in the ad.</a:t>
            </a:r>
          </a:p>
          <a:p>
            <a:pPr eaLnBrk="1" hangingPunct="1">
              <a:spcAft>
                <a:spcPts val="1200"/>
              </a:spcAft>
            </a:pPr>
            <a:r>
              <a:rPr lang="en-US" altLang="en-US" sz="3200" b="1" dirty="0">
                <a:solidFill>
                  <a:srgbClr val="00B0F0"/>
                </a:solidFill>
                <a:latin typeface="Tahoma" pitchFamily="34" charset="0"/>
              </a:rPr>
              <a:t>EXCEPTION: </a:t>
            </a:r>
            <a:r>
              <a:rPr lang="en-US" altLang="en-US" sz="3200" b="1" dirty="0">
                <a:latin typeface="Tahoma" pitchFamily="34" charset="0"/>
              </a:rPr>
              <a:t>Works published before 1924 are in the public domain </a:t>
            </a:r>
            <a:r>
              <a:rPr lang="en-US" altLang="en-US" sz="3200" dirty="0">
                <a:latin typeface="Tahoma" pitchFamily="34" charset="0"/>
              </a:rPr>
              <a:t>(songs, poetry, books, Shakespeare, the Bible).</a:t>
            </a:r>
          </a:p>
        </p:txBody>
      </p:sp>
      <p:sp>
        <p:nvSpPr>
          <p:cNvPr id="126978" name="TextBox 3"/>
          <p:cNvSpPr txBox="1">
            <a:spLocks noChangeArrowheads="1"/>
          </p:cNvSpPr>
          <p:nvPr/>
        </p:nvSpPr>
        <p:spPr bwMode="auto">
          <a:xfrm>
            <a:off x="-336550" y="-417513"/>
            <a:ext cx="3225800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6600" b="1" dirty="0">
                <a:solidFill>
                  <a:srgbClr val="00B0F0"/>
                </a:solidFill>
                <a:latin typeface="Tahoma" pitchFamily="34" charset="0"/>
              </a:rPr>
              <a:t>A: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0"/>
            <a:ext cx="5300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TextBox 3"/>
          <p:cNvSpPr txBox="1">
            <a:spLocks noChangeArrowheads="1"/>
          </p:cNvSpPr>
          <p:nvPr/>
        </p:nvSpPr>
        <p:spPr bwMode="auto">
          <a:xfrm>
            <a:off x="212725" y="2008188"/>
            <a:ext cx="849947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9600" b="1" i="1">
                <a:solidFill>
                  <a:schemeClr val="bg1"/>
                </a:solidFill>
                <a:latin typeface="Tahoma" pitchFamily="34" charset="0"/>
              </a:rPr>
              <a:t>available</a:t>
            </a:r>
          </a:p>
        </p:txBody>
      </p:sp>
      <p:sp>
        <p:nvSpPr>
          <p:cNvPr id="129026" name="TextBox 3"/>
          <p:cNvSpPr txBox="1">
            <a:spLocks noChangeArrowheads="1"/>
          </p:cNvSpPr>
          <p:nvPr/>
        </p:nvSpPr>
        <p:spPr bwMode="auto">
          <a:xfrm>
            <a:off x="4156075" y="3194050"/>
            <a:ext cx="3378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4400" b="1" dirty="0">
                <a:solidFill>
                  <a:srgbClr val="FFC000"/>
                </a:solidFill>
                <a:latin typeface="Tahoma" pitchFamily="34" charset="0"/>
                <a:ea typeface="MS PGothic" pitchFamily="34" charset="-128"/>
              </a:rPr>
              <a:t>resources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TextBox 3"/>
          <p:cNvSpPr txBox="1">
            <a:spLocks noChangeArrowheads="1"/>
          </p:cNvSpPr>
          <p:nvPr/>
        </p:nvSpPr>
        <p:spPr bwMode="auto">
          <a:xfrm>
            <a:off x="530225" y="508000"/>
            <a:ext cx="79009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en-US" altLang="en-US" sz="3200" b="1">
                <a:latin typeface="Tahoma" pitchFamily="34" charset="0"/>
              </a:rPr>
              <a:t>Photos &amp; Video</a:t>
            </a:r>
            <a:endParaRPr lang="en-US" altLang="en-US" sz="3200">
              <a:latin typeface="Tahoma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627563" y="1390650"/>
            <a:ext cx="3803650" cy="344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296863" indent="-2730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lvl="2" eaLnBrk="1" hangingPunct="1">
              <a:spcAft>
                <a:spcPts val="1200"/>
              </a:spcAft>
              <a:buFont typeface="Arial" pitchFamily="34" charset="0"/>
              <a:buChar char="•"/>
            </a:pPr>
            <a:r>
              <a:rPr lang="en-US" altLang="en-US" sz="2800">
                <a:latin typeface="Tahoma" pitchFamily="34" charset="0"/>
              </a:rPr>
              <a:t>NASA</a:t>
            </a:r>
          </a:p>
          <a:p>
            <a:pPr lvl="2" eaLnBrk="1" hangingPunct="1">
              <a:spcAft>
                <a:spcPts val="1200"/>
              </a:spcAft>
              <a:buFont typeface="Arial" pitchFamily="34" charset="0"/>
              <a:buChar char="•"/>
            </a:pPr>
            <a:r>
              <a:rPr lang="en-US" altLang="en-US" sz="2800">
                <a:latin typeface="Tahoma" pitchFamily="34" charset="0"/>
              </a:rPr>
              <a:t>National Park Service</a:t>
            </a:r>
          </a:p>
          <a:p>
            <a:pPr lvl="2" eaLnBrk="1" hangingPunct="1">
              <a:spcAft>
                <a:spcPts val="1200"/>
              </a:spcAft>
              <a:buFont typeface="Arial" pitchFamily="34" charset="0"/>
              <a:buChar char="•"/>
            </a:pPr>
            <a:r>
              <a:rPr lang="en-US" altLang="en-US" sz="2800">
                <a:latin typeface="Tahoma" pitchFamily="34" charset="0"/>
              </a:rPr>
              <a:t>Pixabay</a:t>
            </a:r>
          </a:p>
          <a:p>
            <a:pPr lvl="2" eaLnBrk="1" hangingPunct="1">
              <a:spcAft>
                <a:spcPts val="1200"/>
              </a:spcAft>
              <a:buFont typeface="Arial" pitchFamily="34" charset="0"/>
              <a:buChar char="•"/>
            </a:pPr>
            <a:r>
              <a:rPr lang="en-US" altLang="en-US" sz="2800">
                <a:latin typeface="Tahoma" pitchFamily="34" charset="0"/>
              </a:rPr>
              <a:t>Shutterstock*</a:t>
            </a:r>
          </a:p>
          <a:p>
            <a:pPr lvl="2" eaLnBrk="1" hangingPunct="1">
              <a:spcAft>
                <a:spcPts val="1200"/>
              </a:spcAft>
              <a:buFont typeface="Arial" pitchFamily="34" charset="0"/>
              <a:buChar char="•"/>
            </a:pPr>
            <a:r>
              <a:rPr lang="en-US" altLang="en-US" sz="2800">
                <a:latin typeface="Tahoma" pitchFamily="34" charset="0"/>
              </a:rPr>
              <a:t>Stock Vault</a:t>
            </a:r>
          </a:p>
          <a:p>
            <a:pPr lvl="2" eaLnBrk="1" hangingPunct="1">
              <a:spcAft>
                <a:spcPts val="1200"/>
              </a:spcAft>
              <a:buFont typeface="Arial" pitchFamily="34" charset="0"/>
              <a:buChar char="•"/>
            </a:pPr>
            <a:r>
              <a:rPr lang="en-US" altLang="en-US" sz="2800">
                <a:latin typeface="Tahoma" pitchFamily="34" charset="0"/>
              </a:rPr>
              <a:t>Unsplash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22325" y="1390650"/>
            <a:ext cx="3805238" cy="344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296863" indent="-2730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lvl="2" eaLnBrk="1" hangingPunct="1">
              <a:spcAft>
                <a:spcPts val="1200"/>
              </a:spcAft>
              <a:buFont typeface="Arial" pitchFamily="34" charset="0"/>
              <a:buChar char="•"/>
            </a:pPr>
            <a:r>
              <a:rPr lang="en-US" altLang="en-US" sz="2800">
                <a:latin typeface="Tahoma" pitchFamily="34" charset="0"/>
              </a:rPr>
              <a:t>Adobe Stock*</a:t>
            </a:r>
          </a:p>
          <a:p>
            <a:pPr lvl="2" eaLnBrk="1" hangingPunct="1">
              <a:spcAft>
                <a:spcPts val="1200"/>
              </a:spcAft>
              <a:buFont typeface="Arial" pitchFamily="34" charset="0"/>
              <a:buChar char="•"/>
            </a:pPr>
            <a:r>
              <a:rPr lang="en-US" altLang="en-US" sz="2800">
                <a:latin typeface="Tahoma" pitchFamily="34" charset="0"/>
              </a:rPr>
              <a:t>Creative Commons</a:t>
            </a:r>
          </a:p>
          <a:p>
            <a:pPr lvl="2" eaLnBrk="1" hangingPunct="1">
              <a:spcAft>
                <a:spcPts val="1200"/>
              </a:spcAft>
              <a:buFont typeface="Arial" pitchFamily="34" charset="0"/>
              <a:buChar char="•"/>
            </a:pPr>
            <a:r>
              <a:rPr lang="en-US" altLang="en-US" sz="2800">
                <a:latin typeface="Tahoma" pitchFamily="34" charset="0"/>
              </a:rPr>
              <a:t>Defense Department</a:t>
            </a:r>
          </a:p>
          <a:p>
            <a:pPr lvl="2" eaLnBrk="1" hangingPunct="1">
              <a:spcAft>
                <a:spcPts val="1200"/>
              </a:spcAft>
              <a:buFont typeface="Arial" pitchFamily="34" charset="0"/>
              <a:buChar char="•"/>
            </a:pPr>
            <a:r>
              <a:rPr lang="en-US" altLang="en-US" sz="2800">
                <a:latin typeface="Tahoma" pitchFamily="34" charset="0"/>
              </a:rPr>
              <a:t>FEMA</a:t>
            </a:r>
          </a:p>
          <a:p>
            <a:pPr lvl="2" eaLnBrk="1" hangingPunct="1">
              <a:spcAft>
                <a:spcPts val="1200"/>
              </a:spcAft>
              <a:buFont typeface="Arial" pitchFamily="34" charset="0"/>
              <a:buChar char="•"/>
            </a:pPr>
            <a:r>
              <a:rPr lang="en-US" altLang="en-US" sz="2800">
                <a:latin typeface="Tahoma" pitchFamily="34" charset="0"/>
              </a:rPr>
              <a:t>Free Images</a:t>
            </a:r>
          </a:p>
          <a:p>
            <a:pPr lvl="2" eaLnBrk="1" hangingPunct="1">
              <a:spcAft>
                <a:spcPts val="1200"/>
              </a:spcAft>
              <a:buFont typeface="Arial" pitchFamily="34" charset="0"/>
              <a:buChar char="•"/>
            </a:pPr>
            <a:r>
              <a:rPr lang="en-US" altLang="en-US" sz="2800">
                <a:latin typeface="Tahoma" pitchFamily="34" charset="0"/>
              </a:rPr>
              <a:t>ImageSource*</a:t>
            </a:r>
          </a:p>
        </p:txBody>
      </p:sp>
      <p:sp>
        <p:nvSpPr>
          <p:cNvPr id="103428" name="TextBox 6"/>
          <p:cNvSpPr txBox="1">
            <a:spLocks noChangeArrowheads="1"/>
          </p:cNvSpPr>
          <p:nvPr/>
        </p:nvSpPr>
        <p:spPr bwMode="auto">
          <a:xfrm>
            <a:off x="677863" y="6091238"/>
            <a:ext cx="79009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en-US" altLang="en-US" i="1">
                <a:latin typeface="Tahoma" pitchFamily="34" charset="0"/>
              </a:rPr>
              <a:t>*royalty-free pay sites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8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30225" y="508000"/>
            <a:ext cx="79009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en-US" altLang="en-US" sz="3200" b="1">
                <a:latin typeface="Tahoma" pitchFamily="34" charset="0"/>
              </a:rPr>
              <a:t>Music &amp; Audio</a:t>
            </a:r>
            <a:endParaRPr lang="en-US" altLang="en-US" sz="3200">
              <a:latin typeface="Tahoma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77888" y="1277938"/>
            <a:ext cx="3565525" cy="446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296863" indent="-2730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lvl="2" eaLnBrk="1" hangingPunct="1">
              <a:spcAft>
                <a:spcPts val="1200"/>
              </a:spcAft>
              <a:buFont typeface="Arial" pitchFamily="34" charset="0"/>
              <a:buChar char="•"/>
            </a:pPr>
            <a:r>
              <a:rPr lang="en-US" altLang="en-US" sz="2800">
                <a:latin typeface="Tahoma" pitchFamily="34" charset="0"/>
              </a:rPr>
              <a:t>Audio Nautix</a:t>
            </a:r>
          </a:p>
          <a:p>
            <a:pPr lvl="2" eaLnBrk="1" hangingPunct="1">
              <a:spcAft>
                <a:spcPts val="1200"/>
              </a:spcAft>
              <a:buFont typeface="Arial" pitchFamily="34" charset="0"/>
              <a:buChar char="•"/>
            </a:pPr>
            <a:r>
              <a:rPr lang="en-US" altLang="en-US" sz="2800">
                <a:latin typeface="Tahoma" pitchFamily="34" charset="0"/>
              </a:rPr>
              <a:t>ccMixter</a:t>
            </a:r>
          </a:p>
          <a:p>
            <a:pPr lvl="2" eaLnBrk="1" hangingPunct="1">
              <a:spcAft>
                <a:spcPts val="1200"/>
              </a:spcAft>
              <a:buFont typeface="Arial" pitchFamily="34" charset="0"/>
              <a:buChar char="•"/>
            </a:pPr>
            <a:r>
              <a:rPr lang="en-US" altLang="en-US" sz="2800">
                <a:latin typeface="Tahoma" pitchFamily="34" charset="0"/>
              </a:rPr>
              <a:t>Creative Commons</a:t>
            </a:r>
          </a:p>
          <a:p>
            <a:pPr lvl="2" eaLnBrk="1" hangingPunct="1">
              <a:spcAft>
                <a:spcPts val="1200"/>
              </a:spcAft>
              <a:buFont typeface="Arial" pitchFamily="34" charset="0"/>
              <a:buChar char="•"/>
            </a:pPr>
            <a:r>
              <a:rPr lang="en-US" altLang="en-US" sz="2800">
                <a:latin typeface="Tahoma" pitchFamily="34" charset="0"/>
              </a:rPr>
              <a:t>Free Music Archive</a:t>
            </a:r>
          </a:p>
          <a:p>
            <a:pPr lvl="2" eaLnBrk="1" hangingPunct="1">
              <a:spcAft>
                <a:spcPts val="1200"/>
              </a:spcAft>
              <a:buFont typeface="Arial" pitchFamily="34" charset="0"/>
              <a:buChar char="•"/>
            </a:pPr>
            <a:r>
              <a:rPr lang="en-US" altLang="en-US" sz="2800">
                <a:latin typeface="Tahoma" pitchFamily="34" charset="0"/>
              </a:rPr>
              <a:t>Free Music Public Domain</a:t>
            </a:r>
          </a:p>
          <a:p>
            <a:pPr lvl="2" eaLnBrk="1" hangingPunct="1">
              <a:spcAft>
                <a:spcPts val="1200"/>
              </a:spcAft>
              <a:buFont typeface="Arial" pitchFamily="34" charset="0"/>
              <a:buChar char="•"/>
            </a:pPr>
            <a:r>
              <a:rPr lang="en-US" altLang="en-US" sz="2800">
                <a:latin typeface="Tahoma" pitchFamily="34" charset="0"/>
              </a:rPr>
              <a:t>Free Play Music</a:t>
            </a:r>
          </a:p>
          <a:p>
            <a:pPr lvl="2" eaLnBrk="1" hangingPunct="1">
              <a:spcAft>
                <a:spcPts val="1200"/>
              </a:spcAft>
              <a:buFont typeface="Arial" pitchFamily="34" charset="0"/>
              <a:buChar char="•"/>
            </a:pPr>
            <a:r>
              <a:rPr lang="en-US" altLang="en-US" sz="2800">
                <a:latin typeface="Tahoma" pitchFamily="34" charset="0"/>
              </a:rPr>
              <a:t>Free Stock Music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681538" y="1277938"/>
            <a:ext cx="3567112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296863" indent="-2730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lvl="2" eaLnBrk="1" hangingPunct="1">
              <a:spcAft>
                <a:spcPts val="1200"/>
              </a:spcAft>
              <a:buFont typeface="Arial" pitchFamily="34" charset="0"/>
              <a:buChar char="•"/>
            </a:pPr>
            <a:r>
              <a:rPr lang="en-US" altLang="en-US" sz="2800">
                <a:latin typeface="Tahoma" pitchFamily="34" charset="0"/>
              </a:rPr>
              <a:t>Legit Torrents</a:t>
            </a:r>
          </a:p>
          <a:p>
            <a:pPr lvl="2" eaLnBrk="1" hangingPunct="1">
              <a:spcAft>
                <a:spcPts val="1200"/>
              </a:spcAft>
              <a:buFont typeface="Arial" pitchFamily="34" charset="0"/>
              <a:buChar char="•"/>
            </a:pPr>
            <a:r>
              <a:rPr lang="en-US" altLang="en-US" sz="2800">
                <a:latin typeface="Tahoma" pitchFamily="34" charset="0"/>
              </a:rPr>
              <a:t>Music in Cloud</a:t>
            </a:r>
          </a:p>
          <a:p>
            <a:pPr lvl="2" eaLnBrk="1" hangingPunct="1">
              <a:spcAft>
                <a:spcPts val="1200"/>
              </a:spcAft>
              <a:buFont typeface="Arial" pitchFamily="34" charset="0"/>
              <a:buChar char="•"/>
            </a:pPr>
            <a:r>
              <a:rPr lang="en-US" altLang="en-US" sz="2800">
                <a:latin typeface="Tahoma" pitchFamily="34" charset="0"/>
              </a:rPr>
              <a:t>Opsound</a:t>
            </a:r>
          </a:p>
          <a:p>
            <a:pPr lvl="2" eaLnBrk="1" hangingPunct="1">
              <a:spcAft>
                <a:spcPts val="1200"/>
              </a:spcAft>
              <a:buFont typeface="Arial" pitchFamily="34" charset="0"/>
              <a:buChar char="•"/>
            </a:pPr>
            <a:r>
              <a:rPr lang="en-US" altLang="en-US" sz="2800">
                <a:latin typeface="Tahoma" pitchFamily="34" charset="0"/>
              </a:rPr>
              <a:t>Public Domain Information Project</a:t>
            </a:r>
          </a:p>
          <a:p>
            <a:pPr lvl="2" eaLnBrk="1" hangingPunct="1">
              <a:spcAft>
                <a:spcPts val="1200"/>
              </a:spcAft>
              <a:buFont typeface="Arial" pitchFamily="34" charset="0"/>
              <a:buChar char="•"/>
            </a:pPr>
            <a:r>
              <a:rPr lang="en-US" altLang="en-US" sz="2800">
                <a:latin typeface="Tahoma" pitchFamily="34" charset="0"/>
              </a:rPr>
              <a:t>The Internet Archive</a:t>
            </a:r>
          </a:p>
          <a:p>
            <a:pPr lvl="2" eaLnBrk="1" hangingPunct="1">
              <a:spcAft>
                <a:spcPts val="1200"/>
              </a:spcAft>
              <a:buFont typeface="Arial" pitchFamily="34" charset="0"/>
              <a:buChar char="•"/>
            </a:pPr>
            <a:r>
              <a:rPr lang="en-US" altLang="en-US" sz="2800">
                <a:latin typeface="Tahoma" pitchFamily="34" charset="0"/>
              </a:rPr>
              <a:t>Vuze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804863" y="1276350"/>
            <a:ext cx="7242175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en-US" altLang="en-US" sz="3200" b="1">
                <a:latin typeface="Tahoma" pitchFamily="34" charset="0"/>
              </a:rPr>
              <a:t>Read licensing agreements and FAQs closely. </a:t>
            </a:r>
            <a:r>
              <a:rPr lang="en-US" altLang="en-US" sz="3200">
                <a:latin typeface="Tahoma" pitchFamily="34" charset="0"/>
              </a:rPr>
              <a:t>Some websites have a minor fee or restrictions on commercial use, stand-alone usage or modifications.</a:t>
            </a:r>
          </a:p>
          <a:p>
            <a:pPr eaLnBrk="1" hangingPunct="1">
              <a:spcAft>
                <a:spcPts val="1200"/>
              </a:spcAft>
            </a:pPr>
            <a:r>
              <a:rPr lang="en-US" altLang="en-US" sz="3200" b="1">
                <a:latin typeface="Tahoma" pitchFamily="34" charset="0"/>
              </a:rPr>
              <a:t>Always include the proper credit with the material reused.</a:t>
            </a:r>
            <a:endParaRPr lang="en-US" altLang="en-US" sz="3200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TextBox 3"/>
          <p:cNvSpPr txBox="1">
            <a:spLocks noChangeArrowheads="1"/>
          </p:cNvSpPr>
          <p:nvPr/>
        </p:nvSpPr>
        <p:spPr bwMode="auto">
          <a:xfrm>
            <a:off x="530225" y="508000"/>
            <a:ext cx="79009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en-US" altLang="en-US" sz="3200" b="1">
                <a:latin typeface="Tahoma" pitchFamily="34" charset="0"/>
              </a:rPr>
              <a:t>SPLC guides</a:t>
            </a:r>
            <a:endParaRPr lang="en-US" altLang="en-US" sz="3200">
              <a:latin typeface="Tahoma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41375" y="1331913"/>
            <a:ext cx="7789863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22225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lvl="2" eaLnBrk="1" hangingPunct="1">
              <a:spcAft>
                <a:spcPts val="1200"/>
              </a:spcAft>
            </a:pPr>
            <a:r>
              <a:rPr lang="en-US" altLang="en-US" sz="2800">
                <a:latin typeface="Tahoma" pitchFamily="34" charset="0"/>
              </a:rPr>
              <a:t>“Copyrighted Music in High School News Broadcasts”</a:t>
            </a:r>
          </a:p>
          <a:p>
            <a:pPr lvl="2" eaLnBrk="1" hangingPunct="1">
              <a:spcAft>
                <a:spcPts val="1200"/>
              </a:spcAft>
            </a:pPr>
            <a:r>
              <a:rPr lang="en-US" altLang="en-US" sz="2800">
                <a:latin typeface="Tahoma" pitchFamily="34" charset="0"/>
              </a:rPr>
              <a:t>“Know Your Rights: Copyright and Fair Use”</a:t>
            </a:r>
          </a:p>
          <a:p>
            <a:pPr lvl="2" eaLnBrk="1" hangingPunct="1">
              <a:spcAft>
                <a:spcPts val="1200"/>
              </a:spcAft>
            </a:pPr>
            <a:r>
              <a:rPr lang="en-US" altLang="en-US" sz="2800">
                <a:latin typeface="Tahoma" pitchFamily="34" charset="0"/>
              </a:rPr>
              <a:t>“Guide to Music Licensing for Broadcasting and Webcasting”</a:t>
            </a:r>
          </a:p>
          <a:p>
            <a:pPr lvl="2" eaLnBrk="1" hangingPunct="1">
              <a:spcAft>
                <a:spcPts val="1200"/>
              </a:spcAft>
            </a:pPr>
            <a:r>
              <a:rPr lang="en-US" altLang="en-US" sz="2800">
                <a:latin typeface="Tahoma" pitchFamily="34" charset="0"/>
              </a:rPr>
              <a:t>“SPLC Guide to Fair use”</a:t>
            </a:r>
          </a:p>
          <a:p>
            <a:pPr lvl="2" eaLnBrk="1" hangingPunct="1">
              <a:spcAft>
                <a:spcPts val="1200"/>
              </a:spcAft>
            </a:pPr>
            <a:r>
              <a:rPr lang="en-US" altLang="en-US" sz="2800">
                <a:latin typeface="Tahoma" pitchFamily="34" charset="0"/>
              </a:rPr>
              <a:t>“Student Media Guide to Copyright Law”</a:t>
            </a:r>
          </a:p>
          <a:p>
            <a:pPr lvl="2" eaLnBrk="1" hangingPunct="1">
              <a:spcAft>
                <a:spcPts val="1200"/>
              </a:spcAft>
            </a:pPr>
            <a:r>
              <a:rPr lang="en-US" altLang="en-US" sz="2800">
                <a:latin typeface="Tahoma" pitchFamily="34" charset="0"/>
              </a:rPr>
              <a:t>“Copyright Safe Materials Available for Republication in Student Media”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1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254000"/>
            <a:ext cx="6067425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8" y="2174875"/>
            <a:ext cx="6724650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TextBox 3"/>
          <p:cNvSpPr txBox="1">
            <a:spLocks noChangeArrowheads="1"/>
          </p:cNvSpPr>
          <p:nvPr/>
        </p:nvSpPr>
        <p:spPr bwMode="auto">
          <a:xfrm>
            <a:off x="176213" y="2484438"/>
            <a:ext cx="772477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9600" b="1" i="1">
                <a:solidFill>
                  <a:schemeClr val="bg1"/>
                </a:solidFill>
                <a:latin typeface="Tahoma" pitchFamily="34" charset="0"/>
              </a:rPr>
              <a:t>Questions</a:t>
            </a:r>
          </a:p>
        </p:txBody>
      </p:sp>
      <p:sp>
        <p:nvSpPr>
          <p:cNvPr id="139266" name="TextBox 3"/>
          <p:cNvSpPr txBox="1">
            <a:spLocks noChangeArrowheads="1"/>
          </p:cNvSpPr>
          <p:nvPr/>
        </p:nvSpPr>
        <p:spPr bwMode="auto">
          <a:xfrm>
            <a:off x="6057900" y="1236663"/>
            <a:ext cx="3378200" cy="315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9900" b="1" dirty="0">
                <a:solidFill>
                  <a:srgbClr val="FFC000"/>
                </a:solidFill>
                <a:latin typeface="Tahoma" pitchFamily="34" charset="0"/>
                <a:ea typeface="MS PGothic" pitchFamily="34" charset="-128"/>
              </a:rPr>
              <a:t>?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TextBox 3"/>
          <p:cNvSpPr txBox="1">
            <a:spLocks noChangeArrowheads="1"/>
          </p:cNvSpPr>
          <p:nvPr/>
        </p:nvSpPr>
        <p:spPr bwMode="auto">
          <a:xfrm>
            <a:off x="401638" y="1138238"/>
            <a:ext cx="3951287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2730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Aft>
                <a:spcPts val="1000"/>
              </a:spcAft>
            </a:pPr>
            <a:r>
              <a:rPr lang="en-US" altLang="en-US" sz="1300">
                <a:latin typeface="Tahoma" pitchFamily="34" charset="0"/>
              </a:rPr>
              <a:t>Aufderheide, Patricia and Jaszi, Peter. Reclaiming Fair Use. The University of Chicago Press, 2011.</a:t>
            </a:r>
          </a:p>
          <a:p>
            <a:pPr>
              <a:spcAft>
                <a:spcPts val="1000"/>
              </a:spcAft>
            </a:pPr>
            <a:r>
              <a:rPr lang="en-US" altLang="en-US" sz="1300">
                <a:latin typeface="Tahoma" pitchFamily="34" charset="0"/>
              </a:rPr>
              <a:t>Britt, Barry S.  “Copyright issues when using Music in Videos.” http://schoolvideonews.com/Copyright/Copyright-issues-when-using-music-in-videos. School Video News. Accessed Feb. 19, 2018. </a:t>
            </a:r>
          </a:p>
          <a:p>
            <a:pPr>
              <a:spcAft>
                <a:spcPts val="1000"/>
              </a:spcAft>
            </a:pPr>
            <a:r>
              <a:rPr lang="en-US" altLang="en-US" sz="1300">
                <a:latin typeface="Tahoma" pitchFamily="34" charset="0"/>
              </a:rPr>
              <a:t>Fishman, J.D., Stephen. The Copyright Handbook. Nolo, 2017. </a:t>
            </a:r>
          </a:p>
          <a:p>
            <a:pPr>
              <a:spcAft>
                <a:spcPts val="1000"/>
              </a:spcAft>
            </a:pPr>
            <a:r>
              <a:rPr lang="en-US" altLang="en-US" sz="1300">
                <a:latin typeface="Tahoma" pitchFamily="34" charset="0"/>
              </a:rPr>
              <a:t>Harris, Phillip L. “How Do I Get Music Copyright Permission?” School Video News. http://schoolvideonews.com/Copyright/How-Do-I-Get-Music-Copyright-Permission. Accessed Feb. 19, 2018.</a:t>
            </a:r>
          </a:p>
          <a:p>
            <a:pPr>
              <a:spcAft>
                <a:spcPts val="1000"/>
              </a:spcAft>
            </a:pPr>
            <a:r>
              <a:rPr lang="en-US" altLang="en-US" sz="1300">
                <a:latin typeface="Tahoma" pitchFamily="34" charset="0"/>
              </a:rPr>
              <a:t>Hobbs, Renee. Copyright Clarity. Corwin, 2010.</a:t>
            </a:r>
          </a:p>
          <a:p>
            <a:pPr>
              <a:spcAft>
                <a:spcPts val="1000"/>
              </a:spcAft>
            </a:pPr>
            <a:r>
              <a:rPr lang="en-US" altLang="en-US" sz="1300">
                <a:latin typeface="Tahoma" pitchFamily="34" charset="0"/>
              </a:rPr>
              <a:t>Student Press Law Center. “Copyrighted Music in High School News Broadcasts.” https://www.studenttelevision.com/data/images/pdf/SPLC_Music_Guidelines.pdf. Accessed Jan. 21, 2018.</a:t>
            </a:r>
          </a:p>
        </p:txBody>
      </p:sp>
      <p:sp>
        <p:nvSpPr>
          <p:cNvPr id="140290" name="TextBox 2"/>
          <p:cNvSpPr txBox="1">
            <a:spLocks noChangeArrowheads="1"/>
          </p:cNvSpPr>
          <p:nvPr/>
        </p:nvSpPr>
        <p:spPr bwMode="auto">
          <a:xfrm>
            <a:off x="476250" y="141288"/>
            <a:ext cx="78994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>
              <a:spcAft>
                <a:spcPts val="1200"/>
              </a:spcAft>
            </a:pPr>
            <a:r>
              <a:rPr lang="en-US" altLang="en-US" sz="3200" b="1">
                <a:solidFill>
                  <a:schemeClr val="bg1"/>
                </a:solidFill>
                <a:latin typeface="Tahoma" pitchFamily="34" charset="0"/>
              </a:rPr>
              <a:t>Works cited</a:t>
            </a:r>
            <a:endParaRPr lang="en-US" altLang="en-US" sz="320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140291" name="TextBox 4"/>
          <p:cNvSpPr txBox="1">
            <a:spLocks noChangeArrowheads="1"/>
          </p:cNvSpPr>
          <p:nvPr/>
        </p:nvSpPr>
        <p:spPr bwMode="auto">
          <a:xfrm>
            <a:off x="4608513" y="1138238"/>
            <a:ext cx="4059237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2730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Aft>
                <a:spcPts val="1000"/>
              </a:spcAft>
            </a:pPr>
            <a:r>
              <a:rPr lang="en-US" altLang="en-US" sz="1300">
                <a:latin typeface="Tahoma" pitchFamily="34" charset="0"/>
              </a:rPr>
              <a:t>Student Press Law Center.  “Know Your Rights: Copyright and Fair Use.” https://s3.amazonaws.com/media.spl/1061_faq_copyrighto.pdf. Accessed Feb. 19, 2018.</a:t>
            </a:r>
          </a:p>
          <a:p>
            <a:pPr>
              <a:spcAft>
                <a:spcPts val="1000"/>
              </a:spcAft>
            </a:pPr>
            <a:r>
              <a:rPr lang="en-US" altLang="en-US" sz="1300">
                <a:latin typeface="Tahoma" pitchFamily="34" charset="0"/>
              </a:rPr>
              <a:t>Student Press Law Center. “Guide to Music Licensing for Broadcasting and Webcasting.” http://www.splc.org/article/2011/01/splc-guide-to-music-licensing-for-broadcasting-and-webcasting?id=112. Accessed Feb. 19, 2018.</a:t>
            </a:r>
          </a:p>
          <a:p>
            <a:pPr>
              <a:spcAft>
                <a:spcPts val="1000"/>
              </a:spcAft>
            </a:pPr>
            <a:r>
              <a:rPr lang="en-US" altLang="en-US" sz="1300">
                <a:latin typeface="Tahoma" pitchFamily="34" charset="0"/>
              </a:rPr>
              <a:t>Student Press Law Center. “SPLC Guide to Fair Use.” http://www.splc.org/article/2011/04/splc-guide-to-fair-use. Accessed Feb. 19, 2018. </a:t>
            </a:r>
          </a:p>
          <a:p>
            <a:pPr>
              <a:spcAft>
                <a:spcPts val="1000"/>
              </a:spcAft>
            </a:pPr>
            <a:r>
              <a:rPr lang="en-US" altLang="en-US" sz="1300">
                <a:latin typeface="Tahoma" pitchFamily="34" charset="0"/>
              </a:rPr>
              <a:t>Student Press Law Center. “Student Media Guide to Copyright Law.” August 2015. http://www.splc.org/article/2015/08/student-media-guide-to-copyright-law. Accessed Dec. 20, 2017. </a:t>
            </a:r>
          </a:p>
          <a:p>
            <a:pPr>
              <a:spcAft>
                <a:spcPts val="1000"/>
              </a:spcAft>
            </a:pPr>
            <a:r>
              <a:rPr lang="en-US" altLang="en-US" sz="1300">
                <a:latin typeface="Tahoma" pitchFamily="34" charset="0"/>
              </a:rPr>
              <a:t>Student Press Law Center. “Copyright Safe Materials Available for Republication in Student Media.” http://www.splc.org/article/2016/09/copyright-free-sites. Accessed Feb. 19, 2018.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Box 3"/>
          <p:cNvSpPr txBox="1">
            <a:spLocks noChangeArrowheads="1"/>
          </p:cNvSpPr>
          <p:nvPr/>
        </p:nvSpPr>
        <p:spPr bwMode="auto">
          <a:xfrm>
            <a:off x="93663" y="101600"/>
            <a:ext cx="8994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chemeClr val="bg1"/>
                </a:solidFill>
                <a:latin typeface="Tahoma" pitchFamily="34" charset="0"/>
              </a:rPr>
              <a:t>Copyright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66738" y="912813"/>
            <a:ext cx="7808912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altLang="en-US" sz="3600" b="1" dirty="0">
                <a:latin typeface="Tahoma" pitchFamily="34" charset="0"/>
              </a:rPr>
              <a:t>Not all forms of expression are protected by copyright. </a:t>
            </a:r>
          </a:p>
          <a:p>
            <a:r>
              <a:rPr lang="en-US" altLang="en-US" sz="3600" dirty="0">
                <a:latin typeface="Tahoma" pitchFamily="34" charset="0"/>
              </a:rPr>
              <a:t>   Names, slogans, titles, words and short phrases, instructions, ingredient lists and familiar symbols or designs typically lack the needed originality. </a:t>
            </a:r>
            <a:br>
              <a:rPr lang="en-US" altLang="en-US" sz="3600" b="1" dirty="0">
                <a:latin typeface="Tahoma" pitchFamily="34" charset="0"/>
              </a:rPr>
            </a:br>
            <a:endParaRPr lang="en-US" altLang="en-US" sz="3600" b="1" dirty="0">
              <a:latin typeface="Tahom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altLang="en-US" sz="3600" b="1" dirty="0">
                <a:latin typeface="Tahoma" pitchFamily="34" charset="0"/>
              </a:rPr>
              <a:t>Facts and ideas are not copyrighted. </a:t>
            </a:r>
          </a:p>
        </p:txBody>
      </p:sp>
      <p:pic>
        <p:nvPicPr>
          <p:cNvPr id="18435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3488">
            <a:off x="6062663" y="4159250"/>
            <a:ext cx="2365375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614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3"/>
          <p:cNvSpPr txBox="1">
            <a:spLocks noChangeArrowheads="1"/>
          </p:cNvSpPr>
          <p:nvPr/>
        </p:nvSpPr>
        <p:spPr bwMode="auto">
          <a:xfrm>
            <a:off x="93663" y="101600"/>
            <a:ext cx="8994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chemeClr val="bg1"/>
                </a:solidFill>
                <a:latin typeface="Tahoma" pitchFamily="34" charset="0"/>
              </a:rPr>
              <a:t>Copyright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66738" y="1060450"/>
            <a:ext cx="7974012" cy="458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Aft>
                <a:spcPts val="1800"/>
              </a:spcAft>
              <a:buFont typeface="Arial" pitchFamily="34" charset="0"/>
              <a:buChar char="•"/>
            </a:pPr>
            <a:r>
              <a:rPr lang="en-US" altLang="en-US" sz="3600" b="1">
                <a:latin typeface="Tahoma" pitchFamily="34" charset="0"/>
              </a:rPr>
              <a:t>Copyright protects owners from unauthorized use of their work.</a:t>
            </a:r>
          </a:p>
          <a:p>
            <a:pPr>
              <a:spcAft>
                <a:spcPts val="1800"/>
              </a:spcAft>
              <a:buFont typeface="Arial" pitchFamily="34" charset="0"/>
              <a:buChar char="•"/>
            </a:pPr>
            <a:r>
              <a:rPr lang="en-US" altLang="en-US" sz="3600" b="1">
                <a:latin typeface="Tahoma" pitchFamily="34" charset="0"/>
              </a:rPr>
              <a:t>You can’t copy the work unless:</a:t>
            </a:r>
          </a:p>
          <a:p>
            <a:pPr lvl="2">
              <a:spcAft>
                <a:spcPts val="600"/>
              </a:spcAft>
              <a:buFont typeface="Arial" pitchFamily="34" charset="0"/>
              <a:buChar char="•"/>
            </a:pPr>
            <a:r>
              <a:rPr lang="en-US" altLang="en-US" sz="3600">
                <a:latin typeface="Tahoma" pitchFamily="34" charset="0"/>
              </a:rPr>
              <a:t>You have permission from          the owner</a:t>
            </a:r>
          </a:p>
          <a:p>
            <a:pPr lvl="2">
              <a:spcAft>
                <a:spcPts val="600"/>
              </a:spcAft>
              <a:buFont typeface="Arial" pitchFamily="34" charset="0"/>
              <a:buChar char="•"/>
            </a:pPr>
            <a:r>
              <a:rPr lang="en-US" altLang="en-US" sz="3600">
                <a:latin typeface="Tahoma" pitchFamily="34" charset="0"/>
              </a:rPr>
              <a:t>You pay the owner a fee</a:t>
            </a:r>
          </a:p>
          <a:p>
            <a:pPr lvl="2">
              <a:spcAft>
                <a:spcPts val="600"/>
              </a:spcAft>
              <a:buFont typeface="Arial" pitchFamily="34" charset="0"/>
              <a:buChar char="•"/>
            </a:pPr>
            <a:r>
              <a:rPr lang="en-US" altLang="en-US" sz="3600">
                <a:latin typeface="Tahoma" pitchFamily="34" charset="0"/>
              </a:rPr>
              <a:t>You claim fair use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19204</TotalTime>
  <Words>3120</Words>
  <Application>Microsoft Macintosh PowerPoint</Application>
  <PresentationFormat>On-screen Show (4:3)</PresentationFormat>
  <Paragraphs>344</Paragraphs>
  <Slides>80</Slides>
  <Notes>53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80</vt:i4>
      </vt:variant>
    </vt:vector>
  </HeadingPairs>
  <TitlesOfParts>
    <vt:vector size="86" baseType="lpstr">
      <vt:lpstr>Arial</vt:lpstr>
      <vt:lpstr>Calibri</vt:lpstr>
      <vt:lpstr>Tahoma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Judi Coolidge</dc:creator>
  <cp:lastModifiedBy>Everman, Brynda</cp:lastModifiedBy>
  <cp:revision>434</cp:revision>
  <dcterms:created xsi:type="dcterms:W3CDTF">2009-08-19T14:57:48Z</dcterms:created>
  <dcterms:modified xsi:type="dcterms:W3CDTF">2020-08-14T18:37:05Z</dcterms:modified>
</cp:coreProperties>
</file>