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5759" r:id="rId2"/>
  </p:sldMasterIdLst>
  <p:notesMasterIdLst>
    <p:notesMasterId r:id="rId44"/>
  </p:notesMasterIdLst>
  <p:sldIdLst>
    <p:sldId id="256" r:id="rId3"/>
    <p:sldId id="34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261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3183"/>
    <a:srgbClr val="00B0F0"/>
    <a:srgbClr val="E230A0"/>
    <a:srgbClr val="00A19C"/>
    <a:srgbClr val="F3AF1A"/>
    <a:srgbClr val="14AC93"/>
    <a:srgbClr val="F6710E"/>
    <a:srgbClr val="FF6600"/>
    <a:srgbClr val="E2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1692" autoAdjust="0"/>
  </p:normalViewPr>
  <p:slideViewPr>
    <p:cSldViewPr>
      <p:cViewPr varScale="1">
        <p:scale>
          <a:sx n="128" d="100"/>
          <a:sy n="128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E505BBE5-1C65-4B82-A524-E651DFDB0D1F}" type="datetimeFigureOut">
              <a:rPr lang="en-US"/>
              <a:pPr>
                <a:defRPr/>
              </a:pPr>
              <a:t>8/14/20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60F76491-73CF-499C-98CF-EE04E4AB0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6CAAC7-5E18-4899-8465-02F639097C47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333692-0EEF-448E-9DD2-7F942AED8076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12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D98F45-9588-4571-B970-F1E102444D60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13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91238C-031C-4D28-B14A-81AC2AEB88BC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14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831C32-B92A-49CF-8908-EEB683E5116C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15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EB07D9-D2A2-4E41-B8C0-3D8C228AAF7A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16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837FED-D63A-4B54-BA53-41478B1B866F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17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53E58A-DE3B-4026-8094-4E63EB2C9082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18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FF5470-25F4-439F-827A-E7D747B3A6AE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19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E82974-5B5B-485B-AE10-00C9F5043EAD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20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8139A8-C9BA-4EC0-80DF-6A76713D7786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21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70CAEF-230D-4A43-9342-B9901D08C7DB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4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4251E7-7B30-4388-96AF-7192127787FB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22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ECEEB6-6BD3-457B-9B11-6E6F7B63597E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23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BE3B71-44E7-451F-BDC9-57A744D88B40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24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46FFC8-1487-475A-B704-E2C3F90993B0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25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5A890E-6BE6-4462-A8DF-AFAEE0D93A77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26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C0AA23-5290-4BBC-82E4-12F4C43E1BE0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27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D5CDB2-AC59-4F1A-A87B-C6F6C16A4FCA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28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5526AF-2ECD-4FD0-9D81-8287A21E610A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29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43AAB0-9115-464A-A2DC-C7CC07472FB4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30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03C5EA-48BE-42A2-8CB7-17831938AC54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31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D99294-16F8-45FF-BA39-84AB5D018251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5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82648D-96AA-4930-8AD5-D7C062C57839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32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457BB2-17CA-4636-A126-ABDB1882AE4D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33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53F064-22C7-4750-9AF2-AD09117A88D7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34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3F1186-85BD-4554-AF43-18CC1D3ECE09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35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9D6C35-BA9A-442A-973C-4B30739D12D2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36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559818-F073-4F42-92A3-38EDCCCBCD43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37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F00A0D-E785-439F-A528-85397D74617A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38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44BA53-1431-4A89-B2C2-DAB3CF71CCDF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39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1FA0AB-C592-4FC1-B1F2-ED20595091C6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40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DFB540-6D4D-4A7D-9734-7E40AE131EF0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6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3C60E9-EBED-4245-A688-5CBE3459E563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7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0C8DCB-EF65-4F69-BB06-9AF6B52B1CA7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8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4A1A3E-F8A7-44C2-B7E6-A323BF735AE4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9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330326-9F59-4D3C-BE35-9FB5AE11CFFA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10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0DF7AC-83AC-4353-8CFC-51730803E8D5}" type="slidenum">
              <a:rPr lang="en-US" altLang="en-US">
                <a:latin typeface="Tahoma" pitchFamily="34" charset="0"/>
                <a:ea typeface="MS PGothic" pitchFamily="34" charset="-128"/>
              </a:rPr>
              <a:pPr eaLnBrk="1" hangingPunct="1"/>
              <a:t>11</a:t>
            </a:fld>
            <a:endParaRPr lang="en-US" altLang="en-US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C5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42875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11150"/>
            <a:ext cx="720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0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5984875"/>
            <a:ext cx="14414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703763" y="6175375"/>
            <a:ext cx="2638425" cy="439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7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2020 Balfour Yearbooks, Dallas, TX</a:t>
            </a:r>
            <a:br>
              <a:rPr lang="en-US" sz="7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7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Duplication or distribution of this material is</a:t>
            </a:r>
            <a:br>
              <a:rPr lang="en-US" sz="7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7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prohibited without permission.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40579E-E07D-5644-A77A-76FE83B38C68}"/>
              </a:ext>
            </a:extLst>
          </p:cNvPr>
          <p:cNvCxnSpPr/>
          <p:nvPr userDrawn="1"/>
        </p:nvCxnSpPr>
        <p:spPr>
          <a:xfrm>
            <a:off x="-9940" y="3684106"/>
            <a:ext cx="9144000" cy="0"/>
          </a:xfrm>
          <a:prstGeom prst="line">
            <a:avLst/>
          </a:prstGeom>
          <a:ln w="38100">
            <a:solidFill>
              <a:srgbClr val="CA3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, plate, food&#10;&#10;Description automatically generated">
            <a:extLst>
              <a:ext uri="{FF2B5EF4-FFF2-40B4-BE49-F238E27FC236}">
                <a16:creationId xmlns:a16="http://schemas.microsoft.com/office/drawing/2014/main" id="{38940ABF-17EA-4A4A-8361-C1BE83B706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92" y="2587559"/>
            <a:ext cx="3073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C5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42875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2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C5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4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C5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0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rgbClr val="CA31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27" y="6172200"/>
            <a:ext cx="1082974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drawing, plate, food&#10;&#10;Description automatically generated">
            <a:extLst>
              <a:ext uri="{FF2B5EF4-FFF2-40B4-BE49-F238E27FC236}">
                <a16:creationId xmlns:a16="http://schemas.microsoft.com/office/drawing/2014/main" id="{96C216BC-9191-DA4A-8692-4364E7587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1" y="298174"/>
            <a:ext cx="3073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-Gray1">
    <p:bg>
      <p:bgPr>
        <a:solidFill>
          <a:srgbClr val="C5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42875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11150"/>
            <a:ext cx="720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9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_Gray2">
    <p:bg>
      <p:bgPr>
        <a:solidFill>
          <a:srgbClr val="C5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42875"/>
            <a:ext cx="9144000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2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ontent-Gray3">
    <p:bg>
      <p:bgPr>
        <a:solidFill>
          <a:srgbClr val="C5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746" r:id="rId1"/>
    <p:sldLayoutId id="2147485747" r:id="rId2"/>
    <p:sldLayoutId id="2147485748" r:id="rId3"/>
    <p:sldLayoutId id="214748574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1BAB-AE62-40C4-B3EE-1991F30D8E0F}" type="datetimeFigureOut">
              <a:rPr lang="en-US" smtClean="0"/>
              <a:t>8/14/20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D2B9D-BA97-4AE3-A794-B0DD71046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8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41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53.jpeg"/><Relationship Id="rId10" Type="http://schemas.openxmlformats.org/officeDocument/2006/relationships/image" Target="../media/image44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BAA404-D502-F543-AF46-E74786AE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82323"/>
            <a:ext cx="631231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Design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CC83FD-282A-6F43-9786-B03D925DC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170" y="2505670"/>
            <a:ext cx="22639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dirty="0">
                <a:solidFill>
                  <a:srgbClr val="FFC000"/>
                </a:solidFill>
                <a:latin typeface="Tahoma" pitchFamily="34" charset="0"/>
                <a:cs typeface="+mn-cs"/>
              </a:rPr>
              <a:t>BASIC</a:t>
            </a:r>
            <a:endParaRPr kumimoji="0" lang="en-US" altLang="en-US" sz="5400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35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four column 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1800"/>
            <a:ext cx="7315200" cy="494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Line 6"/>
          <p:cNvSpPr>
            <a:spLocks noChangeShapeType="1"/>
          </p:cNvSpPr>
          <p:nvPr/>
        </p:nvSpPr>
        <p:spPr bwMode="auto">
          <a:xfrm flipV="1">
            <a:off x="914400" y="4648200"/>
            <a:ext cx="73152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0" y="941388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Place an </a:t>
            </a:r>
            <a:r>
              <a:rPr lang="en-US" altLang="en-US" sz="3200" b="1" dirty="0" err="1">
                <a:latin typeface="Tahoma" pitchFamily="34" charset="0"/>
                <a:cs typeface="Tahoma" panose="020B0604030504040204" pitchFamily="34" charset="0"/>
              </a:rPr>
              <a:t>eyeline</a:t>
            </a:r>
            <a:endParaRPr lang="en-US" altLang="en-US" sz="3200" b="1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3558" name="TextBox 13"/>
          <p:cNvSpPr txBox="1">
            <a:spLocks noChangeArrowheads="1"/>
          </p:cNvSpPr>
          <p:nvPr/>
        </p:nvSpPr>
        <p:spPr bwMode="auto">
          <a:xfrm rot="-1100011">
            <a:off x="314325" y="71438"/>
            <a:ext cx="1227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#4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E8C9F8-68A7-BB4D-84FB-99ACC4F3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668"/>
            <a:ext cx="9144000" cy="73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four column 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1138"/>
            <a:ext cx="7315200" cy="494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1066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(Place in upper or lower third, never in the middle)</a:t>
            </a:r>
          </a:p>
        </p:txBody>
      </p:sp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0" y="679450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Placement of the </a:t>
            </a:r>
            <a:r>
              <a:rPr lang="en-US" altLang="en-US" sz="3200" b="1" dirty="0" err="1">
                <a:latin typeface="Tahoma" pitchFamily="34" charset="0"/>
                <a:cs typeface="Tahoma" panose="020B0604030504040204" pitchFamily="34" charset="0"/>
              </a:rPr>
              <a:t>eyeline</a:t>
            </a:r>
            <a:endParaRPr lang="en-US" altLang="en-US" sz="3200" b="1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63538" y="3429000"/>
            <a:ext cx="1658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ahoma" pitchFamily="34" charset="0"/>
                <a:cs typeface="Tahoma" panose="020B0604030504040204" pitchFamily="34" charset="0"/>
              </a:rPr>
              <a:t>But not</a:t>
            </a:r>
          </a:p>
          <a:p>
            <a:pPr algn="ctr" eaLnBrk="1" hangingPunct="1"/>
            <a:r>
              <a:rPr lang="en-US" altLang="en-US" b="1" dirty="0">
                <a:latin typeface="Tahoma" pitchFamily="34" charset="0"/>
                <a:cs typeface="Tahoma" panose="020B0604030504040204" pitchFamily="34" charset="0"/>
              </a:rPr>
              <a:t>here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456738" y="3630613"/>
            <a:ext cx="614362" cy="26193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914400" y="3810000"/>
            <a:ext cx="7315200" cy="0"/>
          </a:xfrm>
          <a:prstGeom prst="line">
            <a:avLst/>
          </a:prstGeom>
          <a:noFill/>
          <a:ln w="76200">
            <a:solidFill>
              <a:srgbClr val="E2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6513"/>
            <a:ext cx="9144000" cy="801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Tahoma" pitchFamily="34" charset="0"/>
                <a:ea typeface="MS PGothic" pitchFamily="34" charset="-128"/>
                <a:cs typeface="+mn-cs"/>
              </a:rPr>
              <a:t>CAUTION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38200" y="3581400"/>
            <a:ext cx="977900" cy="4841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9" grpId="0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Place a vertical axis that meets your </a:t>
            </a:r>
            <a:r>
              <a:rPr lang="en-US" altLang="en-US" sz="2400" b="1" dirty="0" err="1">
                <a:latin typeface="Tahoma" pitchFamily="34" charset="0"/>
                <a:cs typeface="Tahoma" panose="020B0604030504040204" pitchFamily="34" charset="0"/>
              </a:rPr>
              <a:t>eyeline</a:t>
            </a:r>
            <a:endParaRPr lang="en-US" altLang="en-US" sz="2400" b="1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0" y="1173163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at what is called the </a:t>
            </a:r>
            <a:r>
              <a:rPr lang="en-US" altLang="en-US" sz="2400" b="1" i="1" dirty="0">
                <a:latin typeface="Tahoma" pitchFamily="34" charset="0"/>
                <a:cs typeface="Tahoma" panose="020B0604030504040204" pitchFamily="34" charset="0"/>
              </a:rPr>
              <a:t>axis point</a:t>
            </a: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7652" name="Picture 12" descr="four column desig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4488"/>
            <a:ext cx="7315200" cy="4776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Box 13"/>
          <p:cNvSpPr txBox="1">
            <a:spLocks noChangeArrowheads="1"/>
          </p:cNvSpPr>
          <p:nvPr/>
        </p:nvSpPr>
        <p:spPr bwMode="auto">
          <a:xfrm rot="-1100011">
            <a:off x="314325" y="71438"/>
            <a:ext cx="1227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35338" y="3962400"/>
            <a:ext cx="779462" cy="795338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B42370A-DD1A-674F-8036-D2D6772FD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668"/>
            <a:ext cx="9144000" cy="73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0" y="89217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Select and place dominant photo at axis point</a:t>
            </a:r>
          </a:p>
        </p:txBody>
      </p:sp>
      <p:sp>
        <p:nvSpPr>
          <p:cNvPr id="28675" name="TextBox 13"/>
          <p:cNvSpPr txBox="1">
            <a:spLocks noChangeArrowheads="1"/>
          </p:cNvSpPr>
          <p:nvPr/>
        </p:nvSpPr>
        <p:spPr bwMode="auto">
          <a:xfrm rot="-1100011">
            <a:off x="312738" y="68263"/>
            <a:ext cx="12525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#6</a:t>
            </a:r>
          </a:p>
        </p:txBody>
      </p:sp>
      <p:pic>
        <p:nvPicPr>
          <p:cNvPr id="28676" name="Picture 8" descr="four column desig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4163"/>
            <a:ext cx="7315200" cy="477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3429000" y="3962400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AE1664D-DB96-DE4B-BCF3-B9138D406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668"/>
            <a:ext cx="9144000" cy="73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 txBox="1">
            <a:spLocks noChangeArrowheads="1"/>
          </p:cNvSpPr>
          <p:nvPr/>
        </p:nvSpPr>
        <p:spPr bwMode="auto">
          <a:xfrm>
            <a:off x="0" y="79692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Place headline/copy area near dominant</a:t>
            </a: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0" y="119697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photo to reinforce message.</a:t>
            </a:r>
          </a:p>
        </p:txBody>
      </p:sp>
      <p:sp>
        <p:nvSpPr>
          <p:cNvPr id="29700" name="TextBox 13"/>
          <p:cNvSpPr txBox="1">
            <a:spLocks noChangeArrowheads="1"/>
          </p:cNvSpPr>
          <p:nvPr/>
        </p:nvSpPr>
        <p:spPr bwMode="auto">
          <a:xfrm rot="-1100011">
            <a:off x="312738" y="21184"/>
            <a:ext cx="12525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#7</a:t>
            </a:r>
          </a:p>
        </p:txBody>
      </p:sp>
      <p:pic>
        <p:nvPicPr>
          <p:cNvPr id="29701" name="Picture 9" descr="four column design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3063"/>
            <a:ext cx="7315200" cy="478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3429000" y="4054475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74369D0-0BA1-EB4A-A86E-0EF0EDB6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668"/>
            <a:ext cx="9144000" cy="73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ChangeArrowheads="1"/>
          </p:cNvSpPr>
          <p:nvPr/>
        </p:nvSpPr>
        <p:spPr bwMode="auto">
          <a:xfrm>
            <a:off x="0" y="865981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Place next largest photo at axis point.</a:t>
            </a:r>
          </a:p>
        </p:txBody>
      </p:sp>
      <p:pic>
        <p:nvPicPr>
          <p:cNvPr id="30723" name="Picture 7" descr="four column design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570038"/>
            <a:ext cx="7315200" cy="476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Box 13"/>
          <p:cNvSpPr txBox="1">
            <a:spLocks noChangeArrowheads="1"/>
          </p:cNvSpPr>
          <p:nvPr/>
        </p:nvSpPr>
        <p:spPr bwMode="auto">
          <a:xfrm rot="-1100011">
            <a:off x="311150" y="30551"/>
            <a:ext cx="1347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#8</a:t>
            </a: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3443288" y="3978275"/>
            <a:ext cx="595312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5443" y="40539"/>
            <a:ext cx="9144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0" y="725488"/>
            <a:ext cx="91440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Continuing to work from the axis point, </a:t>
            </a:r>
            <a:b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</a:br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place your next photo.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altLang="en-US" sz="2800" dirty="0">
              <a:latin typeface="Tahoma" pitchFamily="34" charset="0"/>
              <a:cs typeface="Tahoma" panose="020B0604030504040204" pitchFamily="34" charset="0"/>
            </a:endParaRPr>
          </a:p>
        </p:txBody>
      </p:sp>
      <p:pic>
        <p:nvPicPr>
          <p:cNvPr id="31747" name="Picture 7" descr="four column design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636713"/>
            <a:ext cx="7315200" cy="478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Box 13"/>
          <p:cNvSpPr txBox="1">
            <a:spLocks noChangeArrowheads="1"/>
          </p:cNvSpPr>
          <p:nvPr/>
        </p:nvSpPr>
        <p:spPr bwMode="auto">
          <a:xfrm rot="-1100011">
            <a:off x="311150" y="57150"/>
            <a:ext cx="1323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#9</a:t>
            </a: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3475038" y="4054475"/>
            <a:ext cx="595312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-990600"/>
            <a:ext cx="9144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4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84F575-BBA1-DE4D-B5D6-07AF65DB3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668"/>
            <a:ext cx="9144000" cy="73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four column desig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15200" cy="478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1143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(</a:t>
            </a:r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Avoid temptation to fill in the corners.)</a:t>
            </a:r>
            <a:endParaRPr lang="en-US" altLang="en-US" sz="2800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0" y="685800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Pause and consider caption placement.</a:t>
            </a:r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 rot="10800000">
            <a:off x="7664450" y="2060575"/>
            <a:ext cx="458788" cy="196850"/>
          </a:xfrm>
          <a:prstGeom prst="rightArrow">
            <a:avLst>
              <a:gd name="adj1" fmla="val 50000"/>
              <a:gd name="adj2" fmla="val 58266"/>
            </a:avLst>
          </a:prstGeom>
          <a:solidFill>
            <a:schemeClr val="tx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43033" name="AutoShape 25"/>
          <p:cNvSpPr>
            <a:spLocks noChangeArrowheads="1"/>
          </p:cNvSpPr>
          <p:nvPr/>
        </p:nvSpPr>
        <p:spPr bwMode="auto">
          <a:xfrm>
            <a:off x="952500" y="5791200"/>
            <a:ext cx="458788" cy="196850"/>
          </a:xfrm>
          <a:prstGeom prst="rightArrow">
            <a:avLst>
              <a:gd name="adj1" fmla="val 50000"/>
              <a:gd name="adj2" fmla="val 58266"/>
            </a:avLst>
          </a:prstGeom>
          <a:solidFill>
            <a:schemeClr val="tx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 flipH="1">
            <a:off x="7661275" y="5689600"/>
            <a:ext cx="458788" cy="196850"/>
          </a:xfrm>
          <a:prstGeom prst="rightArrow">
            <a:avLst>
              <a:gd name="adj1" fmla="val 50000"/>
              <a:gd name="adj2" fmla="val 58266"/>
            </a:avLst>
          </a:prstGeom>
          <a:solidFill>
            <a:schemeClr val="tx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3429000" y="4095750"/>
            <a:ext cx="595313" cy="595313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32779" name="TextBox 13"/>
          <p:cNvSpPr txBox="1">
            <a:spLocks noChangeArrowheads="1"/>
          </p:cNvSpPr>
          <p:nvPr/>
        </p:nvSpPr>
        <p:spPr bwMode="auto">
          <a:xfrm rot="-1100011">
            <a:off x="301625" y="-7938"/>
            <a:ext cx="173355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#10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1D690A7-AD80-8F46-AF7E-1F9BFB29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668"/>
            <a:ext cx="9144000" cy="73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032" grpId="0" animBg="1"/>
      <p:bldP spid="43033" grpId="0" animBg="1"/>
      <p:bldP spid="43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6512"/>
            <a:ext cx="9144000" cy="801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rgbClr val="00B0F0"/>
                </a:solidFill>
                <a:latin typeface="Tahoma" pitchFamily="34" charset="0"/>
                <a:ea typeface="MS PGothic" pitchFamily="34" charset="-128"/>
                <a:cs typeface="+mn-cs"/>
              </a:rPr>
              <a:t>IMPERATIVE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0" y="941388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Vary the shape and size of rectangular photos.</a:t>
            </a:r>
          </a:p>
        </p:txBody>
      </p:sp>
      <p:pic>
        <p:nvPicPr>
          <p:cNvPr id="33796" name="Picture 5" descr="four column design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775"/>
            <a:ext cx="7315200" cy="478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>
            <a:spLocks noChangeAspect="1" noChangeArrowheads="1"/>
          </p:cNvSpPr>
          <p:nvPr/>
        </p:nvSpPr>
        <p:spPr bwMode="auto">
          <a:xfrm>
            <a:off x="3429000" y="4054475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DESIGN INS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776412"/>
            <a:ext cx="7315200" cy="477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Box 13"/>
          <p:cNvSpPr txBox="1">
            <a:spLocks noChangeArrowheads="1"/>
          </p:cNvSpPr>
          <p:nvPr/>
        </p:nvSpPr>
        <p:spPr bwMode="auto">
          <a:xfrm rot="-1100011">
            <a:off x="301625" y="-4763"/>
            <a:ext cx="17176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#11</a:t>
            </a: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3492500" y="3962400"/>
            <a:ext cx="596900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34822" name="Rectangle 3"/>
          <p:cNvSpPr txBox="1">
            <a:spLocks noChangeArrowheads="1"/>
          </p:cNvSpPr>
          <p:nvPr/>
        </p:nvSpPr>
        <p:spPr bwMode="auto">
          <a:xfrm>
            <a:off x="0" y="73977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Working from the </a:t>
            </a:r>
            <a:r>
              <a:rPr lang="en-US" altLang="en-US" sz="2800" b="1" dirty="0" err="1">
                <a:latin typeface="Tahoma" pitchFamily="34" charset="0"/>
                <a:cs typeface="Tahoma" panose="020B0604030504040204" pitchFamily="34" charset="0"/>
              </a:rPr>
              <a:t>eyeline</a:t>
            </a: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, </a:t>
            </a:r>
            <a:b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</a:b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place the remaining photos.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altLang="en-US" sz="2800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C7BC2EB-9142-0149-B6DB-8F154F0E0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668"/>
            <a:ext cx="9144000" cy="73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Yearbook Playbook 2012_Page_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0"/>
            <a:ext cx="7934325" cy="616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908050" y="685800"/>
            <a:ext cx="73294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Photos should rest on or hang down </a:t>
            </a:r>
            <a:b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</a:b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from the </a:t>
            </a:r>
            <a:r>
              <a:rPr lang="en-US" altLang="en-US" sz="2800" b="1" dirty="0" err="1">
                <a:latin typeface="Tahoma" pitchFamily="34" charset="0"/>
                <a:cs typeface="Tahoma" panose="020B0604030504040204" pitchFamily="34" charset="0"/>
              </a:rPr>
              <a:t>eyeline</a:t>
            </a: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5843" name="Picture 7" descr="DESIGN INS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631950"/>
            <a:ext cx="7315200" cy="477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8986"/>
            <a:ext cx="9144000" cy="685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 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3475038" y="4054475"/>
            <a:ext cx="595312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 descr="four column design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8638"/>
            <a:ext cx="7315200" cy="478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59200" y="2057400"/>
            <a:ext cx="3289300" cy="2438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3325" y="1752600"/>
            <a:ext cx="3305175" cy="2743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797300" y="2044700"/>
            <a:ext cx="321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Pictures that bleed run completely off the page.</a:t>
            </a:r>
          </a:p>
        </p:txBody>
      </p:sp>
      <p:sp>
        <p:nvSpPr>
          <p:cNvPr id="36870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838200" y="907143"/>
            <a:ext cx="7620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75000"/>
              </a:lnSpc>
              <a:buFontTx/>
              <a:buNone/>
            </a:pPr>
            <a:r>
              <a:rPr lang="en-US" altLang="en-US" sz="2800" b="1" dirty="0">
                <a:latin typeface="Tahoma" pitchFamily="34" charset="0"/>
                <a:ea typeface="MS PGothic" pitchFamily="34" charset="-128"/>
              </a:rPr>
              <a:t>Avoid running pictures into the outside margins, unless they bleed.</a:t>
            </a: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3429000" y="4206875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1912"/>
            <a:ext cx="9144000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Tahoma" pitchFamily="34" charset="0"/>
                <a:ea typeface="MS PGothic" pitchFamily="34" charset="-128"/>
                <a:cs typeface="+mn-cs"/>
              </a:rPr>
              <a:t>CAUTION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6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 descr="four column design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600200"/>
            <a:ext cx="7315200" cy="478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119188"/>
            <a:ext cx="914400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600">
                <a:latin typeface="Tahoma" pitchFamily="34" charset="0"/>
                <a:ea typeface="MS PGothic" pitchFamily="34" charset="-128"/>
              </a:rPr>
              <a:t>(Captions may differ in length, but must be the same width.)</a:t>
            </a: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 rot="-1100011">
            <a:off x="292100" y="-63500"/>
            <a:ext cx="1724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#12</a:t>
            </a: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0" y="72072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Place a caption for each photo. </a:t>
            </a:r>
          </a:p>
        </p:txBody>
      </p:sp>
      <p:sp>
        <p:nvSpPr>
          <p:cNvPr id="8" name="Right Brace 7"/>
          <p:cNvSpPr/>
          <p:nvPr/>
        </p:nvSpPr>
        <p:spPr>
          <a:xfrm rot="16200000">
            <a:off x="7312025" y="2043113"/>
            <a:ext cx="206375" cy="7366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 flipV="1">
            <a:off x="1508125" y="5759451"/>
            <a:ext cx="206375" cy="736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2339975" y="5754688"/>
            <a:ext cx="206375" cy="7366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 flipV="1">
            <a:off x="6507162" y="5754688"/>
            <a:ext cx="206375" cy="7366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 flipV="1">
            <a:off x="7324725" y="5754688"/>
            <a:ext cx="206375" cy="7366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3419475" y="3978275"/>
            <a:ext cx="596900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48986"/>
            <a:ext cx="9144000" cy="7365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Step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Begin design check. </a:t>
            </a:r>
          </a:p>
        </p:txBody>
      </p:sp>
      <p:pic>
        <p:nvPicPr>
          <p:cNvPr id="38915" name="Picture 7" descr="four column design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8925"/>
            <a:ext cx="7315200" cy="478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3429000" y="3978275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1771" y="0"/>
            <a:ext cx="9144000" cy="749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four column design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2113"/>
            <a:ext cx="7315200" cy="478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676275"/>
            <a:ext cx="91440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latin typeface="Tahoma" pitchFamily="34" charset="0"/>
                <a:ea typeface="MS PGothic" pitchFamily="34" charset="-128"/>
              </a:rPr>
              <a:t>Consistent external margin  </a:t>
            </a:r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0" y="11382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Does a photo or copy element touch each margin?</a:t>
            </a: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 rot="5400000">
            <a:off x="6562725" y="1557338"/>
            <a:ext cx="539750" cy="260350"/>
          </a:xfrm>
          <a:prstGeom prst="rightArrow">
            <a:avLst>
              <a:gd name="adj1" fmla="val 50000"/>
              <a:gd name="adj2" fmla="val 58394"/>
            </a:avLst>
          </a:prstGeom>
          <a:solidFill>
            <a:srgbClr val="CA3183"/>
          </a:solidFill>
          <a:ln>
            <a:solidFill>
              <a:srgbClr val="CA3183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769938" y="3486150"/>
            <a:ext cx="538162" cy="268288"/>
          </a:xfrm>
          <a:prstGeom prst="rightArrow">
            <a:avLst>
              <a:gd name="adj1" fmla="val 50000"/>
              <a:gd name="adj2" fmla="val 58478"/>
            </a:avLst>
          </a:prstGeom>
          <a:solidFill>
            <a:srgbClr val="CA3183"/>
          </a:solidFill>
          <a:ln>
            <a:solidFill>
              <a:srgbClr val="CA3183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 rot="10800000">
            <a:off x="7823200" y="3619500"/>
            <a:ext cx="565150" cy="268288"/>
          </a:xfrm>
          <a:prstGeom prst="rightArrow">
            <a:avLst>
              <a:gd name="adj1" fmla="val 50000"/>
              <a:gd name="adj2" fmla="val 58212"/>
            </a:avLst>
          </a:prstGeom>
          <a:solidFill>
            <a:srgbClr val="CA3183"/>
          </a:solidFill>
          <a:ln>
            <a:solidFill>
              <a:srgbClr val="CA3183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 rot="-5400000">
            <a:off x="5287169" y="6146006"/>
            <a:ext cx="534988" cy="282575"/>
          </a:xfrm>
          <a:prstGeom prst="rightArrow">
            <a:avLst>
              <a:gd name="adj1" fmla="val 50000"/>
              <a:gd name="adj2" fmla="val 58244"/>
            </a:avLst>
          </a:prstGeom>
          <a:solidFill>
            <a:srgbClr val="CA3183"/>
          </a:solidFill>
          <a:ln>
            <a:solidFill>
              <a:srgbClr val="CA3183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3429000" y="4068763"/>
            <a:ext cx="595313" cy="595312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46037"/>
            <a:ext cx="9144000" cy="792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9" grpId="0"/>
      <p:bldP spid="63536" grpId="0" animBg="1"/>
      <p:bldP spid="63535" grpId="0" animBg="1"/>
      <p:bldP spid="63537" grpId="0" animBg="1"/>
      <p:bldP spid="635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four column design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2913"/>
            <a:ext cx="7315200" cy="478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85" name="AutoShape 49"/>
          <p:cNvSpPr>
            <a:spLocks noChangeArrowheads="1"/>
          </p:cNvSpPr>
          <p:nvPr/>
        </p:nvSpPr>
        <p:spPr bwMode="auto">
          <a:xfrm rot="10800000">
            <a:off x="7096125" y="5538788"/>
            <a:ext cx="522288" cy="261937"/>
          </a:xfrm>
          <a:prstGeom prst="rightArrow">
            <a:avLst>
              <a:gd name="adj1" fmla="val 50000"/>
              <a:gd name="adj2" fmla="val 58295"/>
            </a:avLst>
          </a:prstGeom>
          <a:solidFill>
            <a:srgbClr val="CA3183"/>
          </a:solidFill>
          <a:ln w="3175">
            <a:solidFill>
              <a:srgbClr val="CA318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40964" name="Rectangle 4"/>
          <p:cNvSpPr txBox="1">
            <a:spLocks noChangeArrowheads="1"/>
          </p:cNvSpPr>
          <p:nvPr/>
        </p:nvSpPr>
        <p:spPr bwMode="auto">
          <a:xfrm>
            <a:off x="0" y="685800"/>
            <a:ext cx="92440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Consistent internal spacing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0" y="11525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Is there a 1 pica separation between elements?</a:t>
            </a:r>
          </a:p>
        </p:txBody>
      </p:sp>
      <p:sp>
        <p:nvSpPr>
          <p:cNvPr id="16" name="AutoShape 49"/>
          <p:cNvSpPr>
            <a:spLocks noChangeArrowheads="1"/>
          </p:cNvSpPr>
          <p:nvPr/>
        </p:nvSpPr>
        <p:spPr bwMode="auto">
          <a:xfrm>
            <a:off x="6472238" y="4310063"/>
            <a:ext cx="522287" cy="261937"/>
          </a:xfrm>
          <a:prstGeom prst="rightArrow">
            <a:avLst>
              <a:gd name="adj1" fmla="val 50000"/>
              <a:gd name="adj2" fmla="val 58295"/>
            </a:avLst>
          </a:prstGeom>
          <a:solidFill>
            <a:srgbClr val="CA3183"/>
          </a:solidFill>
          <a:ln w="3175">
            <a:solidFill>
              <a:srgbClr val="CA318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 rot="-5400000">
            <a:off x="2647157" y="2829719"/>
            <a:ext cx="522287" cy="263525"/>
          </a:xfrm>
          <a:prstGeom prst="rightArrow">
            <a:avLst>
              <a:gd name="adj1" fmla="val 50000"/>
              <a:gd name="adj2" fmla="val 57944"/>
            </a:avLst>
          </a:prstGeom>
          <a:solidFill>
            <a:srgbClr val="CA3183"/>
          </a:solidFill>
          <a:ln w="3175">
            <a:solidFill>
              <a:srgbClr val="CA318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8" name="AutoShape 49"/>
          <p:cNvSpPr>
            <a:spLocks noChangeArrowheads="1"/>
          </p:cNvSpPr>
          <p:nvPr/>
        </p:nvSpPr>
        <p:spPr bwMode="auto">
          <a:xfrm rot="5400000" flipV="1">
            <a:off x="3464719" y="5399882"/>
            <a:ext cx="523875" cy="261937"/>
          </a:xfrm>
          <a:prstGeom prst="rightArrow">
            <a:avLst>
              <a:gd name="adj1" fmla="val 50000"/>
              <a:gd name="adj2" fmla="val 58472"/>
            </a:avLst>
          </a:prstGeom>
          <a:solidFill>
            <a:srgbClr val="CA3183"/>
          </a:solidFill>
          <a:ln w="3175">
            <a:solidFill>
              <a:srgbClr val="CA318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3429000" y="4130675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21999"/>
            <a:ext cx="9144000" cy="685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5" grpId="0" animBg="1"/>
      <p:bldP spid="14" grpId="0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 descr="four column design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89113"/>
            <a:ext cx="7315200" cy="478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31" name="AutoShape 47"/>
          <p:cNvSpPr>
            <a:spLocks noChangeArrowheads="1"/>
          </p:cNvSpPr>
          <p:nvPr/>
        </p:nvSpPr>
        <p:spPr bwMode="auto">
          <a:xfrm>
            <a:off x="7223125" y="4324350"/>
            <a:ext cx="595313" cy="350838"/>
          </a:xfrm>
          <a:prstGeom prst="rightArrow">
            <a:avLst>
              <a:gd name="adj1" fmla="val 50000"/>
              <a:gd name="adj2" fmla="val 58454"/>
            </a:avLst>
          </a:prstGeom>
          <a:solidFill>
            <a:srgbClr val="CA3183"/>
          </a:solidFill>
          <a:ln w="3175">
            <a:solidFill>
              <a:srgbClr val="CA318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E22128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41988" name="Rectangle 4"/>
          <p:cNvSpPr txBox="1">
            <a:spLocks noChangeArrowheads="1"/>
          </p:cNvSpPr>
          <p:nvPr/>
        </p:nvSpPr>
        <p:spPr bwMode="auto">
          <a:xfrm>
            <a:off x="0" y="609600"/>
            <a:ext cx="92440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itchFamily="34" charset="0"/>
                <a:ea typeface="MS PGothic" pitchFamily="34" charset="-128"/>
                <a:cs typeface="+mn-cs"/>
              </a:rPr>
              <a:t>Eyeline</a:t>
            </a:r>
            <a:endParaRPr lang="en-US" sz="3200" b="1" dirty="0"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954088" y="1117600"/>
            <a:ext cx="7183437" cy="71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spcBef>
                <a:spcPct val="50000"/>
              </a:spcBef>
              <a:defRPr/>
            </a:pPr>
            <a:r>
              <a:rPr lang="en-US" sz="2400" dirty="0">
                <a:latin typeface="Tahoma" pitchFamily="34" charset="0"/>
                <a:cs typeface="Tahoma" panose="020B0604030504040204" pitchFamily="34" charset="0"/>
              </a:rPr>
              <a:t>Do the photo edges create a line of white space that spans across two facing pages?</a:t>
            </a:r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3429000" y="4206875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4288"/>
            <a:ext cx="9144000" cy="676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1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4" descr="four column design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965325"/>
            <a:ext cx="7315200" cy="478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7"/>
          <p:cNvSpPr>
            <a:spLocks noChangeArrowheads="1"/>
          </p:cNvSpPr>
          <p:nvPr/>
        </p:nvSpPr>
        <p:spPr bwMode="auto">
          <a:xfrm>
            <a:off x="0" y="98425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dirty="0">
                <a:latin typeface="Tahoma" pitchFamily="34" charset="0"/>
                <a:cs typeface="Tahoma" panose="020B0604030504040204" pitchFamily="34" charset="0"/>
              </a:rPr>
              <a:t>Avoid placing pictures on the spread that are the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dirty="0">
                <a:latin typeface="Tahoma" pitchFamily="34" charset="0"/>
                <a:cs typeface="Tahoma" panose="020B0604030504040204" pitchFamily="34" charset="0"/>
              </a:rPr>
              <a:t>exact size &amp; shape </a:t>
            </a:r>
            <a:r>
              <a:rPr lang="en-US" sz="2400" b="1" i="1" dirty="0">
                <a:latin typeface="Tahoma" pitchFamily="34" charset="0"/>
                <a:cs typeface="Tahoma" panose="020B0604030504040204" pitchFamily="34" charset="0"/>
              </a:rPr>
              <a:t>unless the content is related.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733801" y="5486400"/>
            <a:ext cx="1676400" cy="3175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3429000" y="4359275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0886" y="52387"/>
            <a:ext cx="9144000" cy="557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nut 8"/>
          <p:cNvSpPr/>
          <p:nvPr/>
        </p:nvSpPr>
        <p:spPr>
          <a:xfrm>
            <a:off x="0" y="939800"/>
            <a:ext cx="9144000" cy="6727825"/>
          </a:xfrm>
          <a:prstGeom prst="donut">
            <a:avLst>
              <a:gd name="adj" fmla="val 4204"/>
            </a:avLst>
          </a:prstGeom>
          <a:solidFill>
            <a:srgbClr val="CA3183"/>
          </a:solidFill>
          <a:ln>
            <a:solidFill>
              <a:srgbClr val="CA3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4035" name="Picture 9" descr="four column design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984375"/>
            <a:ext cx="7315200" cy="478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609600"/>
            <a:ext cx="91440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latin typeface="Tahoma" pitchFamily="34" charset="0"/>
                <a:ea typeface="MS PGothic" pitchFamily="34" charset="-128"/>
              </a:rPr>
              <a:t> </a:t>
            </a:r>
            <a:r>
              <a:rPr lang="en-US" altLang="en-US" b="1" dirty="0">
                <a:latin typeface="Tahoma" pitchFamily="34" charset="0"/>
                <a:ea typeface="MS PGothic" pitchFamily="34" charset="-128"/>
              </a:rPr>
              <a:t>Bull’s-eye effect</a:t>
            </a:r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0" y="1219200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Do the layout of elements flow from the inside out,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from black to gray to white?</a:t>
            </a: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3438525" y="4406900"/>
            <a:ext cx="595313" cy="595313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0325"/>
            <a:ext cx="9144000" cy="701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 descr="four column design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33575"/>
            <a:ext cx="7315200" cy="478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5" name="AutoShape 45"/>
          <p:cNvSpPr>
            <a:spLocks noChangeArrowheads="1"/>
          </p:cNvSpPr>
          <p:nvPr/>
        </p:nvSpPr>
        <p:spPr bwMode="auto">
          <a:xfrm flipH="1">
            <a:off x="6750050" y="2371725"/>
            <a:ext cx="458788" cy="196850"/>
          </a:xfrm>
          <a:prstGeom prst="rightArrow">
            <a:avLst>
              <a:gd name="adj1" fmla="val 50000"/>
              <a:gd name="adj2" fmla="val 58266"/>
            </a:avLst>
          </a:prstGeom>
          <a:solidFill>
            <a:srgbClr val="CA31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1727" name="AutoShape 47"/>
          <p:cNvSpPr>
            <a:spLocks noChangeArrowheads="1"/>
          </p:cNvSpPr>
          <p:nvPr/>
        </p:nvSpPr>
        <p:spPr bwMode="auto">
          <a:xfrm rot="5400000">
            <a:off x="7283450" y="2921000"/>
            <a:ext cx="396875" cy="200025"/>
          </a:xfrm>
          <a:prstGeom prst="rightArrow">
            <a:avLst>
              <a:gd name="adj1" fmla="val 50000"/>
              <a:gd name="adj2" fmla="val 34805"/>
            </a:avLst>
          </a:prstGeom>
          <a:solidFill>
            <a:srgbClr val="CA31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71728" name="AutoShape 48"/>
          <p:cNvSpPr>
            <a:spLocks noChangeArrowheads="1"/>
          </p:cNvSpPr>
          <p:nvPr/>
        </p:nvSpPr>
        <p:spPr bwMode="auto">
          <a:xfrm rot="-5400000">
            <a:off x="7462044" y="5142707"/>
            <a:ext cx="352425" cy="211137"/>
          </a:xfrm>
          <a:prstGeom prst="rightArrow">
            <a:avLst>
              <a:gd name="adj1" fmla="val 50000"/>
              <a:gd name="adj2" fmla="val 34852"/>
            </a:avLst>
          </a:prstGeom>
          <a:solidFill>
            <a:srgbClr val="CA31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45062" name="Rectangle 4"/>
          <p:cNvSpPr txBox="1">
            <a:spLocks noChangeArrowheads="1"/>
          </p:cNvSpPr>
          <p:nvPr/>
        </p:nvSpPr>
        <p:spPr bwMode="auto">
          <a:xfrm>
            <a:off x="0" y="803275"/>
            <a:ext cx="9067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 Captioning</a:t>
            </a: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0" y="1371600"/>
            <a:ext cx="9067800" cy="4587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800" dirty="0">
                <a:latin typeface="Tahoma" pitchFamily="34" charset="0"/>
                <a:cs typeface="Tahoma" panose="020B0604030504040204" pitchFamily="34" charset="0"/>
              </a:rPr>
              <a:t>Do you have a caption block for every photo?</a:t>
            </a: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 flipH="1">
            <a:off x="6735763" y="5716588"/>
            <a:ext cx="458787" cy="196850"/>
          </a:xfrm>
          <a:prstGeom prst="rightArrow">
            <a:avLst>
              <a:gd name="adj1" fmla="val 50000"/>
              <a:gd name="adj2" fmla="val 58266"/>
            </a:avLst>
          </a:prstGeom>
          <a:solidFill>
            <a:srgbClr val="CA31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 flipH="1">
            <a:off x="5902325" y="6078538"/>
            <a:ext cx="458788" cy="196850"/>
          </a:xfrm>
          <a:prstGeom prst="rightArrow">
            <a:avLst>
              <a:gd name="adj1" fmla="val 50000"/>
              <a:gd name="adj2" fmla="val 58266"/>
            </a:avLst>
          </a:prstGeom>
          <a:solidFill>
            <a:srgbClr val="CA31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2597150" y="6069013"/>
            <a:ext cx="458788" cy="196850"/>
          </a:xfrm>
          <a:prstGeom prst="rightArrow">
            <a:avLst>
              <a:gd name="adj1" fmla="val 50000"/>
              <a:gd name="adj2" fmla="val 58266"/>
            </a:avLst>
          </a:prstGeom>
          <a:solidFill>
            <a:srgbClr val="CA31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auto">
          <a:xfrm rot="-5400000">
            <a:off x="1489869" y="5855494"/>
            <a:ext cx="352425" cy="211137"/>
          </a:xfrm>
          <a:prstGeom prst="rightArrow">
            <a:avLst>
              <a:gd name="adj1" fmla="val 50000"/>
              <a:gd name="adj2" fmla="val 34852"/>
            </a:avLst>
          </a:prstGeom>
          <a:solidFill>
            <a:srgbClr val="CA31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3429000" y="4359275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47625"/>
            <a:ext cx="9144000" cy="714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5" grpId="0" animBg="1"/>
      <p:bldP spid="71727" grpId="0" animBg="1"/>
      <p:bldP spid="71728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41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Basic Design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1295400"/>
            <a:ext cx="9067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Tahoma" pitchFamily="34" charset="0"/>
                <a:cs typeface="Tahoma" pitchFamily="34" charset="0"/>
              </a:rPr>
              <a:t>organized arrangement </a:t>
            </a:r>
          </a:p>
          <a:p>
            <a:pPr algn="ctr">
              <a:defRPr/>
            </a:pPr>
            <a:r>
              <a:rPr lang="en-US" sz="4000" dirty="0">
                <a:latin typeface="Tahoma" pitchFamily="34" charset="0"/>
                <a:cs typeface="Tahoma" pitchFamily="34" charset="0"/>
              </a:rPr>
              <a:t>of images &amp; words to tell a story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3" descr="four column design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0238"/>
            <a:ext cx="7315200" cy="478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844550"/>
            <a:ext cx="91440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latin typeface="Tahoma" pitchFamily="34" charset="0"/>
                <a:ea typeface="MS PGothic" pitchFamily="34" charset="-128"/>
              </a:rPr>
              <a:t>White Space to Outside</a:t>
            </a:r>
          </a:p>
        </p:txBody>
      </p:sp>
      <p:sp>
        <p:nvSpPr>
          <p:cNvPr id="73776" name="Rectangle 48"/>
          <p:cNvSpPr>
            <a:spLocks noChangeArrowheads="1"/>
          </p:cNvSpPr>
          <p:nvPr/>
        </p:nvSpPr>
        <p:spPr bwMode="auto">
          <a:xfrm>
            <a:off x="0" y="13382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Do you have white spaced trapped on the inside?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867275" y="4352925"/>
            <a:ext cx="1447800" cy="1133475"/>
            <a:chOff x="4867276" y="4352925"/>
            <a:chExt cx="1447800" cy="1133475"/>
          </a:xfrm>
          <a:solidFill>
            <a:srgbClr val="CA3183"/>
          </a:solidFill>
        </p:grpSpPr>
        <p:sp>
          <p:nvSpPr>
            <p:cNvPr id="15" name="Right Arrow Callout 14"/>
            <p:cNvSpPr/>
            <p:nvPr/>
          </p:nvSpPr>
          <p:spPr>
            <a:xfrm>
              <a:off x="4867276" y="4352925"/>
              <a:ext cx="1447800" cy="1133475"/>
            </a:xfrm>
            <a:prstGeom prst="rightArrow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ahoma" pitchFamily="34" charset="0"/>
              </a:endParaRPr>
            </a:p>
          </p:txBody>
        </p:sp>
        <p:sp>
          <p:nvSpPr>
            <p:cNvPr id="33800" name="TextBox 15"/>
            <p:cNvSpPr txBox="1">
              <a:spLocks noChangeArrowheads="1"/>
            </p:cNvSpPr>
            <p:nvPr/>
          </p:nvSpPr>
          <p:spPr bwMode="auto">
            <a:xfrm>
              <a:off x="4876801" y="4457701"/>
              <a:ext cx="990600" cy="9541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Example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of trapped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copy</a:t>
              </a:r>
            </a:p>
          </p:txBody>
        </p:sp>
      </p:grp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3429000" y="4316413"/>
            <a:ext cx="595313" cy="593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60325"/>
            <a:ext cx="9144000" cy="701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13335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Aim for a variety of content &amp; balanced coverage.</a:t>
            </a:r>
          </a:p>
        </p:txBody>
      </p:sp>
      <p:sp>
        <p:nvSpPr>
          <p:cNvPr id="47107" name="Rectangle 4"/>
          <p:cNvSpPr txBox="1">
            <a:spLocks noChangeArrowheads="1"/>
          </p:cNvSpPr>
          <p:nvPr/>
        </p:nvSpPr>
        <p:spPr bwMode="auto">
          <a:xfrm>
            <a:off x="76200" y="752475"/>
            <a:ext cx="8966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Photo Cropping and Placement</a:t>
            </a:r>
          </a:p>
        </p:txBody>
      </p:sp>
      <p:pic>
        <p:nvPicPr>
          <p:cNvPr id="47108" name="Picture 19" descr="four column design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15200" cy="477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37" descr="11897_HS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176463"/>
            <a:ext cx="324326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2" descr="18659_HS_PI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665663"/>
            <a:ext cx="24431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3" descr="12846_HS_P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656138"/>
            <a:ext cx="19780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662488"/>
            <a:ext cx="75247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4" descr="06653_P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657725"/>
            <a:ext cx="7286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40" descr="021-bigp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71800"/>
            <a:ext cx="7667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19925" y="1995488"/>
            <a:ext cx="46038" cy="2562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itchFamily="34" charset="0"/>
            </a:endParaRPr>
          </a:p>
        </p:txBody>
      </p:sp>
      <p:pic>
        <p:nvPicPr>
          <p:cNvPr id="4711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3" b="-7896"/>
          <a:stretch>
            <a:fillRect/>
          </a:stretch>
        </p:blipFill>
        <p:spPr bwMode="auto">
          <a:xfrm>
            <a:off x="3762375" y="2176463"/>
            <a:ext cx="327977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702175"/>
            <a:ext cx="243363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4657725"/>
            <a:ext cx="198755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" b="-1250"/>
          <a:stretch>
            <a:fillRect/>
          </a:stretch>
        </p:blipFill>
        <p:spPr bwMode="auto">
          <a:xfrm>
            <a:off x="7072313" y="2971800"/>
            <a:ext cx="7270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48200"/>
            <a:ext cx="723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4648200"/>
            <a:ext cx="69056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295400" y="1995488"/>
            <a:ext cx="2400300" cy="671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spc="-15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PEP TALKS, YELLS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65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 txBox="1">
            <a:spLocks noChangeArrowheads="1"/>
          </p:cNvSpPr>
          <p:nvPr/>
        </p:nvSpPr>
        <p:spPr bwMode="auto">
          <a:xfrm>
            <a:off x="0" y="60960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  </a:t>
            </a: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Photo Cropping and Placement</a:t>
            </a:r>
          </a:p>
        </p:txBody>
      </p:sp>
      <p:pic>
        <p:nvPicPr>
          <p:cNvPr id="48131" name="Picture 19" descr="four column design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15200" cy="477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37" descr="11897_HS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176463"/>
            <a:ext cx="324326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2" descr="18659_HS_PI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665663"/>
            <a:ext cx="24431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3" descr="12846_HS_P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656138"/>
            <a:ext cx="19780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662488"/>
            <a:ext cx="75247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4" descr="06653_P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657725"/>
            <a:ext cx="7286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40" descr="021-bigp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71800"/>
            <a:ext cx="7667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19925" y="1995488"/>
            <a:ext cx="46038" cy="2562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latin typeface="Tahoma" pitchFamily="34" charset="0"/>
                <a:cs typeface="Tahoma" panose="020B0604030504040204" pitchFamily="34" charset="0"/>
              </a:rPr>
              <a:t>Numbers:  </a:t>
            </a:r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1 person, 2 people, 3 people, small &amp; large groups 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1447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latin typeface="Tahoma" pitchFamily="34" charset="0"/>
                <a:cs typeface="Tahoma" panose="020B0604030504040204" pitchFamily="34" charset="0"/>
              </a:rPr>
              <a:t>Boys vs Girls:  </a:t>
            </a:r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Do you have a balance?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38100"/>
            <a:ext cx="9144000" cy="723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9" descr="four column design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905000"/>
            <a:ext cx="7315200" cy="477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7" descr="11897_HS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176463"/>
            <a:ext cx="324326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2" descr="18659_HS_PI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665663"/>
            <a:ext cx="24431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3" descr="12846_HS_P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656138"/>
            <a:ext cx="19780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662488"/>
            <a:ext cx="75247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4" descr="06653_P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657725"/>
            <a:ext cx="7286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40" descr="021-bigp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71800"/>
            <a:ext cx="7667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19925" y="1995488"/>
            <a:ext cx="46038" cy="2562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9162" name="Rectangle 3"/>
          <p:cNvSpPr txBox="1">
            <a:spLocks noChangeArrowheads="1"/>
          </p:cNvSpPr>
          <p:nvPr/>
        </p:nvSpPr>
        <p:spPr bwMode="auto">
          <a:xfrm>
            <a:off x="0" y="941388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Replace photos or redesign as needed. </a:t>
            </a:r>
          </a:p>
        </p:txBody>
      </p:sp>
      <p:pic>
        <p:nvPicPr>
          <p:cNvPr id="17" name="Picture 55" descr="06897_128_1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4664075"/>
            <a:ext cx="24447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333500" y="2286000"/>
            <a:ext cx="2262188" cy="352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2020888"/>
            <a:ext cx="30732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-3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Primary headline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36512"/>
            <a:ext cx="9144000" cy="5730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Check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ur column design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733550"/>
            <a:ext cx="7315200" cy="477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60450"/>
            <a:ext cx="91440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 dirty="0">
                <a:latin typeface="Tahoma" pitchFamily="34" charset="0"/>
                <a:ea typeface="MS PGothic" pitchFamily="34" charset="-128"/>
              </a:rPr>
              <a:t>Use your layout to create others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82550" y="36513"/>
            <a:ext cx="9226550" cy="801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 Maximization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1" descr="four column design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733550"/>
            <a:ext cx="7315200" cy="477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four column design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7315200" cy="4776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914400"/>
            <a:ext cx="2106613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latin typeface="Tahoma" pitchFamily="34" charset="0"/>
                <a:ea typeface="MS PGothic" pitchFamily="34" charset="-128"/>
              </a:rPr>
              <a:t> Mirror</a:t>
            </a:r>
          </a:p>
        </p:txBody>
      </p:sp>
      <p:sp>
        <p:nvSpPr>
          <p:cNvPr id="51205" name="Rectangle 3"/>
          <p:cNvSpPr txBox="1">
            <a:spLocks noChangeArrowheads="1"/>
          </p:cNvSpPr>
          <p:nvPr/>
        </p:nvSpPr>
        <p:spPr bwMode="auto">
          <a:xfrm>
            <a:off x="4916488" y="871538"/>
            <a:ext cx="2228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 dirty="0">
                <a:latin typeface="Tahoma" pitchFamily="34" charset="0"/>
                <a:cs typeface="Tahoma" panose="020B0604030504040204" pitchFamily="34" charset="0"/>
              </a:rPr>
              <a:t>Original Design &gt;</a:t>
            </a:r>
          </a:p>
        </p:txBody>
      </p:sp>
      <p:sp>
        <p:nvSpPr>
          <p:cNvPr id="84" name="Curved Right Arrow 83"/>
          <p:cNvSpPr/>
          <p:nvPr/>
        </p:nvSpPr>
        <p:spPr>
          <a:xfrm rot="16200000">
            <a:off x="4167187" y="3071813"/>
            <a:ext cx="822325" cy="6413500"/>
          </a:xfrm>
          <a:prstGeom prst="curvedRightArrow">
            <a:avLst/>
          </a:prstGeom>
          <a:solidFill>
            <a:srgbClr val="CA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5" name="Curved Right Arrow 84"/>
          <p:cNvSpPr/>
          <p:nvPr/>
        </p:nvSpPr>
        <p:spPr>
          <a:xfrm rot="5400000">
            <a:off x="4096543" y="-1451768"/>
            <a:ext cx="823913" cy="6413500"/>
          </a:xfrm>
          <a:prstGeom prst="curvedRightArrow">
            <a:avLst/>
          </a:prstGeom>
          <a:solidFill>
            <a:srgbClr val="CA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1208" name="Picture 85" descr="four column design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58750"/>
            <a:ext cx="2117725" cy="138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82550" y="36513"/>
            <a:ext cx="6940550" cy="801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 Modifications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0" descr="four column design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7315200" cy="4776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four column design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0375"/>
            <a:ext cx="7315200" cy="478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Rectangle 3"/>
          <p:cNvSpPr txBox="1">
            <a:spLocks noChangeArrowheads="1"/>
          </p:cNvSpPr>
          <p:nvPr/>
        </p:nvSpPr>
        <p:spPr bwMode="auto">
          <a:xfrm>
            <a:off x="989013" y="914400"/>
            <a:ext cx="21066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Flip</a:t>
            </a:r>
          </a:p>
        </p:txBody>
      </p:sp>
      <p:sp>
        <p:nvSpPr>
          <p:cNvPr id="52229" name="Rectangle 3"/>
          <p:cNvSpPr txBox="1">
            <a:spLocks noChangeArrowheads="1"/>
          </p:cNvSpPr>
          <p:nvPr/>
        </p:nvSpPr>
        <p:spPr bwMode="auto">
          <a:xfrm>
            <a:off x="4724400" y="871538"/>
            <a:ext cx="2420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 dirty="0">
                <a:latin typeface="Tahoma" pitchFamily="34" charset="0"/>
                <a:cs typeface="Tahoma" panose="020B0604030504040204" pitchFamily="34" charset="0"/>
              </a:rPr>
              <a:t>Original Design &gt;</a:t>
            </a:r>
          </a:p>
        </p:txBody>
      </p:sp>
      <p:sp>
        <p:nvSpPr>
          <p:cNvPr id="60" name="Curved Right Arrow 59"/>
          <p:cNvSpPr/>
          <p:nvPr/>
        </p:nvSpPr>
        <p:spPr>
          <a:xfrm rot="10800000">
            <a:off x="8094663" y="2490788"/>
            <a:ext cx="822325" cy="3500437"/>
          </a:xfrm>
          <a:prstGeom prst="curvedRightArrow">
            <a:avLst/>
          </a:prstGeom>
          <a:solidFill>
            <a:srgbClr val="CA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2231" name="Picture 62" descr="four column design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58750"/>
            <a:ext cx="2117725" cy="138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rved Right Arrow 58"/>
          <p:cNvSpPr/>
          <p:nvPr/>
        </p:nvSpPr>
        <p:spPr>
          <a:xfrm>
            <a:off x="117475" y="2520950"/>
            <a:ext cx="822325" cy="3500438"/>
          </a:xfrm>
          <a:prstGeom prst="curvedRightArrow">
            <a:avLst/>
          </a:prstGeom>
          <a:solidFill>
            <a:srgbClr val="CA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82550" y="36513"/>
            <a:ext cx="7075488" cy="801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 Modifications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3" descr="four column design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14513"/>
            <a:ext cx="7315200" cy="478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four column design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03400"/>
            <a:ext cx="7315200" cy="4775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3252" name="Rectangle 3"/>
          <p:cNvSpPr txBox="1">
            <a:spLocks noChangeArrowheads="1"/>
          </p:cNvSpPr>
          <p:nvPr/>
        </p:nvSpPr>
        <p:spPr bwMode="auto">
          <a:xfrm>
            <a:off x="989013" y="914400"/>
            <a:ext cx="30083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Mirror-Flip</a:t>
            </a:r>
          </a:p>
        </p:txBody>
      </p:sp>
      <p:sp>
        <p:nvSpPr>
          <p:cNvPr id="53253" name="Rectangle 3"/>
          <p:cNvSpPr txBox="1">
            <a:spLocks noChangeArrowheads="1"/>
          </p:cNvSpPr>
          <p:nvPr/>
        </p:nvSpPr>
        <p:spPr bwMode="auto">
          <a:xfrm>
            <a:off x="4724400" y="871538"/>
            <a:ext cx="2420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 dirty="0">
                <a:latin typeface="Tahoma" pitchFamily="34" charset="0"/>
                <a:cs typeface="Tahoma" panose="020B0604030504040204" pitchFamily="34" charset="0"/>
              </a:rPr>
              <a:t>Original Design &gt;</a:t>
            </a:r>
          </a:p>
        </p:txBody>
      </p:sp>
      <p:sp>
        <p:nvSpPr>
          <p:cNvPr id="59" name="Curved Right Arrow 58"/>
          <p:cNvSpPr/>
          <p:nvPr/>
        </p:nvSpPr>
        <p:spPr>
          <a:xfrm rot="16200000">
            <a:off x="4206875" y="3006726"/>
            <a:ext cx="822325" cy="6413500"/>
          </a:xfrm>
          <a:prstGeom prst="curvedRightArrow">
            <a:avLst/>
          </a:prstGeom>
          <a:solidFill>
            <a:srgbClr val="CA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0" name="Curved Right Arrow 59"/>
          <p:cNvSpPr/>
          <p:nvPr/>
        </p:nvSpPr>
        <p:spPr>
          <a:xfrm rot="5400000">
            <a:off x="4096543" y="-1451768"/>
            <a:ext cx="823913" cy="6413500"/>
          </a:xfrm>
          <a:prstGeom prst="curvedRightArrow">
            <a:avLst/>
          </a:prstGeom>
          <a:solidFill>
            <a:srgbClr val="CA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1" name="Curved Right Arrow 60"/>
          <p:cNvSpPr/>
          <p:nvPr/>
        </p:nvSpPr>
        <p:spPr>
          <a:xfrm>
            <a:off x="152400" y="2514600"/>
            <a:ext cx="822325" cy="3500438"/>
          </a:xfrm>
          <a:prstGeom prst="curvedRightArrow">
            <a:avLst/>
          </a:prstGeom>
          <a:solidFill>
            <a:srgbClr val="CA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2" name="Curved Right Arrow 61"/>
          <p:cNvSpPr/>
          <p:nvPr/>
        </p:nvSpPr>
        <p:spPr>
          <a:xfrm rot="10800000">
            <a:off x="8094663" y="2490788"/>
            <a:ext cx="822325" cy="3500437"/>
          </a:xfrm>
          <a:prstGeom prst="curvedRightArrow">
            <a:avLst/>
          </a:prstGeom>
          <a:solidFill>
            <a:srgbClr val="CA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3258" name="Picture 62" descr="four column design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58750"/>
            <a:ext cx="2117725" cy="138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82550" y="36513"/>
            <a:ext cx="7075488" cy="801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 Modifications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 txBox="1">
            <a:spLocks noChangeArrowheads="1"/>
          </p:cNvSpPr>
          <p:nvPr/>
        </p:nvSpPr>
        <p:spPr bwMode="auto">
          <a:xfrm>
            <a:off x="1304925" y="901700"/>
            <a:ext cx="30067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E230A0"/>
              </a:buClr>
            </a:pPr>
            <a:r>
              <a:rPr lang="en-US" altLang="en-US" sz="2800" dirty="0">
                <a:latin typeface="Tahoma" pitchFamily="34" charset="0"/>
                <a:cs typeface="Tahoma" panose="020B0604030504040204" pitchFamily="34" charset="0"/>
              </a:rPr>
              <a:t>■ </a:t>
            </a: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Original</a:t>
            </a:r>
          </a:p>
        </p:txBody>
      </p:sp>
      <p:sp>
        <p:nvSpPr>
          <p:cNvPr id="54275" name="Rectangle 3"/>
          <p:cNvSpPr txBox="1">
            <a:spLocks noChangeArrowheads="1"/>
          </p:cNvSpPr>
          <p:nvPr/>
        </p:nvSpPr>
        <p:spPr bwMode="auto">
          <a:xfrm>
            <a:off x="5232400" y="896938"/>
            <a:ext cx="30067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anose="020B0604030504040204" pitchFamily="34" charset="0"/>
              </a:rPr>
              <a:t>■ </a:t>
            </a: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Mirror</a:t>
            </a:r>
          </a:p>
        </p:txBody>
      </p:sp>
      <p:sp>
        <p:nvSpPr>
          <p:cNvPr id="54276" name="Rectangle 3"/>
          <p:cNvSpPr txBox="1">
            <a:spLocks noChangeArrowheads="1"/>
          </p:cNvSpPr>
          <p:nvPr/>
        </p:nvSpPr>
        <p:spPr bwMode="auto">
          <a:xfrm>
            <a:off x="5273675" y="3767138"/>
            <a:ext cx="30083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■ Mirror-Flip</a:t>
            </a:r>
          </a:p>
        </p:txBody>
      </p:sp>
      <p:sp>
        <p:nvSpPr>
          <p:cNvPr id="54277" name="Rectangle 3"/>
          <p:cNvSpPr txBox="1">
            <a:spLocks noChangeArrowheads="1"/>
          </p:cNvSpPr>
          <p:nvPr/>
        </p:nvSpPr>
        <p:spPr bwMode="auto">
          <a:xfrm>
            <a:off x="1358900" y="3770313"/>
            <a:ext cx="30083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■ Flip</a:t>
            </a:r>
          </a:p>
        </p:txBody>
      </p:sp>
      <p:pic>
        <p:nvPicPr>
          <p:cNvPr id="54278" name="Picture 86" descr="four column design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608138"/>
            <a:ext cx="3370262" cy="2201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87" descr="four column design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541463"/>
            <a:ext cx="3386138" cy="221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8" descr="four column design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19600"/>
            <a:ext cx="3376613" cy="220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0" descr="four column design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4362450"/>
            <a:ext cx="3421062" cy="223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82550" y="36513"/>
            <a:ext cx="9226550" cy="801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 Modifications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 txBox="1">
            <a:spLocks noChangeArrowheads="1"/>
          </p:cNvSpPr>
          <p:nvPr/>
        </p:nvSpPr>
        <p:spPr bwMode="auto">
          <a:xfrm>
            <a:off x="1676400" y="838200"/>
            <a:ext cx="5867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You can remove a photo &amp; add a secondary package</a:t>
            </a:r>
          </a:p>
        </p:txBody>
      </p:sp>
      <p:pic>
        <p:nvPicPr>
          <p:cNvPr id="55299" name="Picture 10" descr="four column design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70075"/>
            <a:ext cx="7315200" cy="477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our column design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65313"/>
            <a:ext cx="7315200" cy="478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82550" y="36513"/>
            <a:ext cx="9226550" cy="801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Design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 Modifications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337"/>
            <a:ext cx="9144000" cy="6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  <a:latin typeface="Tahoma" pitchFamily="34" charset="0"/>
              </a:rPr>
              <a:t>Elements of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096963"/>
            <a:ext cx="1981200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ahoma" pitchFamily="34" charset="0"/>
                <a:ea typeface="MS PGothic" pitchFamily="34" charset="-128"/>
                <a:cs typeface="MS PGothic" pitchFamily="34" charset="-128"/>
              </a:rPr>
              <a:t>	photos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latin typeface="Tahoma" pitchFamily="34" charset="0"/>
              <a:ea typeface="MS PGothic" pitchFamily="34" charset="-128"/>
              <a:cs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latin typeface="Tahoma" pitchFamily="34" charset="0"/>
              <a:ea typeface="MS PGothic" pitchFamily="34" charset="-128"/>
              <a:cs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Tahoma" pitchFamily="34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81000" y="1905000"/>
            <a:ext cx="1900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ahoma" pitchFamily="34" charset="0"/>
                <a:cs typeface="Tahoma" panose="020B0604030504040204" pitchFamily="34" charset="0"/>
              </a:rPr>
              <a:t>copy</a:t>
            </a:r>
            <a:r>
              <a:rPr lang="en-US" altLang="en-US" sz="3600" dirty="0">
                <a:latin typeface="Tahoma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575175" y="52117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ahoma" pitchFamily="34" charset="0"/>
                <a:cs typeface="Tahoma" panose="020B0604030504040204" pitchFamily="34" charset="0"/>
              </a:rPr>
              <a:t>■ white space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98488" y="2592388"/>
            <a:ext cx="348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►headline &amp; story</a:t>
            </a:r>
          </a:p>
        </p:txBody>
      </p:sp>
      <p:pic>
        <p:nvPicPr>
          <p:cNvPr id="19463" name="Picture 17" descr="11897_HS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165225"/>
            <a:ext cx="1409700" cy="15319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18" descr="01768_HS_PI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688975" cy="762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19" descr="06653_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2232025"/>
            <a:ext cx="411162" cy="5635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38400"/>
            <a:ext cx="409575" cy="990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21" descr="01116_MS_P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95288" cy="609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22" descr="12846_HS_P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914400" cy="5762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23" descr="06897_128_1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1447800" cy="9763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18685_016_0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098800"/>
            <a:ext cx="164782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124200" y="3124200"/>
            <a:ext cx="208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►captions</a:t>
            </a:r>
          </a:p>
          <a:p>
            <a:pPr algn="ctr" eaLnBrk="1" hangingPunct="1"/>
            <a:endParaRPr lang="en-US" altLang="en-US" sz="2000" dirty="0"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95888" y="57912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Tahoma" pitchFamily="34" charset="0"/>
                <a:cs typeface="Tahoma" panose="020B0604030504040204" pitchFamily="34" charset="0"/>
              </a:rPr>
              <a:t>Don’t underestimate the importance and impact white space has on your spreads! </a:t>
            </a:r>
          </a:p>
        </p:txBody>
      </p:sp>
      <p:pic>
        <p:nvPicPr>
          <p:cNvPr id="7188" name="Picture 20" descr="cpa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551238"/>
            <a:ext cx="1322388" cy="95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5" grpId="0"/>
      <p:bldP spid="18446" grpId="0"/>
      <p:bldP spid="18448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50888" y="700167"/>
            <a:ext cx="7707312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■ Design a layout using an eight-column format.</a:t>
            </a:r>
            <a:endParaRPr lang="en-US" altLang="en-US" sz="800" b="1" dirty="0">
              <a:latin typeface="Tahoma" pitchFamily="34" charset="0"/>
              <a:cs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■ Place your eyeline.</a:t>
            </a:r>
            <a:endParaRPr lang="en-US" altLang="en-US" sz="800" b="1" dirty="0">
              <a:latin typeface="Tahoma" pitchFamily="34" charset="0"/>
              <a:cs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■ Use 7-9 photos, varying size.</a:t>
            </a:r>
            <a:endParaRPr lang="en-US" altLang="en-US" sz="800" b="1" dirty="0">
              <a:latin typeface="Tahoma" pitchFamily="34" charset="0"/>
              <a:cs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■ Create a headline with a subhead &amp; place over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   copy area.</a:t>
            </a:r>
            <a:endParaRPr lang="en-US" altLang="en-US" sz="800" b="1" dirty="0">
              <a:latin typeface="Tahoma" pitchFamily="34" charset="0"/>
              <a:cs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■ Make sure every picture has a caption placed logically near the photo it identifies.</a:t>
            </a:r>
            <a:endParaRPr lang="en-US" altLang="en-US" sz="800" b="1" dirty="0">
              <a:latin typeface="Tahoma" pitchFamily="34" charset="0"/>
              <a:cs typeface="Tahoma" panose="020B060403050404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latin typeface="Tahoma" pitchFamily="34" charset="0"/>
                <a:cs typeface="Tahoma" panose="020B0604030504040204" pitchFamily="34" charset="0"/>
              </a:rPr>
              <a:t>■ Check your layout before turning it in.</a:t>
            </a: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010416" y="54114"/>
            <a:ext cx="2743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40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Your Turn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6596063" y="6018213"/>
            <a:ext cx="1981200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The Spirit of $76K</a:t>
            </a:r>
          </a:p>
        </p:txBody>
      </p:sp>
      <p:sp>
        <p:nvSpPr>
          <p:cNvPr id="56325" name="Rectangle 12"/>
          <p:cNvSpPr>
            <a:spLocks noChangeArrowheads="1"/>
          </p:cNvSpPr>
          <p:nvPr/>
        </p:nvSpPr>
        <p:spPr bwMode="auto">
          <a:xfrm>
            <a:off x="6900863" y="6323013"/>
            <a:ext cx="1447800" cy="76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Tahoma" pitchFamily="34" charset="0"/>
              <a:cs typeface="Tahoma" panose="020B0604030504040204" pitchFamily="34" charset="0"/>
            </a:endParaRPr>
          </a:p>
        </p:txBody>
      </p:sp>
      <p:grpSp>
        <p:nvGrpSpPr>
          <p:cNvPr id="56326" name="Group 14"/>
          <p:cNvGrpSpPr>
            <a:grpSpLocks/>
          </p:cNvGrpSpPr>
          <p:nvPr/>
        </p:nvGrpSpPr>
        <p:grpSpPr bwMode="auto">
          <a:xfrm>
            <a:off x="4703763" y="4270375"/>
            <a:ext cx="2974975" cy="2590800"/>
            <a:chOff x="3606800" y="4038600"/>
            <a:chExt cx="2974975" cy="2590800"/>
          </a:xfrm>
        </p:grpSpPr>
        <p:pic>
          <p:nvPicPr>
            <p:cNvPr id="56329" name="Picture 17" descr="11897_HS_P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100" y="4038600"/>
              <a:ext cx="1409700" cy="153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Picture 18" descr="01768_HS_PIC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800" y="5105400"/>
              <a:ext cx="6889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1" name="Picture 19" descr="06653_P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5105400"/>
              <a:ext cx="411163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2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600" y="4953000"/>
              <a:ext cx="40957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3" name="Picture 21" descr="01116_MS_PI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0" y="4572000"/>
              <a:ext cx="3952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4" name="Picture 22" descr="12846_HS_P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00" y="4495800"/>
              <a:ext cx="914400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5" name="Picture 23" descr="06897_128_1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00" y="5653088"/>
              <a:ext cx="1447800" cy="9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27" name="Picture 15" descr="four column design1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337050"/>
            <a:ext cx="2117725" cy="138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17" descr="cpa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5616575"/>
            <a:ext cx="1322387" cy="950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61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66800"/>
            <a:ext cx="9144000" cy="1676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en-US" b="1" dirty="0">
                <a:latin typeface="Tahoma" pitchFamily="34" charset="0"/>
                <a:ea typeface="ＭＳ Ｐゴシック" pitchFamily="34" charset="-128"/>
              </a:rPr>
              <a:t>Verbal and visual elements create </a:t>
            </a:r>
            <a:br>
              <a:rPr lang="en-US" b="1" dirty="0">
                <a:latin typeface="Tahoma" pitchFamily="34" charset="0"/>
                <a:ea typeface="ＭＳ Ｐゴシック" pitchFamily="34" charset="-128"/>
              </a:rPr>
            </a:br>
            <a:r>
              <a:rPr lang="en-US" b="1" dirty="0">
                <a:latin typeface="Tahoma" pitchFamily="34" charset="0"/>
                <a:ea typeface="ＭＳ Ｐゴシック" pitchFamily="34" charset="-128"/>
              </a:rPr>
              <a:t>a bull’s-eye effect.</a:t>
            </a:r>
          </a:p>
        </p:txBody>
      </p:sp>
      <p:grpSp>
        <p:nvGrpSpPr>
          <p:cNvPr id="20483" name="Group 16"/>
          <p:cNvGrpSpPr>
            <a:grpSpLocks/>
          </p:cNvGrpSpPr>
          <p:nvPr/>
        </p:nvGrpSpPr>
        <p:grpSpPr bwMode="auto">
          <a:xfrm>
            <a:off x="5043488" y="2717800"/>
            <a:ext cx="3429000" cy="3429000"/>
            <a:chOff x="5029200" y="2514600"/>
            <a:chExt cx="3429000" cy="3429000"/>
          </a:xfrm>
        </p:grpSpPr>
        <p:sp>
          <p:nvSpPr>
            <p:cNvPr id="20488" name="Oval 4"/>
            <p:cNvSpPr>
              <a:spLocks noChangeArrowheads="1"/>
            </p:cNvSpPr>
            <p:nvPr/>
          </p:nvSpPr>
          <p:spPr bwMode="auto">
            <a:xfrm>
              <a:off x="5029200" y="2514600"/>
              <a:ext cx="3429000" cy="3429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89" name="Oval 5"/>
            <p:cNvSpPr>
              <a:spLocks noChangeArrowheads="1"/>
            </p:cNvSpPr>
            <p:nvPr/>
          </p:nvSpPr>
          <p:spPr bwMode="auto">
            <a:xfrm>
              <a:off x="5635625" y="3048000"/>
              <a:ext cx="2289175" cy="2362200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90" name="Oval 6"/>
            <p:cNvSpPr>
              <a:spLocks noChangeArrowheads="1"/>
            </p:cNvSpPr>
            <p:nvPr/>
          </p:nvSpPr>
          <p:spPr bwMode="auto">
            <a:xfrm>
              <a:off x="6248400" y="3733800"/>
              <a:ext cx="990600" cy="9906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439227">
            <a:off x="2409825" y="3208338"/>
            <a:ext cx="2933700" cy="533400"/>
            <a:chOff x="2438400" y="3048000"/>
            <a:chExt cx="2933700" cy="533400"/>
          </a:xfrm>
          <a:solidFill>
            <a:srgbClr val="E22128"/>
          </a:solidFill>
        </p:grpSpPr>
        <p:sp>
          <p:nvSpPr>
            <p:cNvPr id="18448" name="AutoShape 7"/>
            <p:cNvSpPr>
              <a:spLocks noChangeArrowheads="1"/>
            </p:cNvSpPr>
            <p:nvPr/>
          </p:nvSpPr>
          <p:spPr bwMode="auto">
            <a:xfrm>
              <a:off x="2438400" y="3048000"/>
              <a:ext cx="2933700" cy="5334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0 h 21600"/>
                <a:gd name="T22" fmla="*/ 2147483647 w 21600"/>
                <a:gd name="T23" fmla="*/ 0 h 21600"/>
                <a:gd name="T24" fmla="*/ 2147483647 w 21600"/>
                <a:gd name="T25" fmla="*/ 0 h 21600"/>
                <a:gd name="T26" fmla="*/ 0 w 21600"/>
                <a:gd name="T27" fmla="*/ 0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600"/>
                <a:gd name="T43" fmla="*/ 0 h 21600"/>
                <a:gd name="T44" fmla="*/ 21600 w 21600"/>
                <a:gd name="T45" fmla="*/ 21600 h 21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00" h="21600">
                  <a:moveTo>
                    <a:pt x="0" y="0"/>
                  </a:moveTo>
                  <a:lnTo>
                    <a:pt x="0" y="12600"/>
                  </a:lnTo>
                  <a:lnTo>
                    <a:pt x="0" y="18000"/>
                  </a:lnTo>
                  <a:lnTo>
                    <a:pt x="0" y="21600"/>
                  </a:lnTo>
                  <a:lnTo>
                    <a:pt x="9164" y="21600"/>
                  </a:lnTo>
                  <a:lnTo>
                    <a:pt x="13091" y="21600"/>
                  </a:lnTo>
                  <a:lnTo>
                    <a:pt x="15709" y="21600"/>
                  </a:lnTo>
                  <a:lnTo>
                    <a:pt x="15709" y="18000"/>
                  </a:lnTo>
                  <a:lnTo>
                    <a:pt x="21600" y="20186"/>
                  </a:lnTo>
                  <a:lnTo>
                    <a:pt x="15709" y="12600"/>
                  </a:lnTo>
                  <a:lnTo>
                    <a:pt x="15709" y="0"/>
                  </a:lnTo>
                  <a:lnTo>
                    <a:pt x="13091" y="0"/>
                  </a:lnTo>
                  <a:lnTo>
                    <a:pt x="9164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bg1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49" name="Rectangle 14"/>
            <p:cNvSpPr>
              <a:spLocks noChangeArrowheads="1"/>
            </p:cNvSpPr>
            <p:nvPr/>
          </p:nvSpPr>
          <p:spPr bwMode="auto">
            <a:xfrm>
              <a:off x="2535397" y="3137972"/>
              <a:ext cx="1969769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>
                <a:defRPr/>
              </a:pPr>
              <a:r>
                <a:rPr lang="en-US" sz="2400" b="1" dirty="0">
                  <a:latin typeface="Tahoma" pitchFamily="34" charset="0"/>
                  <a:cs typeface="Tahoma" panose="020B0604030504040204" pitchFamily="34" charset="0"/>
                  <a:sym typeface="GillSans" pitchFamily="34" charset="0"/>
                </a:rPr>
                <a:t>White space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-477868">
            <a:off x="2382546" y="4350777"/>
            <a:ext cx="3443288" cy="533400"/>
            <a:chOff x="2500313" y="3886200"/>
            <a:chExt cx="3443287" cy="533400"/>
          </a:xfrm>
          <a:solidFill>
            <a:srgbClr val="C00000"/>
          </a:solidFill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500313" y="3886200"/>
              <a:ext cx="3443287" cy="533400"/>
              <a:chOff x="1392" y="2928"/>
              <a:chExt cx="2025" cy="336"/>
            </a:xfrm>
            <a:grpFill/>
          </p:grpSpPr>
          <p:sp>
            <p:nvSpPr>
              <p:cNvPr id="18446" name="AutoShape 9"/>
              <p:cNvSpPr>
                <a:spLocks noChangeArrowheads="1"/>
              </p:cNvSpPr>
              <p:nvPr/>
            </p:nvSpPr>
            <p:spPr bwMode="auto">
              <a:xfrm>
                <a:off x="1392" y="2928"/>
                <a:ext cx="2025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600"/>
                  <a:gd name="T43" fmla="*/ 0 h 21600"/>
                  <a:gd name="T44" fmla="*/ 21600 w 21600"/>
                  <a:gd name="T45" fmla="*/ 21600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>
                    <a:moveTo>
                      <a:pt x="0" y="0"/>
                    </a:moveTo>
                    <a:lnTo>
                      <a:pt x="0" y="3600"/>
                    </a:lnTo>
                    <a:lnTo>
                      <a:pt x="0" y="9000"/>
                    </a:lnTo>
                    <a:lnTo>
                      <a:pt x="0" y="21600"/>
                    </a:lnTo>
                    <a:lnTo>
                      <a:pt x="8363" y="21600"/>
                    </a:lnTo>
                    <a:lnTo>
                      <a:pt x="11947" y="21600"/>
                    </a:lnTo>
                    <a:lnTo>
                      <a:pt x="14336" y="21600"/>
                    </a:lnTo>
                    <a:lnTo>
                      <a:pt x="14336" y="9000"/>
                    </a:lnTo>
                    <a:lnTo>
                      <a:pt x="21600" y="10736"/>
                    </a:lnTo>
                    <a:lnTo>
                      <a:pt x="14336" y="3600"/>
                    </a:lnTo>
                    <a:lnTo>
                      <a:pt x="14336" y="0"/>
                    </a:lnTo>
                    <a:lnTo>
                      <a:pt x="11947" y="0"/>
                    </a:lnTo>
                    <a:lnTo>
                      <a:pt x="8363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447" name="Rectangle 10"/>
              <p:cNvSpPr>
                <a:spLocks noChangeArrowheads="1"/>
              </p:cNvSpPr>
              <p:nvPr/>
            </p:nvSpPr>
            <p:spPr bwMode="auto">
              <a:xfrm>
                <a:off x="1392" y="2928"/>
                <a:ext cx="13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445" name="Rectangle 15"/>
            <p:cNvSpPr>
              <a:spLocks noChangeArrowheads="1"/>
            </p:cNvSpPr>
            <p:nvPr/>
          </p:nvSpPr>
          <p:spPr bwMode="auto">
            <a:xfrm>
              <a:off x="2576513" y="3960297"/>
              <a:ext cx="2057400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40639" bIns="0">
              <a:spAutoFit/>
            </a:bodyPr>
            <a:lstStyle/>
            <a:p>
              <a:pPr marL="39688" algn="ctr">
                <a:defRPr/>
              </a:pPr>
              <a:r>
                <a:rPr lang="en-US" sz="2400" b="1" dirty="0">
                  <a:latin typeface="Tahoma" pitchFamily="34" charset="0"/>
                  <a:cs typeface="Tahoma" panose="020B0604030504040204" pitchFamily="34" charset="0"/>
                  <a:sym typeface="GillSans" pitchFamily="34" charset="0"/>
                </a:rPr>
                <a:t>Words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-787691">
            <a:off x="3065463" y="4986338"/>
            <a:ext cx="3848100" cy="811212"/>
            <a:chOff x="2819400" y="4419600"/>
            <a:chExt cx="3848100" cy="811213"/>
          </a:xfrm>
          <a:solidFill>
            <a:srgbClr val="FFFF00"/>
          </a:solidFill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819400" y="4419600"/>
              <a:ext cx="3848100" cy="811213"/>
              <a:chOff x="1392" y="3377"/>
              <a:chExt cx="2424" cy="511"/>
            </a:xfrm>
            <a:grpFill/>
          </p:grpSpPr>
          <p:sp>
            <p:nvSpPr>
              <p:cNvPr id="18442" name="AutoShape 12"/>
              <p:cNvSpPr>
                <a:spLocks noChangeArrowheads="1"/>
              </p:cNvSpPr>
              <p:nvPr/>
            </p:nvSpPr>
            <p:spPr bwMode="auto">
              <a:xfrm>
                <a:off x="1392" y="3377"/>
                <a:ext cx="2424" cy="5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600"/>
                  <a:gd name="T43" fmla="*/ 0 h 21600"/>
                  <a:gd name="T44" fmla="*/ 21600 w 21600"/>
                  <a:gd name="T45" fmla="*/ 21600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>
                    <a:moveTo>
                      <a:pt x="0" y="7397"/>
                    </a:moveTo>
                    <a:lnTo>
                      <a:pt x="0" y="9764"/>
                    </a:lnTo>
                    <a:lnTo>
                      <a:pt x="0" y="13315"/>
                    </a:lnTo>
                    <a:lnTo>
                      <a:pt x="0" y="21600"/>
                    </a:lnTo>
                    <a:lnTo>
                      <a:pt x="6983" y="21600"/>
                    </a:lnTo>
                    <a:lnTo>
                      <a:pt x="9976" y="21600"/>
                    </a:lnTo>
                    <a:lnTo>
                      <a:pt x="11971" y="21600"/>
                    </a:lnTo>
                    <a:lnTo>
                      <a:pt x="11971" y="13315"/>
                    </a:lnTo>
                    <a:lnTo>
                      <a:pt x="21600" y="0"/>
                    </a:lnTo>
                    <a:lnTo>
                      <a:pt x="11971" y="9764"/>
                    </a:lnTo>
                    <a:lnTo>
                      <a:pt x="11971" y="7397"/>
                    </a:lnTo>
                    <a:lnTo>
                      <a:pt x="9976" y="7397"/>
                    </a:lnTo>
                    <a:lnTo>
                      <a:pt x="6983" y="7397"/>
                    </a:lnTo>
                    <a:close/>
                    <a:moveTo>
                      <a:pt x="0" y="7397"/>
                    </a:move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443" name="Rectangle 13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13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ahoma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441" name="Rectangle 16"/>
            <p:cNvSpPr>
              <a:spLocks noChangeArrowheads="1"/>
            </p:cNvSpPr>
            <p:nvPr/>
          </p:nvSpPr>
          <p:spPr bwMode="auto">
            <a:xfrm>
              <a:off x="3211672" y="4798497"/>
              <a:ext cx="1149031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>
                <a:defRPr/>
              </a:pPr>
              <a:r>
                <a:rPr lang="en-US" sz="2400" b="1" dirty="0">
                  <a:latin typeface="Tahoma" pitchFamily="34" charset="0"/>
                  <a:cs typeface="Tahoma" panose="020B0604030504040204" pitchFamily="34" charset="0"/>
                  <a:sym typeface="GillSans" pitchFamily="34" charset="0"/>
                </a:rPr>
                <a:t>Photos</a:t>
              </a: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33338"/>
            <a:ext cx="9144000" cy="7530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Elements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of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381" y="36436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  <a:latin typeface="Tahoma" pitchFamily="34" charset="0"/>
              </a:rPr>
              <a:t>Design </a:t>
            </a:r>
            <a:r>
              <a:rPr lang="en-US" altLang="en-US" sz="4000" dirty="0">
                <a:solidFill>
                  <a:schemeClr val="bg1"/>
                </a:solidFill>
                <a:latin typeface="Tahoma" pitchFamily="34" charset="0"/>
              </a:rPr>
              <a:t>Steps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685800"/>
            <a:ext cx="9144000" cy="5556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Determine foundational structure by dividing</a:t>
            </a:r>
          </a:p>
        </p:txBody>
      </p:sp>
      <p:sp>
        <p:nvSpPr>
          <p:cNvPr id="48132" name="Rectangle 3"/>
          <p:cNvSpPr txBox="1">
            <a:spLocks noChangeArrowheads="1"/>
          </p:cNvSpPr>
          <p:nvPr/>
        </p:nvSpPr>
        <p:spPr bwMode="auto">
          <a:xfrm>
            <a:off x="0" y="108585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anose="020B0604030504040204" pitchFamily="34" charset="0"/>
              </a:rPr>
              <a:t>layout into columns of equal sizes.</a:t>
            </a:r>
          </a:p>
        </p:txBody>
      </p:sp>
      <p:pic>
        <p:nvPicPr>
          <p:cNvPr id="21509" name="Picture 33" descr="four column 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651000"/>
            <a:ext cx="7377112" cy="498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Box 13"/>
          <p:cNvSpPr txBox="1">
            <a:spLocks noChangeArrowheads="1"/>
          </p:cNvSpPr>
          <p:nvPr/>
        </p:nvSpPr>
        <p:spPr bwMode="auto">
          <a:xfrm rot="-1100011">
            <a:off x="312738" y="-50800"/>
            <a:ext cx="1238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3" descr="four column 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651000"/>
            <a:ext cx="7377112" cy="498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914400" y="114263488"/>
            <a:ext cx="8229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All elements begin and end on a column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62050" y="3790950"/>
            <a:ext cx="1047750" cy="533400"/>
            <a:chOff x="1143000" y="4267200"/>
            <a:chExt cx="1066800" cy="533400"/>
          </a:xfrm>
        </p:grpSpPr>
        <p:sp>
          <p:nvSpPr>
            <p:cNvPr id="22559" name="Rectangle 8"/>
            <p:cNvSpPr>
              <a:spLocks noChangeArrowheads="1"/>
            </p:cNvSpPr>
            <p:nvPr/>
          </p:nvSpPr>
          <p:spPr bwMode="auto">
            <a:xfrm>
              <a:off x="1249680" y="4267200"/>
              <a:ext cx="807720" cy="5334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60" name="Text Box 18"/>
            <p:cNvSpPr txBox="1">
              <a:spLocks noChangeArrowheads="1"/>
            </p:cNvSpPr>
            <p:nvPr/>
          </p:nvSpPr>
          <p:spPr bwMode="auto">
            <a:xfrm>
              <a:off x="1143000" y="4329748"/>
              <a:ext cx="106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b="1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1 col.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68413" y="3181350"/>
            <a:ext cx="2443162" cy="533400"/>
            <a:chOff x="1249681" y="3657600"/>
            <a:chExt cx="2473234" cy="533400"/>
          </a:xfrm>
        </p:grpSpPr>
        <p:sp>
          <p:nvSpPr>
            <p:cNvPr id="22557" name="Rectangle 6"/>
            <p:cNvSpPr>
              <a:spLocks noChangeArrowheads="1"/>
            </p:cNvSpPr>
            <p:nvPr/>
          </p:nvSpPr>
          <p:spPr bwMode="auto">
            <a:xfrm>
              <a:off x="1249681" y="3657600"/>
              <a:ext cx="2473234" cy="5334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58" name="Text Box 19"/>
            <p:cNvSpPr txBox="1">
              <a:spLocks noChangeArrowheads="1"/>
            </p:cNvSpPr>
            <p:nvPr/>
          </p:nvSpPr>
          <p:spPr bwMode="auto">
            <a:xfrm>
              <a:off x="1796166" y="3733800"/>
              <a:ext cx="1382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3 columns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268413" y="2571750"/>
            <a:ext cx="1617662" cy="533400"/>
            <a:chOff x="1249680" y="3048000"/>
            <a:chExt cx="1638300" cy="533400"/>
          </a:xfrm>
        </p:grpSpPr>
        <p:sp>
          <p:nvSpPr>
            <p:cNvPr id="22555" name="Rectangle 7"/>
            <p:cNvSpPr>
              <a:spLocks noChangeArrowheads="1"/>
            </p:cNvSpPr>
            <p:nvPr/>
          </p:nvSpPr>
          <p:spPr bwMode="auto">
            <a:xfrm>
              <a:off x="1249680" y="3048000"/>
              <a:ext cx="1638300" cy="5334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56" name="Text Box 20"/>
            <p:cNvSpPr txBox="1">
              <a:spLocks noChangeArrowheads="1"/>
            </p:cNvSpPr>
            <p:nvPr/>
          </p:nvSpPr>
          <p:spPr bwMode="auto">
            <a:xfrm>
              <a:off x="1435496" y="3124200"/>
              <a:ext cx="13835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2 columns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638675" y="4005263"/>
            <a:ext cx="2060575" cy="709612"/>
            <a:chOff x="4639267" y="3916687"/>
            <a:chExt cx="2059984" cy="709831"/>
          </a:xfrm>
        </p:grpSpPr>
        <p:sp>
          <p:nvSpPr>
            <p:cNvPr id="22553" name="Rectangle 10"/>
            <p:cNvSpPr>
              <a:spLocks noChangeArrowheads="1"/>
            </p:cNvSpPr>
            <p:nvPr/>
          </p:nvSpPr>
          <p:spPr bwMode="auto">
            <a:xfrm>
              <a:off x="4639267" y="3916687"/>
              <a:ext cx="2059984" cy="5334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baseline="-25000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54" name="Text Box 21"/>
            <p:cNvSpPr txBox="1">
              <a:spLocks noChangeArrowheads="1"/>
            </p:cNvSpPr>
            <p:nvPr/>
          </p:nvSpPr>
          <p:spPr bwMode="auto">
            <a:xfrm>
              <a:off x="5283334" y="3980187"/>
              <a:ext cx="6140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2 ½</a:t>
              </a:r>
            </a:p>
            <a:p>
              <a:pPr algn="ctr"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629150" y="4614863"/>
            <a:ext cx="3105150" cy="690562"/>
            <a:chOff x="4629741" y="4526287"/>
            <a:chExt cx="3104559" cy="690781"/>
          </a:xfrm>
        </p:grpSpPr>
        <p:sp>
          <p:nvSpPr>
            <p:cNvPr id="22551" name="Rectangle 9"/>
            <p:cNvSpPr>
              <a:spLocks noChangeArrowheads="1"/>
            </p:cNvSpPr>
            <p:nvPr/>
          </p:nvSpPr>
          <p:spPr bwMode="auto">
            <a:xfrm>
              <a:off x="4629741" y="4526287"/>
              <a:ext cx="3104559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52" name="Text Box 22"/>
            <p:cNvSpPr txBox="1">
              <a:spLocks noChangeArrowheads="1"/>
            </p:cNvSpPr>
            <p:nvPr/>
          </p:nvSpPr>
          <p:spPr bwMode="auto">
            <a:xfrm>
              <a:off x="5848455" y="4570737"/>
              <a:ext cx="6141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3 ¾</a:t>
              </a:r>
            </a:p>
            <a:p>
              <a:pPr algn="ctr"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619625" y="5224463"/>
            <a:ext cx="1069975" cy="1276350"/>
            <a:chOff x="4620217" y="5135887"/>
            <a:chExt cx="1069384" cy="1276529"/>
          </a:xfrm>
        </p:grpSpPr>
        <p:sp>
          <p:nvSpPr>
            <p:cNvPr id="22549" name="Rectangle 11"/>
            <p:cNvSpPr>
              <a:spLocks noChangeArrowheads="1"/>
            </p:cNvSpPr>
            <p:nvPr/>
          </p:nvSpPr>
          <p:spPr bwMode="auto">
            <a:xfrm>
              <a:off x="4620217" y="5135887"/>
              <a:ext cx="1069384" cy="5334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50" name="Text Box 23"/>
            <p:cNvSpPr txBox="1">
              <a:spLocks noChangeArrowheads="1"/>
            </p:cNvSpPr>
            <p:nvPr/>
          </p:nvSpPr>
          <p:spPr bwMode="auto">
            <a:xfrm>
              <a:off x="4867490" y="5212087"/>
              <a:ext cx="61393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  <a:latin typeface="Tahoma" pitchFamily="34" charset="0"/>
                  <a:cs typeface="Tahoma" panose="020B0604030504040204" pitchFamily="34" charset="0"/>
                </a:rPr>
                <a:t>1 ¼</a:t>
              </a:r>
            </a:p>
            <a:p>
              <a:pPr algn="ctr"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  <a:p>
              <a:pPr algn="ctr"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  <a:p>
              <a:pPr algn="ctr" eaLnBrk="1" hangingPunct="1"/>
              <a:endParaRPr lang="en-US" altLang="en-US" dirty="0">
                <a:latin typeface="Tahoma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0" y="955675"/>
            <a:ext cx="90598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latin typeface="Tahoma" pitchFamily="34" charset="0"/>
                <a:cs typeface="Tahoma" panose="020B0604030504040204" pitchFamily="34" charset="0"/>
              </a:rPr>
              <a:t>All elements must begin and end on a column.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48986"/>
            <a:ext cx="9144000" cy="801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rgbClr val="FFC000"/>
                </a:solidFill>
                <a:latin typeface="Tahoma" pitchFamily="34" charset="0"/>
                <a:ea typeface="MS PGothic" pitchFamily="34" charset="-128"/>
                <a:cs typeface="+mn-cs"/>
              </a:rPr>
              <a:t>CAUTION</a:t>
            </a: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5207000" y="3900488"/>
            <a:ext cx="685800" cy="685800"/>
            <a:chOff x="8089900" y="2707012"/>
            <a:chExt cx="685800" cy="685800"/>
          </a:xfrm>
        </p:grpSpPr>
        <p:sp>
          <p:nvSpPr>
            <p:cNvPr id="22547" name="Oval 14"/>
            <p:cNvSpPr>
              <a:spLocks noChangeArrowheads="1"/>
            </p:cNvSpPr>
            <p:nvPr/>
          </p:nvSpPr>
          <p:spPr bwMode="auto">
            <a:xfrm>
              <a:off x="8089900" y="2707012"/>
              <a:ext cx="685800" cy="685800"/>
            </a:xfrm>
            <a:prstGeom prst="ellipse">
              <a:avLst/>
            </a:prstGeom>
            <a:noFill/>
            <a:ln w="38100">
              <a:solidFill>
                <a:srgbClr val="E2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 dirty="0">
                <a:solidFill>
                  <a:srgbClr val="14AC93"/>
                </a:solidFill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48" name="Line 15"/>
            <p:cNvSpPr>
              <a:spLocks noChangeShapeType="1"/>
            </p:cNvSpPr>
            <p:nvPr/>
          </p:nvSpPr>
          <p:spPr bwMode="auto">
            <a:xfrm>
              <a:off x="8160544" y="2861794"/>
              <a:ext cx="533400" cy="381000"/>
            </a:xfrm>
            <a:prstGeom prst="line">
              <a:avLst/>
            </a:prstGeom>
            <a:noFill/>
            <a:ln w="38100">
              <a:solidFill>
                <a:srgbClr val="E2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5791200" y="4510088"/>
            <a:ext cx="685800" cy="685800"/>
            <a:chOff x="8089900" y="2707012"/>
            <a:chExt cx="685800" cy="685800"/>
          </a:xfrm>
        </p:grpSpPr>
        <p:sp>
          <p:nvSpPr>
            <p:cNvPr id="22545" name="Oval 14"/>
            <p:cNvSpPr>
              <a:spLocks noChangeArrowheads="1"/>
            </p:cNvSpPr>
            <p:nvPr/>
          </p:nvSpPr>
          <p:spPr bwMode="auto">
            <a:xfrm>
              <a:off x="8089900" y="2707012"/>
              <a:ext cx="685800" cy="685800"/>
            </a:xfrm>
            <a:prstGeom prst="ellipse">
              <a:avLst/>
            </a:prstGeom>
            <a:noFill/>
            <a:ln w="38100">
              <a:solidFill>
                <a:srgbClr val="E2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 dirty="0">
                <a:solidFill>
                  <a:srgbClr val="FF0000"/>
                </a:solidFill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46" name="Line 15"/>
            <p:cNvSpPr>
              <a:spLocks noChangeShapeType="1"/>
            </p:cNvSpPr>
            <p:nvPr/>
          </p:nvSpPr>
          <p:spPr bwMode="auto">
            <a:xfrm>
              <a:off x="8160544" y="2861794"/>
              <a:ext cx="533400" cy="381000"/>
            </a:xfrm>
            <a:prstGeom prst="line">
              <a:avLst/>
            </a:prstGeom>
            <a:noFill/>
            <a:ln w="38100">
              <a:solidFill>
                <a:srgbClr val="E2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787900" y="5132388"/>
            <a:ext cx="685800" cy="685800"/>
            <a:chOff x="8089900" y="2707012"/>
            <a:chExt cx="685800" cy="685800"/>
          </a:xfrm>
        </p:grpSpPr>
        <p:sp>
          <p:nvSpPr>
            <p:cNvPr id="22543" name="Oval 14"/>
            <p:cNvSpPr>
              <a:spLocks noChangeArrowheads="1"/>
            </p:cNvSpPr>
            <p:nvPr/>
          </p:nvSpPr>
          <p:spPr bwMode="auto">
            <a:xfrm>
              <a:off x="8089900" y="2707012"/>
              <a:ext cx="685800" cy="685800"/>
            </a:xfrm>
            <a:prstGeom prst="ellipse">
              <a:avLst/>
            </a:prstGeom>
            <a:noFill/>
            <a:ln w="38100">
              <a:solidFill>
                <a:srgbClr val="E2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 dirty="0">
                <a:solidFill>
                  <a:srgbClr val="FF0000"/>
                </a:solidFill>
                <a:latin typeface="Tahoma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44" name="Line 15"/>
            <p:cNvSpPr>
              <a:spLocks noChangeShapeType="1"/>
            </p:cNvSpPr>
            <p:nvPr/>
          </p:nvSpPr>
          <p:spPr bwMode="auto">
            <a:xfrm>
              <a:off x="8160544" y="2861794"/>
              <a:ext cx="533400" cy="381000"/>
            </a:xfrm>
            <a:prstGeom prst="line">
              <a:avLst/>
            </a:prstGeom>
            <a:noFill/>
            <a:ln w="38100">
              <a:solidFill>
                <a:srgbClr val="E2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3" descr="four column 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651000"/>
            <a:ext cx="7377112" cy="498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 rot="-5400000">
            <a:off x="3710781" y="6403182"/>
            <a:ext cx="498475" cy="182562"/>
          </a:xfrm>
          <a:prstGeom prst="rightArrow">
            <a:avLst>
              <a:gd name="adj1" fmla="val 50000"/>
              <a:gd name="adj2" fmla="val 58085"/>
            </a:avLst>
          </a:prstGeom>
          <a:solidFill>
            <a:srgbClr val="E230A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0000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8092233">
            <a:off x="7858919" y="2016919"/>
            <a:ext cx="565150" cy="182562"/>
          </a:xfrm>
          <a:prstGeom prst="rightArrow">
            <a:avLst>
              <a:gd name="adj1" fmla="val 50000"/>
              <a:gd name="adj2" fmla="val 57958"/>
            </a:avLst>
          </a:prstGeom>
          <a:solidFill>
            <a:srgbClr val="E230A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0000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698500" y="3276600"/>
            <a:ext cx="533400" cy="228600"/>
          </a:xfrm>
          <a:prstGeom prst="rightArrow">
            <a:avLst>
              <a:gd name="adj1" fmla="val 50000"/>
              <a:gd name="adj2" fmla="val 58269"/>
            </a:avLst>
          </a:prstGeom>
          <a:solidFill>
            <a:srgbClr val="E230A0"/>
          </a:solidFill>
          <a:ln w="3175">
            <a:solidFill>
              <a:srgbClr val="E2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0000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10737352">
            <a:off x="7913688" y="5867400"/>
            <a:ext cx="460375" cy="196850"/>
          </a:xfrm>
          <a:prstGeom prst="rightArrow">
            <a:avLst>
              <a:gd name="adj1" fmla="val 50000"/>
              <a:gd name="adj2" fmla="val 58468"/>
            </a:avLst>
          </a:prstGeom>
          <a:solidFill>
            <a:srgbClr val="E230A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0000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-76200"/>
            <a:ext cx="9144000" cy="81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23560" name="Rectangle 3"/>
          <p:cNvSpPr txBox="1">
            <a:spLocks noChangeArrowheads="1"/>
          </p:cNvSpPr>
          <p:nvPr/>
        </p:nvSpPr>
        <p:spPr bwMode="auto">
          <a:xfrm>
            <a:off x="0" y="685800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Establish the external margins</a:t>
            </a: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 rot="-1100011">
            <a:off x="311150" y="57150"/>
            <a:ext cx="1323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#2</a:t>
            </a:r>
          </a:p>
        </p:txBody>
      </p:sp>
      <p:sp>
        <p:nvSpPr>
          <p:cNvPr id="23562" name="Rectangle 3"/>
          <p:cNvSpPr txBox="1">
            <a:spLocks noChangeArrowheads="1"/>
          </p:cNvSpPr>
          <p:nvPr/>
        </p:nvSpPr>
        <p:spPr bwMode="auto">
          <a:xfrm>
            <a:off x="0" y="119697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 dirty="0">
                <a:latin typeface="Tahoma" pitchFamily="34" charset="0"/>
                <a:cs typeface="Tahoma" panose="020B0604030504040204" pitchFamily="34" charset="0"/>
              </a:rPr>
              <a:t>The amount of white space that surrounds the spread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2668"/>
            <a:ext cx="9144000" cy="73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  <p:bldP spid="26631" grpId="0" animBg="1"/>
      <p:bldP spid="266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3" descr="four column 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651000"/>
            <a:ext cx="7377112" cy="498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 rot="-5491949">
            <a:off x="2697163" y="6362700"/>
            <a:ext cx="457200" cy="200025"/>
          </a:xfrm>
          <a:prstGeom prst="rightArrow">
            <a:avLst>
              <a:gd name="adj1" fmla="val 50000"/>
              <a:gd name="adj2" fmla="val 58138"/>
            </a:avLst>
          </a:prstGeom>
          <a:solidFill>
            <a:srgbClr val="E230A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0000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 rot="5400000">
            <a:off x="4352131" y="1883569"/>
            <a:ext cx="458788" cy="196850"/>
          </a:xfrm>
          <a:prstGeom prst="rightArrow">
            <a:avLst>
              <a:gd name="adj1" fmla="val 50000"/>
              <a:gd name="adj2" fmla="val 58266"/>
            </a:avLst>
          </a:prstGeom>
          <a:solidFill>
            <a:srgbClr val="E230A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0000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 rot="10737352">
            <a:off x="7062788" y="4119563"/>
            <a:ext cx="460375" cy="196850"/>
          </a:xfrm>
          <a:prstGeom prst="rightArrow">
            <a:avLst>
              <a:gd name="adj1" fmla="val 50000"/>
              <a:gd name="adj2" fmla="val 58468"/>
            </a:avLst>
          </a:prstGeom>
          <a:solidFill>
            <a:srgbClr val="E230A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0000"/>
              </a:solidFill>
              <a:latin typeface="Tahoma" pitchFamily="34" charset="0"/>
              <a:cs typeface="Tahoma" panose="020B0604030504040204" pitchFamily="34" charset="0"/>
            </a:endParaRPr>
          </a:p>
        </p:txBody>
      </p:sp>
      <p:sp>
        <p:nvSpPr>
          <p:cNvPr id="24582" name="Rectangle 3"/>
          <p:cNvSpPr txBox="1">
            <a:spLocks noChangeArrowheads="1"/>
          </p:cNvSpPr>
          <p:nvPr/>
        </p:nvSpPr>
        <p:spPr bwMode="auto">
          <a:xfrm>
            <a:off x="0" y="892175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3200" b="1" dirty="0">
                <a:latin typeface="Tahoma" pitchFamily="34" charset="0"/>
                <a:cs typeface="Tahoma" panose="020B0604030504040204" pitchFamily="34" charset="0"/>
              </a:rPr>
              <a:t>Note the gutter and the internal spacing.</a:t>
            </a: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 rot="-1100011">
            <a:off x="312738" y="68263"/>
            <a:ext cx="12525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chemeClr val="bg1"/>
                </a:solidFill>
                <a:latin typeface="Tahoma" pitchFamily="34" charset="0"/>
                <a:cs typeface="Tahoma" panose="020B0604030504040204" pitchFamily="34" charset="0"/>
              </a:rPr>
              <a:t>#3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DF559D6-75F0-5243-8AC8-9D0AB5B15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668"/>
            <a:ext cx="9144000" cy="73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Tahoma" pitchFamily="34" charset="0"/>
                <a:ea typeface="+mj-ea"/>
                <a:cs typeface="Tahoma" panose="020B0604030504040204" pitchFamily="34" charset="0"/>
              </a:rPr>
              <a:t>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9709</TotalTime>
  <Words>707</Words>
  <Application>Microsoft Macintosh PowerPoint</Application>
  <PresentationFormat>On-screen Show (4:3)</PresentationFormat>
  <Paragraphs>186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Tahoma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Elements of Design</vt:lpstr>
      <vt:lpstr>PowerPoint Presentation</vt:lpstr>
      <vt:lpstr>Design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Design</dc:title>
  <dc:creator>Judi Coolidge</dc:creator>
  <cp:lastModifiedBy>Everman, Brynda</cp:lastModifiedBy>
  <cp:revision>326</cp:revision>
  <dcterms:created xsi:type="dcterms:W3CDTF">2012-04-18T14:52:22Z</dcterms:created>
  <dcterms:modified xsi:type="dcterms:W3CDTF">2020-08-14T18:28:50Z</dcterms:modified>
</cp:coreProperties>
</file>