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0" r:id="rId1"/>
  </p:sldMasterIdLst>
  <p:notesMasterIdLst>
    <p:notesMasterId r:id="rId34"/>
  </p:notesMasterIdLst>
  <p:sldIdLst>
    <p:sldId id="316" r:id="rId2"/>
    <p:sldId id="257" r:id="rId3"/>
    <p:sldId id="314" r:id="rId4"/>
    <p:sldId id="294" r:id="rId5"/>
    <p:sldId id="295" r:id="rId6"/>
    <p:sldId id="259" r:id="rId7"/>
    <p:sldId id="313" r:id="rId8"/>
    <p:sldId id="260" r:id="rId9"/>
    <p:sldId id="264" r:id="rId10"/>
    <p:sldId id="265" r:id="rId11"/>
    <p:sldId id="276" r:id="rId12"/>
    <p:sldId id="263" r:id="rId13"/>
    <p:sldId id="261" r:id="rId14"/>
    <p:sldId id="277" r:id="rId15"/>
    <p:sldId id="297" r:id="rId16"/>
    <p:sldId id="284" r:id="rId17"/>
    <p:sldId id="286" r:id="rId18"/>
    <p:sldId id="278" r:id="rId19"/>
    <p:sldId id="280" r:id="rId20"/>
    <p:sldId id="281" r:id="rId21"/>
    <p:sldId id="282" r:id="rId22"/>
    <p:sldId id="283" r:id="rId23"/>
    <p:sldId id="292" r:id="rId24"/>
    <p:sldId id="305" r:id="rId25"/>
    <p:sldId id="291" r:id="rId26"/>
    <p:sldId id="296" r:id="rId27"/>
    <p:sldId id="309" r:id="rId28"/>
    <p:sldId id="310" r:id="rId29"/>
    <p:sldId id="301" r:id="rId30"/>
    <p:sldId id="298" r:id="rId31"/>
    <p:sldId id="311" r:id="rId32"/>
    <p:sldId id="315"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3333FF"/>
    <a:srgbClr val="00A19C"/>
    <a:srgbClr val="E22128"/>
    <a:srgbClr val="C0C0C0"/>
    <a:srgbClr val="B2B2B2"/>
    <a:srgbClr val="CC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9" autoAdjust="0"/>
    <p:restoredTop sz="80408"/>
  </p:normalViewPr>
  <p:slideViewPr>
    <p:cSldViewPr>
      <p:cViewPr varScale="1">
        <p:scale>
          <a:sx n="102" d="100"/>
          <a:sy n="102" d="100"/>
        </p:scale>
        <p:origin x="280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pPr>
              <a:defRPr/>
            </a:pPr>
            <a:endParaRPr lang="en-US" dirty="0"/>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pPr>
              <a:defRPr/>
            </a:pPr>
            <a:fld id="{A2EE89C9-025A-42CC-A522-4BA2BDDAB89E}" type="datetimeFigureOut">
              <a:rPr lang="en-US" smtClean="0"/>
              <a:pPr>
                <a:defRPr/>
              </a:pPr>
              <a:t>8/14/20</a:t>
            </a:fld>
            <a:endParaRPr lang="en-US" dirty="0"/>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pPr>
              <a:defRPr/>
            </a:pPr>
            <a:endParaRPr lang="en-US" dirty="0"/>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pPr>
              <a:defRPr/>
            </a:pPr>
            <a:fld id="{B693A086-68F4-40B6-94A8-7509B3AB3945}" type="slidenum">
              <a:rPr lang="en-US" smtClean="0"/>
              <a:pPr>
                <a:defRPr/>
              </a:pPr>
              <a:t>‹#›</a:t>
            </a:fld>
            <a:endParaRPr lang="en-US" dirty="0"/>
          </a:p>
        </p:txBody>
      </p:sp>
    </p:spTree>
    <p:extLst>
      <p:ext uri="{BB962C8B-B14F-4D97-AF65-F5344CB8AC3E}">
        <p14:creationId xmlns:p14="http://schemas.microsoft.com/office/powerpoint/2010/main" val="46375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a:t>
            </a:r>
            <a:r>
              <a:rPr lang="en-US" altLang="en-US" baseline="0" dirty="0"/>
              <a:t> Photos placed online or on social media are still copyrighted. Even though they’re easily accessed, you would still need permission from the photographer.</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It depends. If the photos</a:t>
            </a:r>
            <a:r>
              <a:rPr lang="en-US" altLang="en-US" baseline="0" dirty="0"/>
              <a:t> have a Creative Commons license or are government photos, you may be able to use them. Do an advanced Google search to limit parameters to find photos that can be reproduced. Otherwise, you need permission from the photographer or need to purchase images from a news service.</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personal information</a:t>
            </a:r>
            <a:r>
              <a:rPr lang="en-US" altLang="en-US" baseline="0" dirty="0"/>
              <a:t> that is not appropriate to run in the yearbook.</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also inappropriate. This is in poor taste</a:t>
            </a:r>
            <a:r>
              <a:rPr lang="en-US" altLang="en-US" baseline="0" dirty="0"/>
              <a:t> and reflects poorly on the principal who could sue for libel.</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irresponsible</a:t>
            </a:r>
            <a:r>
              <a:rPr lang="en-US" altLang="en-US" baseline="0" dirty="0"/>
              <a:t> and poor journalism writing. Susie could sue for libel.</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While this may seem funny and innocuous, the show has</a:t>
            </a:r>
            <a:r>
              <a:rPr lang="en-US" altLang="en-US" baseline="0" dirty="0"/>
              <a:t> negative connotations that could be associated with the chosen couple. This could cause anger and potentially a lawsuit.</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1975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 Charlie Brown</a:t>
            </a:r>
            <a:r>
              <a:rPr lang="en-US" altLang="en-US" baseline="0" dirty="0"/>
              <a:t> images are copyrighted and cannot be used to “decorate” a page. Now, if there was a poll that ranked comic strip character, a Charlie Brown could be fairly used. This is an example of commentary and criticism which is considered fair use and the image can be used without permission or payment.</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6E94AE-08B1-4F94-B05C-37C70EA22321}" type="slidenum">
              <a:rPr lang="en-US" altLang="en-US" sz="1200" smtClean="0">
                <a:latin typeface="Tahoma" panose="020B0604030504040204" pitchFamily="34" charset="0"/>
              </a:rPr>
              <a:pPr/>
              <a:t>27</a:t>
            </a:fld>
            <a:endParaRPr lang="en-US" altLang="en-US" sz="1200" dirty="0">
              <a:latin typeface="Tahoma" panose="020B060403050404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A62630-8290-4CAC-BC03-A3FAE057CA9F}" type="slidenum">
              <a:rPr lang="en-US" altLang="en-US" sz="1200" smtClean="0">
                <a:latin typeface="Tahoma" panose="020B0604030504040204" pitchFamily="34" charset="0"/>
              </a:rPr>
              <a:pPr/>
              <a:t>28</a:t>
            </a:fld>
            <a:endParaRPr lang="en-US" altLang="en-US" sz="1200" dirty="0">
              <a:latin typeface="Tahoma" panose="020B060403050404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914400"/>
            <a:ext cx="9144000" cy="0"/>
          </a:xfrm>
          <a:prstGeom prst="line">
            <a:avLst/>
          </a:prstGeom>
          <a:ln w="28575">
            <a:solidFill>
              <a:srgbClr val="CA318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2427" y="6172200"/>
            <a:ext cx="1082974"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drawing, plate, food&#10;&#10;Description automatically generated">
            <a:extLst>
              <a:ext uri="{FF2B5EF4-FFF2-40B4-BE49-F238E27FC236}">
                <a16:creationId xmlns:a16="http://schemas.microsoft.com/office/drawing/2014/main" id="{C638B274-81C5-EA47-8E73-89267D8A91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491" y="298174"/>
            <a:ext cx="3073400" cy="1828800"/>
          </a:xfrm>
          <a:prstGeom prst="rect">
            <a:avLst/>
          </a:prstGeom>
        </p:spPr>
      </p:pic>
    </p:spTree>
    <p:extLst>
      <p:ext uri="{BB962C8B-B14F-4D97-AF65-F5344CB8AC3E}">
        <p14:creationId xmlns:p14="http://schemas.microsoft.com/office/powerpoint/2010/main" val="124974648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Black">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6308725"/>
            <a:ext cx="9144000" cy="54927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156319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Content-Gray1">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142875"/>
            <a:ext cx="9144000" cy="54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825" y="311150"/>
            <a:ext cx="720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9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Content_Gray2">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142875"/>
            <a:ext cx="9144000" cy="54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390096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Content-Gray3">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6308725"/>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26229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Closing Slid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6163" y="5984875"/>
            <a:ext cx="14414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4703763" y="6175375"/>
            <a:ext cx="2638425" cy="439738"/>
          </a:xfrm>
          <a:prstGeom prst="rect">
            <a:avLst/>
          </a:prstGeom>
          <a:noFill/>
        </p:spPr>
        <p:txBody>
          <a:bodyPr>
            <a:spAutoFit/>
          </a:bodyPr>
          <a:lstStyle/>
          <a:p>
            <a:pPr algn="r" eaLnBrk="0" hangingPunct="0">
              <a:defRPr/>
            </a:pPr>
            <a: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t>© 2020 Balfour Yearbooks, Dallas, TX</a:t>
            </a:r>
            <a:b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t>Duplication or distribution of this material is</a:t>
            </a:r>
            <a:b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t>prohibited without permission.</a:t>
            </a:r>
          </a:p>
        </p:txBody>
      </p:sp>
      <p:cxnSp>
        <p:nvCxnSpPr>
          <p:cNvPr id="5" name="Straight Connector 4">
            <a:extLst>
              <a:ext uri="{FF2B5EF4-FFF2-40B4-BE49-F238E27FC236}">
                <a16:creationId xmlns:a16="http://schemas.microsoft.com/office/drawing/2014/main" id="{AC0A042B-9B45-1A4F-9AA9-7D4C1471814C}"/>
              </a:ext>
            </a:extLst>
          </p:cNvPr>
          <p:cNvCxnSpPr/>
          <p:nvPr userDrawn="1"/>
        </p:nvCxnSpPr>
        <p:spPr>
          <a:xfrm>
            <a:off x="-9940" y="3684106"/>
            <a:ext cx="9144000" cy="0"/>
          </a:xfrm>
          <a:prstGeom prst="line">
            <a:avLst/>
          </a:prstGeom>
          <a:ln w="38100">
            <a:solidFill>
              <a:srgbClr val="CA3183"/>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 plate, food&#10;&#10;Description automatically generated">
            <a:extLst>
              <a:ext uri="{FF2B5EF4-FFF2-40B4-BE49-F238E27FC236}">
                <a16:creationId xmlns:a16="http://schemas.microsoft.com/office/drawing/2014/main" id="{1924AC3C-BA64-BA45-A5DF-1CFAC57AD3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3292" y="2587559"/>
            <a:ext cx="3073400" cy="1828800"/>
          </a:xfrm>
          <a:prstGeom prst="rect">
            <a:avLst/>
          </a:prstGeom>
        </p:spPr>
      </p:pic>
    </p:spTree>
    <p:extLst>
      <p:ext uri="{BB962C8B-B14F-4D97-AF65-F5344CB8AC3E}">
        <p14:creationId xmlns:p14="http://schemas.microsoft.com/office/powerpoint/2010/main" val="2011797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A1BAB-AE62-40C4-B3EE-1991F30D8E0F}" type="datetimeFigureOut">
              <a:rPr lang="en-US" smtClean="0"/>
              <a:t>8/14/20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D2B9D-BA97-4AE3-A794-B0DD71046F7F}" type="slidenum">
              <a:rPr lang="en-US" smtClean="0"/>
              <a:t>‹#›</a:t>
            </a:fld>
            <a:endParaRPr lang="en-US"/>
          </a:p>
        </p:txBody>
      </p:sp>
    </p:spTree>
    <p:extLst>
      <p:ext uri="{BB962C8B-B14F-4D97-AF65-F5344CB8AC3E}">
        <p14:creationId xmlns:p14="http://schemas.microsoft.com/office/powerpoint/2010/main" val="26228461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media.spl.s3.amazonaws.com/330_yearbook_20o.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E2B8E-F723-9943-BC18-422111C3BE20}"/>
              </a:ext>
            </a:extLst>
          </p:cNvPr>
          <p:cNvSpPr>
            <a:spLocks noChangeArrowheads="1"/>
          </p:cNvSpPr>
          <p:nvPr/>
        </p:nvSpPr>
        <p:spPr bwMode="auto">
          <a:xfrm>
            <a:off x="1295400" y="2782323"/>
            <a:ext cx="631231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500" b="1" i="0" u="none" strike="noStrike" kern="1200" cap="none" spc="0" normalizeH="0" baseline="0" noProof="0" dirty="0">
                <a:ln>
                  <a:noFill/>
                </a:ln>
                <a:solidFill>
                  <a:srgbClr val="00B0F0"/>
                </a:solidFill>
                <a:effectLst/>
                <a:uLnTx/>
                <a:uFillTx/>
                <a:latin typeface="Tahoma" pitchFamily="34" charset="0"/>
                <a:ea typeface="MS PGothic" pitchFamily="34" charset="-128"/>
                <a:cs typeface="+mn-cs"/>
              </a:rPr>
              <a:t>Legal</a:t>
            </a:r>
          </a:p>
        </p:txBody>
      </p:sp>
      <p:sp>
        <p:nvSpPr>
          <p:cNvPr id="6" name="Rectangle 3">
            <a:extLst>
              <a:ext uri="{FF2B5EF4-FFF2-40B4-BE49-F238E27FC236}">
                <a16:creationId xmlns:a16="http://schemas.microsoft.com/office/drawing/2014/main" id="{7DAD842A-F22F-1142-B6B4-6805B13FA421}"/>
              </a:ext>
            </a:extLst>
          </p:cNvPr>
          <p:cNvSpPr>
            <a:spLocks noChangeArrowheads="1"/>
          </p:cNvSpPr>
          <p:nvPr/>
        </p:nvSpPr>
        <p:spPr bwMode="auto">
          <a:xfrm>
            <a:off x="4975020" y="4182706"/>
            <a:ext cx="4224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5400" i="0" u="none" strike="noStrike" kern="1200" cap="none" normalizeH="0" baseline="0" noProof="0" dirty="0">
                <a:ln>
                  <a:noFill/>
                </a:ln>
                <a:solidFill>
                  <a:srgbClr val="FFC000"/>
                </a:solidFill>
                <a:effectLst/>
                <a:uLnTx/>
                <a:uFillTx/>
                <a:latin typeface="Tahoma" pitchFamily="34" charset="0"/>
                <a:ea typeface="MS PGothic" pitchFamily="34" charset="-128"/>
                <a:cs typeface="+mn-cs"/>
              </a:rPr>
              <a:t>ISSUES</a:t>
            </a:r>
          </a:p>
        </p:txBody>
      </p:sp>
    </p:spTree>
    <p:extLst>
      <p:ext uri="{BB962C8B-B14F-4D97-AF65-F5344CB8AC3E}">
        <p14:creationId xmlns:p14="http://schemas.microsoft.com/office/powerpoint/2010/main" val="334535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457200" y="838200"/>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800" b="1" dirty="0">
                <a:solidFill>
                  <a:srgbClr val="00B0F0"/>
                </a:solidFill>
                <a:latin typeface="Tahoma" charset="0"/>
                <a:ea typeface="Tahoma" charset="0"/>
                <a:cs typeface="Tahoma" charset="0"/>
              </a:rPr>
              <a:t>When in doubt, ask yourself:</a:t>
            </a:r>
          </a:p>
        </p:txBody>
      </p:sp>
      <p:sp>
        <p:nvSpPr>
          <p:cNvPr id="19459" name="Text Box 5"/>
          <p:cNvSpPr txBox="1">
            <a:spLocks noChangeArrowheads="1"/>
          </p:cNvSpPr>
          <p:nvPr/>
        </p:nvSpPr>
        <p:spPr bwMode="auto">
          <a:xfrm>
            <a:off x="6324600" y="1295400"/>
            <a:ext cx="1676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0000" b="1" dirty="0">
                <a:solidFill>
                  <a:srgbClr val="00B0F0"/>
                </a:solidFill>
                <a:latin typeface="Tahoma" charset="0"/>
                <a:ea typeface="Tahoma" charset="0"/>
                <a:cs typeface="Tahoma" charset="0"/>
              </a:rPr>
              <a:t>?</a:t>
            </a:r>
            <a:endParaRPr lang="en-US" altLang="en-US" b="1" dirty="0">
              <a:solidFill>
                <a:srgbClr val="00B0F0"/>
              </a:solidFill>
              <a:latin typeface="Tahoma" charset="0"/>
              <a:ea typeface="Tahoma" charset="0"/>
              <a:cs typeface="Tahoma" charset="0"/>
            </a:endParaRPr>
          </a:p>
        </p:txBody>
      </p:sp>
      <p:sp>
        <p:nvSpPr>
          <p:cNvPr id="13316" name="Text Box 4"/>
          <p:cNvSpPr txBox="1">
            <a:spLocks noChangeArrowheads="1"/>
          </p:cNvSpPr>
          <p:nvPr/>
        </p:nvSpPr>
        <p:spPr bwMode="auto">
          <a:xfrm>
            <a:off x="990600" y="2701508"/>
            <a:ext cx="5791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400" b="1" dirty="0">
                <a:solidFill>
                  <a:schemeClr val="bg1"/>
                </a:solidFill>
                <a:latin typeface="Tahoma" charset="0"/>
                <a:ea typeface="Tahoma" charset="0"/>
                <a:cs typeface="Tahoma" charset="0"/>
              </a:rPr>
              <a:t>If it were about me, would I want it printed or written in the yearbook?</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331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066800" y="1143000"/>
            <a:ext cx="647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800" b="1" dirty="0">
                <a:solidFill>
                  <a:srgbClr val="00B0F0"/>
                </a:solidFill>
                <a:latin typeface="Tahoma" charset="0"/>
                <a:ea typeface="Tahoma" charset="0"/>
                <a:cs typeface="Tahoma" charset="0"/>
              </a:rPr>
              <a:t>Defending yourself:</a:t>
            </a:r>
          </a:p>
        </p:txBody>
      </p:sp>
      <p:sp>
        <p:nvSpPr>
          <p:cNvPr id="24580" name="Text Box 4"/>
          <p:cNvSpPr txBox="1">
            <a:spLocks noChangeArrowheads="1"/>
          </p:cNvSpPr>
          <p:nvPr/>
        </p:nvSpPr>
        <p:spPr bwMode="auto">
          <a:xfrm>
            <a:off x="1143000" y="2201863"/>
            <a:ext cx="5638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000" b="1" dirty="0">
                <a:latin typeface="Tahoma" charset="0"/>
                <a:ea typeface="Tahoma" charset="0"/>
                <a:cs typeface="Tahoma" charset="0"/>
              </a:rPr>
              <a:t>In libel cases, the prosecution must prove the statement is false, published or written with intent to hurt someone.</a:t>
            </a:r>
          </a:p>
        </p:txBody>
      </p:sp>
      <p:sp>
        <p:nvSpPr>
          <p:cNvPr id="24581" name="Text Box 5"/>
          <p:cNvSpPr txBox="1">
            <a:spLocks noChangeArrowheads="1"/>
          </p:cNvSpPr>
          <p:nvPr/>
        </p:nvSpPr>
        <p:spPr bwMode="auto">
          <a:xfrm>
            <a:off x="6400800" y="1361699"/>
            <a:ext cx="1676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0000" b="1" dirty="0">
                <a:solidFill>
                  <a:srgbClr val="00B0F0"/>
                </a:solidFill>
                <a:latin typeface="Tahoma" charset="0"/>
                <a:ea typeface="Tahoma" charset="0"/>
                <a:cs typeface="Tahoma" charset="0"/>
              </a:rPr>
              <a:t>!</a:t>
            </a:r>
            <a:endParaRPr lang="en-US" altLang="en-US" b="1" dirty="0">
              <a:solidFill>
                <a:srgbClr val="00B0F0"/>
              </a:solidFill>
              <a:latin typeface="Tahoma" charset="0"/>
              <a:ea typeface="Tahoma" charset="0"/>
              <a:cs typeface="Tahoma"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ppt_y"/>
                                          </p:val>
                                        </p:tav>
                                        <p:tav tm="100000">
                                          <p:val>
                                            <p:strVal val="#ppt_y"/>
                                          </p:val>
                                        </p:tav>
                                      </p:tavLst>
                                    </p:anim>
                                  </p:childTnLst>
                                </p:cTn>
                              </p:par>
                              <p:par>
                                <p:cTn id="9" presetID="4" presetClass="entr" presetSubtype="32" fill="hold" grpId="0" nodeType="withEffect">
                                  <p:stCondLst>
                                    <p:cond delay="0"/>
                                  </p:stCondLst>
                                  <p:childTnLst>
                                    <p:set>
                                      <p:cBhvr>
                                        <p:cTn id="10" dur="1" fill="hold">
                                          <p:stCondLst>
                                            <p:cond delay="0"/>
                                          </p:stCondLst>
                                        </p:cTn>
                                        <p:tgtEl>
                                          <p:spTgt spid="24581">
                                            <p:txEl>
                                              <p:pRg st="0" end="0"/>
                                            </p:txEl>
                                          </p:spTgt>
                                        </p:tgtEl>
                                        <p:attrNameLst>
                                          <p:attrName>style.visibility</p:attrName>
                                        </p:attrNameLst>
                                      </p:cBhvr>
                                      <p:to>
                                        <p:strVal val="visible"/>
                                      </p:to>
                                    </p:set>
                                    <p:animEffect transition="in" filter="box(out)">
                                      <p:cBhvr>
                                        <p:cTn id="11" dur="5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P spid="2458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4114800" y="1065212"/>
            <a:ext cx="2514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0000" b="1" dirty="0">
                <a:solidFill>
                  <a:srgbClr val="00B0F0"/>
                </a:solidFill>
                <a:latin typeface="Tahoma" charset="0"/>
                <a:ea typeface="Tahoma" charset="0"/>
                <a:cs typeface="Tahoma" charset="0"/>
              </a:rPr>
              <a:t>TM</a:t>
            </a:r>
            <a:endParaRPr lang="en-US" altLang="en-US" b="1" dirty="0">
              <a:solidFill>
                <a:srgbClr val="00B0F0"/>
              </a:solidFill>
              <a:latin typeface="Tahoma" charset="0"/>
              <a:ea typeface="Tahoma" charset="0"/>
              <a:cs typeface="Tahoma" charset="0"/>
            </a:endParaRPr>
          </a:p>
        </p:txBody>
      </p:sp>
      <p:sp>
        <p:nvSpPr>
          <p:cNvPr id="21507" name="Text Box 5"/>
          <p:cNvSpPr txBox="1">
            <a:spLocks noChangeArrowheads="1"/>
          </p:cNvSpPr>
          <p:nvPr/>
        </p:nvSpPr>
        <p:spPr bwMode="auto">
          <a:xfrm>
            <a:off x="1371600" y="12319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latin typeface="Tahoma" charset="0"/>
                <a:ea typeface="Tahoma" charset="0"/>
                <a:cs typeface="Tahoma" charset="0"/>
              </a:rPr>
              <a:t>Trademark:</a:t>
            </a:r>
            <a:endParaRPr lang="en-US" altLang="en-US" b="1" dirty="0">
              <a:latin typeface="Tahoma" charset="0"/>
              <a:ea typeface="Tahoma" charset="0"/>
              <a:cs typeface="Tahoma" charset="0"/>
            </a:endParaRPr>
          </a:p>
        </p:txBody>
      </p:sp>
      <p:sp>
        <p:nvSpPr>
          <p:cNvPr id="11271" name="Text Box 7"/>
          <p:cNvSpPr txBox="1">
            <a:spLocks noChangeArrowheads="1"/>
          </p:cNvSpPr>
          <p:nvPr/>
        </p:nvSpPr>
        <p:spPr bwMode="auto">
          <a:xfrm>
            <a:off x="1371600" y="2603500"/>
            <a:ext cx="6858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a:latin typeface="Tahoma" charset="0"/>
                <a:ea typeface="Tahoma" charset="0"/>
                <a:cs typeface="Tahoma" charset="0"/>
              </a:rPr>
              <a:t>Trademarks are used to identify a product or service that’s for sale. You may not use a trademark logo, name or slogan if it will confuse the purchaser.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 calcmode="lin" valueType="num">
                                      <p:cBhvr additive="base">
                                        <p:cTn id="7" dur="500" fill="hold"/>
                                        <p:tgtEl>
                                          <p:spTgt spid="112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914400" y="1450300"/>
            <a:ext cx="76962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Font typeface="Arial" charset="0"/>
              <a:buChar char="•"/>
            </a:pPr>
            <a:r>
              <a:rPr lang="en-US" altLang="en-US" sz="2800" b="1" dirty="0">
                <a:latin typeface="Tahoma" charset="0"/>
                <a:ea typeface="Tahoma" charset="0"/>
                <a:cs typeface="Tahoma" charset="0"/>
              </a:rPr>
              <a:t>Copyright protects original works such as song lyrics, photos, CD covers, art, ad designs and cartoon characters.</a:t>
            </a:r>
          </a:p>
          <a:p>
            <a:pPr marL="457200" indent="-457200">
              <a:spcBef>
                <a:spcPct val="50000"/>
              </a:spcBef>
              <a:buFont typeface="Arial" charset="0"/>
              <a:buChar char="•"/>
            </a:pPr>
            <a:r>
              <a:rPr lang="en-US" altLang="en-US" sz="2800" b="1" dirty="0">
                <a:latin typeface="Tahoma" charset="0"/>
                <a:ea typeface="Tahoma" charset="0"/>
                <a:cs typeface="Tahoma" charset="0"/>
              </a:rPr>
              <a:t>Ideas or facts cannot be copyright protected, but the way they are expressed can be.</a:t>
            </a:r>
          </a:p>
        </p:txBody>
      </p:sp>
      <p:sp>
        <p:nvSpPr>
          <p:cNvPr id="9220" name="Text Box 4"/>
          <p:cNvSpPr txBox="1">
            <a:spLocks noChangeArrowheads="1"/>
          </p:cNvSpPr>
          <p:nvPr/>
        </p:nvSpPr>
        <p:spPr bwMode="auto">
          <a:xfrm>
            <a:off x="381000" y="4280118"/>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solidFill>
                  <a:srgbClr val="00B0F0"/>
                </a:solidFill>
                <a:latin typeface="Tahoma" charset="0"/>
                <a:ea typeface="Tahoma" charset="0"/>
                <a:cs typeface="Tahoma" charset="0"/>
              </a:rPr>
              <a:t>Fair use law:</a:t>
            </a:r>
            <a:endParaRPr lang="en-US" altLang="en-US" sz="2800" b="1" dirty="0">
              <a:solidFill>
                <a:srgbClr val="00B0F0"/>
              </a:solidFill>
              <a:latin typeface="Tahoma" charset="0"/>
              <a:ea typeface="Tahoma" charset="0"/>
              <a:cs typeface="Tahoma" charset="0"/>
            </a:endParaRPr>
          </a:p>
        </p:txBody>
      </p:sp>
      <p:sp>
        <p:nvSpPr>
          <p:cNvPr id="22532" name="Text Box 5"/>
          <p:cNvSpPr txBox="1">
            <a:spLocks noChangeArrowheads="1"/>
          </p:cNvSpPr>
          <p:nvPr/>
        </p:nvSpPr>
        <p:spPr bwMode="auto">
          <a:xfrm>
            <a:off x="381000" y="836355"/>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solidFill>
                  <a:srgbClr val="00B0F0"/>
                </a:solidFill>
                <a:latin typeface="Tahoma" charset="0"/>
                <a:ea typeface="Tahoma" charset="0"/>
                <a:cs typeface="Tahoma" charset="0"/>
              </a:rPr>
              <a:t>Copyright:</a:t>
            </a:r>
            <a:endParaRPr lang="en-US" altLang="en-US" b="1" dirty="0">
              <a:solidFill>
                <a:srgbClr val="00B0F0"/>
              </a:solidFill>
              <a:latin typeface="Tahoma" charset="0"/>
              <a:ea typeface="Tahoma" charset="0"/>
              <a:cs typeface="Tahoma" charset="0"/>
            </a:endParaRPr>
          </a:p>
        </p:txBody>
      </p:sp>
      <p:sp>
        <p:nvSpPr>
          <p:cNvPr id="22534" name="Oval 6"/>
          <p:cNvSpPr>
            <a:spLocks noChangeArrowheads="1"/>
          </p:cNvSpPr>
          <p:nvPr/>
        </p:nvSpPr>
        <p:spPr bwMode="auto">
          <a:xfrm>
            <a:off x="3048000" y="297331"/>
            <a:ext cx="1138989" cy="1071990"/>
          </a:xfrm>
          <a:prstGeom prst="ellipse">
            <a:avLst/>
          </a:prstGeom>
          <a:solidFill>
            <a:srgbClr val="00B0F0">
              <a:alpha val="50195"/>
            </a:srgbClr>
          </a:solidFill>
          <a:ln w="38100">
            <a:solidFill>
              <a:schemeClr val="bg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Tahoma" panose="020B0604030504040204" pitchFamily="34" charset="0"/>
            </a:endParaRPr>
          </a:p>
        </p:txBody>
      </p:sp>
      <p:sp>
        <p:nvSpPr>
          <p:cNvPr id="22535" name="Text Box 11"/>
          <p:cNvSpPr txBox="1">
            <a:spLocks noChangeArrowheads="1"/>
          </p:cNvSpPr>
          <p:nvPr/>
        </p:nvSpPr>
        <p:spPr bwMode="auto">
          <a:xfrm>
            <a:off x="3167063" y="152400"/>
            <a:ext cx="9379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8000" dirty="0">
                <a:solidFill>
                  <a:schemeClr val="bg1"/>
                </a:solidFill>
                <a:latin typeface="Tahoma" panose="020B0604030504040204" pitchFamily="34" charset="0"/>
              </a:rPr>
              <a:t>C</a:t>
            </a:r>
            <a:endParaRPr lang="en-US" altLang="en-US" sz="1800" dirty="0">
              <a:solidFill>
                <a:schemeClr val="bg1"/>
              </a:solidFill>
              <a:latin typeface="Tahoma" panose="020B0604030504040204" pitchFamily="34" charset="0"/>
            </a:endParaRPr>
          </a:p>
        </p:txBody>
      </p:sp>
      <p:sp>
        <p:nvSpPr>
          <p:cNvPr id="10" name="Text Box 4"/>
          <p:cNvSpPr txBox="1">
            <a:spLocks noChangeArrowheads="1"/>
          </p:cNvSpPr>
          <p:nvPr/>
        </p:nvSpPr>
        <p:spPr bwMode="auto">
          <a:xfrm>
            <a:off x="914400" y="4889718"/>
            <a:ext cx="7848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Font typeface="Arial" charset="0"/>
              <a:buChar char="•"/>
            </a:pPr>
            <a:r>
              <a:rPr lang="en-US" altLang="en-US" sz="2800" b="1" dirty="0">
                <a:latin typeface="Tahoma" charset="0"/>
                <a:ea typeface="Tahoma" charset="0"/>
                <a:cs typeface="Tahoma" charset="0"/>
              </a:rPr>
              <a:t>A limited amount of copyright protected material can be used in news reporting, editorial comment, non-profit educational purposes or research.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xEl>
                                              <p:pRg st="0" end="0"/>
                                            </p:txEl>
                                          </p:spTgt>
                                        </p:tgtEl>
                                        <p:attrNameLst>
                                          <p:attrName>style.visibility</p:attrName>
                                        </p:attrNameLst>
                                      </p:cBhvr>
                                      <p:to>
                                        <p:strVal val="visible"/>
                                      </p:to>
                                    </p:set>
                                    <p:anim calcmode="lin" valueType="num">
                                      <p:cBhvr additive="base">
                                        <p:cTn id="19" dur="500" fill="hold"/>
                                        <p:tgtEl>
                                          <p:spTgt spid="922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build="p" autoUpdateAnimBg="0"/>
      <p:bldP spid="1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7239000" y="-701675"/>
            <a:ext cx="1981200" cy="4664075"/>
          </a:xfrm>
          <a:prstGeom prst="rect">
            <a:avLst/>
          </a:prstGeom>
          <a:noFill/>
          <a:ln w="9525">
            <a:noFill/>
            <a:miter lim="800000"/>
            <a:headEnd/>
            <a:tailEnd/>
          </a:ln>
          <a:effectLst/>
        </p:spPr>
        <p:txBody>
          <a:bodyPr>
            <a:spAutoFit/>
          </a:bodyPr>
          <a:lstStyle/>
          <a:p>
            <a:pPr>
              <a:spcBef>
                <a:spcPct val="50000"/>
              </a:spcBef>
              <a:defRPr/>
            </a:pPr>
            <a:r>
              <a:rPr lang="en-US" sz="30000" b="1" spc="300" dirty="0">
                <a:ln w="11430" cmpd="sng">
                  <a:noFill/>
                  <a:prstDash val="solid"/>
                  <a:miter lim="800000"/>
                </a:ln>
                <a:solidFill>
                  <a:srgbClr val="00B0F0"/>
                </a:solidFill>
                <a:latin typeface="Tahoma" charset="0"/>
                <a:ea typeface="Tahoma" charset="0"/>
                <a:cs typeface="Tahoma" charset="0"/>
              </a:rPr>
              <a:t>*</a:t>
            </a:r>
            <a:endParaRPr lang="en-US" b="1" spc="300" dirty="0">
              <a:ln w="11430" cmpd="sng">
                <a:noFill/>
                <a:prstDash val="solid"/>
                <a:miter lim="800000"/>
              </a:ln>
              <a:solidFill>
                <a:srgbClr val="00B0F0"/>
              </a:solidFill>
              <a:latin typeface="Tahoma" charset="0"/>
              <a:ea typeface="Tahoma" charset="0"/>
              <a:cs typeface="Tahoma" charset="0"/>
            </a:endParaRPr>
          </a:p>
        </p:txBody>
      </p:sp>
      <p:sp>
        <p:nvSpPr>
          <p:cNvPr id="25606" name="Text Box 6"/>
          <p:cNvSpPr txBox="1">
            <a:spLocks noChangeArrowheads="1"/>
          </p:cNvSpPr>
          <p:nvPr/>
        </p:nvSpPr>
        <p:spPr bwMode="auto">
          <a:xfrm>
            <a:off x="838200" y="1513582"/>
            <a:ext cx="647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dirty="0">
                <a:latin typeface="Tahoma" charset="0"/>
                <a:ea typeface="Tahoma" charset="0"/>
                <a:cs typeface="Tahoma" charset="0"/>
              </a:rPr>
              <a:t>You could violate privacy laws if you—</a:t>
            </a:r>
            <a:endParaRPr lang="en-US" altLang="en-US" b="1" dirty="0">
              <a:latin typeface="Tahoma" charset="0"/>
              <a:ea typeface="Tahoma" charset="0"/>
              <a:cs typeface="Tahoma" charset="0"/>
            </a:endParaRPr>
          </a:p>
        </p:txBody>
      </p:sp>
      <p:sp>
        <p:nvSpPr>
          <p:cNvPr id="23555" name="Text Box 3"/>
          <p:cNvSpPr txBox="1">
            <a:spLocks noChangeArrowheads="1"/>
          </p:cNvSpPr>
          <p:nvPr/>
        </p:nvSpPr>
        <p:spPr bwMode="auto">
          <a:xfrm>
            <a:off x="152400" y="816114"/>
            <a:ext cx="830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000" b="1" dirty="0">
                <a:solidFill>
                  <a:srgbClr val="00B0F0"/>
                </a:solidFill>
                <a:latin typeface="Tahoma" charset="0"/>
                <a:ea typeface="Tahoma" charset="0"/>
                <a:cs typeface="Tahoma" charset="0"/>
              </a:rPr>
              <a:t>When have you gone too far?</a:t>
            </a:r>
          </a:p>
        </p:txBody>
      </p:sp>
      <p:sp>
        <p:nvSpPr>
          <p:cNvPr id="5" name="Text Box 6"/>
          <p:cNvSpPr txBox="1">
            <a:spLocks noChangeArrowheads="1"/>
          </p:cNvSpPr>
          <p:nvPr/>
        </p:nvSpPr>
        <p:spPr bwMode="auto">
          <a:xfrm>
            <a:off x="1066800" y="2667000"/>
            <a:ext cx="7543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ts val="0"/>
              </a:spcBef>
              <a:spcAft>
                <a:spcPts val="1200"/>
              </a:spcAft>
              <a:buFont typeface="Arial" charset="0"/>
              <a:buChar char="•"/>
            </a:pPr>
            <a:r>
              <a:rPr lang="en-US" altLang="en-US" sz="2800" b="1" dirty="0">
                <a:latin typeface="Tahoma" charset="0"/>
                <a:ea typeface="Tahoma" charset="0"/>
                <a:cs typeface="Tahoma" charset="0"/>
              </a:rPr>
              <a:t>Photograph a person in a private place and publish the picture.</a:t>
            </a:r>
          </a:p>
          <a:p>
            <a:pPr marL="457200" indent="-457200">
              <a:spcBef>
                <a:spcPts val="0"/>
              </a:spcBef>
              <a:spcAft>
                <a:spcPts val="1200"/>
              </a:spcAft>
              <a:buFont typeface="Arial" charset="0"/>
              <a:buChar char="•"/>
            </a:pPr>
            <a:r>
              <a:rPr lang="en-US" altLang="en-US" sz="2800" b="1" dirty="0">
                <a:latin typeface="Tahoma" charset="0"/>
                <a:ea typeface="Tahoma" charset="0"/>
                <a:cs typeface="Tahoma" charset="0"/>
              </a:rPr>
              <a:t>Tape record a private conversation and publish the information.</a:t>
            </a:r>
          </a:p>
          <a:p>
            <a:pPr marL="457200" indent="-457200">
              <a:spcBef>
                <a:spcPts val="0"/>
              </a:spcBef>
              <a:spcAft>
                <a:spcPts val="1200"/>
              </a:spcAft>
              <a:buFont typeface="Arial" charset="0"/>
              <a:buChar char="•"/>
            </a:pPr>
            <a:r>
              <a:rPr lang="en-US" altLang="en-US" sz="2800" b="1" dirty="0">
                <a:latin typeface="Tahoma" charset="0"/>
                <a:ea typeface="Tahoma" charset="0"/>
                <a:cs typeface="Tahoma" charset="0"/>
              </a:rPr>
              <a:t>Publish facts/pictures which aren’t appropriate for the publication.</a:t>
            </a:r>
          </a:p>
          <a:p>
            <a:pPr marL="457200" indent="-457200">
              <a:spcBef>
                <a:spcPts val="0"/>
              </a:spcBef>
              <a:spcAft>
                <a:spcPts val="1200"/>
              </a:spcAft>
              <a:buFont typeface="Arial" charset="0"/>
              <a:buChar char="•"/>
            </a:pPr>
            <a:r>
              <a:rPr lang="en-US" altLang="en-US" sz="2800" b="1" dirty="0">
                <a:latin typeface="Tahoma" charset="0"/>
                <a:ea typeface="Tahoma" charset="0"/>
                <a:cs typeface="Tahoma" charset="0"/>
              </a:rPr>
              <a:t>Publish a made-up quote and attach someone’s name.</a:t>
            </a:r>
            <a:endParaRPr lang="en-US" altLang="en-US" b="1" dirty="0">
              <a:latin typeface="Tahoma" charset="0"/>
              <a:ea typeface="Tahoma" charset="0"/>
              <a:cs typeface="Tahoma"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 calcmode="lin" valueType="num">
                                      <p:cBhvr additive="base">
                                        <p:cTn id="7" dur="500" fill="hold"/>
                                        <p:tgtEl>
                                          <p:spTgt spid="25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autoUpdateAnimBg="0"/>
      <p:bldP spid="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0" y="9144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4000" b="1" dirty="0">
                <a:solidFill>
                  <a:srgbClr val="00B0F0"/>
                </a:solidFill>
                <a:latin typeface="Tahoma" charset="0"/>
                <a:ea typeface="Tahoma" charset="0"/>
                <a:cs typeface="Tahoma" charset="0"/>
              </a:rPr>
              <a:t>You have gone too far if you:</a:t>
            </a:r>
          </a:p>
        </p:txBody>
      </p:sp>
      <p:sp>
        <p:nvSpPr>
          <p:cNvPr id="18435" name="Text Box 5"/>
          <p:cNvSpPr txBox="1">
            <a:spLocks noChangeArrowheads="1"/>
          </p:cNvSpPr>
          <p:nvPr/>
        </p:nvSpPr>
        <p:spPr bwMode="auto">
          <a:xfrm>
            <a:off x="7315200" y="533400"/>
            <a:ext cx="1981200" cy="4664075"/>
          </a:xfrm>
          <a:prstGeom prst="rect">
            <a:avLst/>
          </a:prstGeom>
          <a:noFill/>
          <a:ln w="9525">
            <a:noFill/>
            <a:miter lim="800000"/>
            <a:headEnd/>
            <a:tailEnd/>
          </a:ln>
        </p:spPr>
        <p:txBody>
          <a:bodyPr>
            <a:spAutoFit/>
          </a:bodyPr>
          <a:lstStyle/>
          <a:p>
            <a:pPr>
              <a:spcBef>
                <a:spcPct val="50000"/>
              </a:spcBef>
              <a:defRPr/>
            </a:pPr>
            <a:r>
              <a:rPr lang="en-US" sz="30000" b="1" spc="300" dirty="0">
                <a:ln w="11430" cmpd="sng">
                  <a:noFill/>
                  <a:prstDash val="solid"/>
                  <a:miter lim="800000"/>
                </a:ln>
                <a:solidFill>
                  <a:srgbClr val="00B0F0"/>
                </a:solidFill>
                <a:latin typeface="Tahoma" charset="0"/>
                <a:ea typeface="Tahoma" charset="0"/>
                <a:cs typeface="Tahoma" charset="0"/>
              </a:rPr>
              <a:t>*</a:t>
            </a:r>
            <a:endParaRPr lang="en-US" sz="9600" b="1" spc="300" dirty="0">
              <a:ln w="11430" cmpd="sng">
                <a:noFill/>
                <a:prstDash val="solid"/>
                <a:miter lim="800000"/>
              </a:ln>
              <a:solidFill>
                <a:srgbClr val="00B0F0"/>
              </a:solidFill>
              <a:latin typeface="Tahoma" charset="0"/>
              <a:ea typeface="Tahoma" charset="0"/>
              <a:cs typeface="Tahoma" charset="0"/>
            </a:endParaRPr>
          </a:p>
        </p:txBody>
      </p:sp>
      <p:sp>
        <p:nvSpPr>
          <p:cNvPr id="25606" name="Text Box 6"/>
          <p:cNvSpPr txBox="1">
            <a:spLocks noChangeArrowheads="1"/>
          </p:cNvSpPr>
          <p:nvPr/>
        </p:nvSpPr>
        <p:spPr bwMode="auto">
          <a:xfrm>
            <a:off x="762000" y="1828800"/>
            <a:ext cx="716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Font typeface="Arial" charset="0"/>
              <a:buChar char="•"/>
            </a:pPr>
            <a:r>
              <a:rPr lang="en-US" altLang="en-US" sz="2800" b="1" dirty="0">
                <a:latin typeface="Tahoma" charset="0"/>
                <a:ea typeface="Tahoma" charset="0"/>
                <a:cs typeface="Tahoma" charset="0"/>
              </a:rPr>
              <a:t>Use photos with unrelated copy.</a:t>
            </a:r>
          </a:p>
          <a:p>
            <a:pPr marL="457200" indent="-457200">
              <a:spcBef>
                <a:spcPct val="50000"/>
              </a:spcBef>
              <a:buFont typeface="Arial" charset="0"/>
              <a:buChar char="•"/>
            </a:pPr>
            <a:r>
              <a:rPr lang="en-US" altLang="en-US" sz="2800" b="1" dirty="0">
                <a:latin typeface="Tahoma" charset="0"/>
                <a:ea typeface="Tahoma" charset="0"/>
                <a:cs typeface="Tahoma" charset="0"/>
              </a:rPr>
              <a:t>Place hidden messages in yearbooks.</a:t>
            </a:r>
          </a:p>
          <a:p>
            <a:pPr marL="457200" indent="-457200">
              <a:spcBef>
                <a:spcPct val="50000"/>
              </a:spcBef>
              <a:buFont typeface="Arial" charset="0"/>
              <a:buChar char="•"/>
            </a:pPr>
            <a:r>
              <a:rPr lang="en-US" altLang="en-US" sz="2800" b="1" dirty="0">
                <a:latin typeface="Tahoma" charset="0"/>
                <a:ea typeface="Tahoma" charset="0"/>
                <a:cs typeface="Tahoma" charset="0"/>
              </a:rPr>
              <a:t>Put a damaging nickname under a picture. </a:t>
            </a:r>
          </a:p>
          <a:p>
            <a:pPr marL="457200" indent="-457200">
              <a:spcBef>
                <a:spcPct val="50000"/>
              </a:spcBef>
              <a:buFont typeface="Arial" charset="0"/>
              <a:buChar char="•"/>
            </a:pPr>
            <a:r>
              <a:rPr lang="en-US" altLang="en-US" sz="2800" b="1" dirty="0">
                <a:latin typeface="Tahoma" charset="0"/>
                <a:ea typeface="Tahoma" charset="0"/>
                <a:cs typeface="Tahoma" charset="0"/>
              </a:rPr>
              <a:t>Use someone’s likeness to endorse a product without his or her permission.</a:t>
            </a:r>
            <a:endParaRPr lang="en-US" altLang="en-US" b="1" dirty="0">
              <a:latin typeface="Tahoma" charset="0"/>
              <a:ea typeface="Tahoma" charset="0"/>
              <a:cs typeface="Tahoma"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 calcmode="lin" valueType="num">
                                      <p:cBhvr additive="base">
                                        <p:cTn id="7" dur="500" fill="hold"/>
                                        <p:tgtEl>
                                          <p:spTgt spid="25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6">
                                            <p:txEl>
                                              <p:pRg st="1" end="1"/>
                                            </p:txEl>
                                          </p:spTgt>
                                        </p:tgtEl>
                                        <p:attrNameLst>
                                          <p:attrName>style.visibility</p:attrName>
                                        </p:attrNameLst>
                                      </p:cBhvr>
                                      <p:to>
                                        <p:strVal val="visible"/>
                                      </p:to>
                                    </p:set>
                                    <p:anim calcmode="lin" valueType="num">
                                      <p:cBhvr additive="base">
                                        <p:cTn id="13" dur="500" fill="hold"/>
                                        <p:tgtEl>
                                          <p:spTgt spid="25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6">
                                            <p:txEl>
                                              <p:pRg st="2" end="2"/>
                                            </p:txEl>
                                          </p:spTgt>
                                        </p:tgtEl>
                                        <p:attrNameLst>
                                          <p:attrName>style.visibility</p:attrName>
                                        </p:attrNameLst>
                                      </p:cBhvr>
                                      <p:to>
                                        <p:strVal val="visible"/>
                                      </p:to>
                                    </p:set>
                                    <p:anim calcmode="lin" valueType="num">
                                      <p:cBhvr additive="base">
                                        <p:cTn id="19" dur="500" fill="hold"/>
                                        <p:tgtEl>
                                          <p:spTgt spid="256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6">
                                            <p:txEl>
                                              <p:pRg st="3" end="3"/>
                                            </p:txEl>
                                          </p:spTgt>
                                        </p:tgtEl>
                                        <p:attrNameLst>
                                          <p:attrName>style.visibility</p:attrName>
                                        </p:attrNameLst>
                                      </p:cBhvr>
                                      <p:to>
                                        <p:strVal val="visible"/>
                                      </p:to>
                                    </p:set>
                                    <p:anim calcmode="lin" valueType="num">
                                      <p:cBhvr additive="base">
                                        <p:cTn id="25" dur="500" fill="hold"/>
                                        <p:tgtEl>
                                          <p:spTgt spid="256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1371600" y="990600"/>
            <a:ext cx="7467600" cy="769441"/>
          </a:xfrm>
          <a:prstGeom prst="rect">
            <a:avLst/>
          </a:prstGeom>
          <a:noFill/>
          <a:ln w="9525">
            <a:noFill/>
            <a:miter lim="800000"/>
            <a:headEnd/>
            <a:tailEnd/>
          </a:ln>
        </p:spPr>
        <p:txBody>
          <a:bodyPr>
            <a:spAutoFit/>
          </a:bodyPr>
          <a:lstStyle/>
          <a:p>
            <a:pPr>
              <a:spcBef>
                <a:spcPct val="50000"/>
              </a:spcBef>
              <a:defRPr/>
            </a:pPr>
            <a:r>
              <a:rPr lang="en-US" sz="4400" b="1" dirty="0">
                <a:solidFill>
                  <a:srgbClr val="00B0F0"/>
                </a:solidFill>
                <a:latin typeface="Tahoma" charset="0"/>
                <a:ea typeface="Tahoma" charset="0"/>
                <a:cs typeface="Tahoma" charset="0"/>
              </a:rPr>
              <a:t>You be the JUDGE</a:t>
            </a:r>
          </a:p>
        </p:txBody>
      </p:sp>
      <p:sp>
        <p:nvSpPr>
          <p:cNvPr id="37895" name="Text Box 7"/>
          <p:cNvSpPr txBox="1">
            <a:spLocks noChangeArrowheads="1"/>
          </p:cNvSpPr>
          <p:nvPr/>
        </p:nvSpPr>
        <p:spPr bwMode="auto">
          <a:xfrm>
            <a:off x="1524000" y="1905000"/>
            <a:ext cx="6629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Situation:</a:t>
            </a:r>
          </a:p>
          <a:p>
            <a:pPr>
              <a:spcBef>
                <a:spcPct val="50000"/>
              </a:spcBef>
            </a:pPr>
            <a:r>
              <a:rPr lang="en-US" altLang="en-US" sz="2800" b="1" dirty="0">
                <a:latin typeface="Tahoma" charset="0"/>
                <a:ea typeface="Tahoma" charset="0"/>
                <a:cs typeface="Tahoma" charset="0"/>
              </a:rPr>
              <a:t>You need pictures from an event that your photographer couldn’t go to, but know that many students took pictures and have put them on Facebook, Twitter or Instagram.</a:t>
            </a:r>
          </a:p>
          <a:p>
            <a:pPr>
              <a:spcBef>
                <a:spcPct val="50000"/>
              </a:spcBef>
            </a:pPr>
            <a:br>
              <a:rPr lang="en-US" altLang="en-US" sz="2800" b="1" dirty="0">
                <a:latin typeface="Tahoma" charset="0"/>
                <a:ea typeface="Tahoma" charset="0"/>
                <a:cs typeface="Tahoma" charset="0"/>
              </a:rPr>
            </a:br>
            <a:r>
              <a:rPr lang="en-US" altLang="en-US" sz="2800" b="1" dirty="0">
                <a:latin typeface="Tahoma" charset="0"/>
                <a:ea typeface="Tahoma" charset="0"/>
                <a:cs typeface="Tahoma" charset="0"/>
              </a:rPr>
              <a:t>Can you download them and legally use these pictures?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 calcmode="lin" valueType="num">
                                      <p:cBhvr additive="base">
                                        <p:cTn id="7" dur="500" fill="hold"/>
                                        <p:tgtEl>
                                          <p:spTgt spid="378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5">
                                            <p:txEl>
                                              <p:pRg st="1" end="1"/>
                                            </p:txEl>
                                          </p:spTgt>
                                        </p:tgtEl>
                                        <p:attrNameLst>
                                          <p:attrName>style.visibility</p:attrName>
                                        </p:attrNameLst>
                                      </p:cBhvr>
                                      <p:to>
                                        <p:strVal val="visible"/>
                                      </p:to>
                                    </p:set>
                                    <p:anim calcmode="lin" valueType="num">
                                      <p:cBhvr additive="base">
                                        <p:cTn id="13" dur="500" fill="hold"/>
                                        <p:tgtEl>
                                          <p:spTgt spid="378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5">
                                            <p:txEl>
                                              <p:pRg st="2" end="2"/>
                                            </p:txEl>
                                          </p:spTgt>
                                        </p:tgtEl>
                                        <p:attrNameLst>
                                          <p:attrName>style.visibility</p:attrName>
                                        </p:attrNameLst>
                                      </p:cBhvr>
                                      <p:to>
                                        <p:strVal val="visible"/>
                                      </p:to>
                                    </p:set>
                                    <p:anim calcmode="lin" valueType="num">
                                      <p:cBhvr additive="base">
                                        <p:cTn id="19" dur="500" fill="hold"/>
                                        <p:tgtEl>
                                          <p:spTgt spid="378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295400" y="1371600"/>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400" b="1" dirty="0">
                <a:solidFill>
                  <a:srgbClr val="00B0F0"/>
                </a:solidFill>
                <a:latin typeface="Tahoma" charset="0"/>
                <a:ea typeface="Tahoma" charset="0"/>
                <a:cs typeface="Tahoma" charset="0"/>
              </a:rPr>
              <a:t>You be the JUDGE</a:t>
            </a:r>
          </a:p>
        </p:txBody>
      </p:sp>
      <p:sp>
        <p:nvSpPr>
          <p:cNvPr id="39940" name="Text Box 4"/>
          <p:cNvSpPr txBox="1">
            <a:spLocks noChangeArrowheads="1"/>
          </p:cNvSpPr>
          <p:nvPr/>
        </p:nvSpPr>
        <p:spPr bwMode="auto">
          <a:xfrm>
            <a:off x="1524000" y="2438400"/>
            <a:ext cx="6400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Situation:</a:t>
            </a:r>
          </a:p>
          <a:p>
            <a:pPr>
              <a:spcBef>
                <a:spcPct val="50000"/>
              </a:spcBef>
            </a:pPr>
            <a:r>
              <a:rPr lang="en-US" altLang="en-US" sz="2800" b="1" dirty="0">
                <a:latin typeface="Tahoma" charset="0"/>
                <a:ea typeface="Tahoma" charset="0"/>
                <a:cs typeface="Tahoma" charset="0"/>
              </a:rPr>
              <a:t>You need photos that deal with current events from this year </a:t>
            </a:r>
            <a:r>
              <a:rPr lang="en-US" altLang="en-US" sz="2800" dirty="0">
                <a:latin typeface="Tahoma" charset="0"/>
                <a:ea typeface="Tahoma" charset="0"/>
                <a:cs typeface="Tahoma" charset="0"/>
              </a:rPr>
              <a:t>(i.e. protests, pandemic, hurricane, celebrity happenings, </a:t>
            </a:r>
            <a:r>
              <a:rPr lang="en-US" altLang="en-US" sz="2800" dirty="0" err="1">
                <a:latin typeface="Tahoma" charset="0"/>
                <a:ea typeface="Tahoma" charset="0"/>
                <a:cs typeface="Tahoma" charset="0"/>
              </a:rPr>
              <a:t>etc</a:t>
            </a:r>
            <a:r>
              <a:rPr lang="en-US" altLang="en-US" sz="2800" dirty="0">
                <a:latin typeface="Tahoma" charset="0"/>
                <a:ea typeface="Tahoma" charset="0"/>
                <a:cs typeface="Tahoma" charset="0"/>
              </a:rPr>
              <a:t>).</a:t>
            </a:r>
          </a:p>
          <a:p>
            <a:pPr>
              <a:spcBef>
                <a:spcPct val="50000"/>
              </a:spcBef>
            </a:pPr>
            <a:r>
              <a:rPr lang="en-US" altLang="en-US" sz="2800" b="1" dirty="0">
                <a:latin typeface="Tahoma" charset="0"/>
                <a:ea typeface="Tahoma" charset="0"/>
                <a:cs typeface="Tahoma" charset="0"/>
              </a:rPr>
              <a:t>Can you download them from Google images?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additive="base">
                                        <p:cTn id="7" dur="500" fill="hold"/>
                                        <p:tgtEl>
                                          <p:spTgt spid="39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0">
                                            <p:txEl>
                                              <p:pRg st="1" end="1"/>
                                            </p:txEl>
                                          </p:spTgt>
                                        </p:tgtEl>
                                        <p:attrNameLst>
                                          <p:attrName>style.visibility</p:attrName>
                                        </p:attrNameLst>
                                      </p:cBhvr>
                                      <p:to>
                                        <p:strVal val="visible"/>
                                      </p:to>
                                    </p:set>
                                    <p:anim calcmode="lin" valueType="num">
                                      <p:cBhvr additive="base">
                                        <p:cTn id="13" dur="500" fill="hold"/>
                                        <p:tgtEl>
                                          <p:spTgt spid="399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40">
                                            <p:txEl>
                                              <p:pRg st="2" end="2"/>
                                            </p:txEl>
                                          </p:spTgt>
                                        </p:tgtEl>
                                        <p:attrNameLst>
                                          <p:attrName>style.visibility</p:attrName>
                                        </p:attrNameLst>
                                      </p:cBhvr>
                                      <p:to>
                                        <p:strVal val="visible"/>
                                      </p:to>
                                    </p:set>
                                    <p:anim calcmode="lin" valueType="num">
                                      <p:cBhvr additive="base">
                                        <p:cTn id="19" dur="500" fill="hold"/>
                                        <p:tgtEl>
                                          <p:spTgt spid="399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295400" y="1371600"/>
            <a:ext cx="7467600" cy="769441"/>
          </a:xfrm>
          <a:prstGeom prst="rect">
            <a:avLst/>
          </a:prstGeom>
          <a:noFill/>
          <a:ln w="9525">
            <a:noFill/>
            <a:miter lim="800000"/>
            <a:headEnd/>
            <a:tailEnd/>
          </a:ln>
        </p:spPr>
        <p:txBody>
          <a:bodyPr>
            <a:spAutoFit/>
          </a:bodyPr>
          <a:lstStyle/>
          <a:p>
            <a:pPr>
              <a:spcBef>
                <a:spcPct val="50000"/>
              </a:spcBef>
              <a:defRPr/>
            </a:pPr>
            <a:r>
              <a:rPr lang="en-US" sz="4400" b="1" dirty="0">
                <a:solidFill>
                  <a:srgbClr val="00B0F0"/>
                </a:solidFill>
                <a:latin typeface="Tahoma" charset="0"/>
                <a:ea typeface="Tahoma" charset="0"/>
                <a:cs typeface="Tahoma" charset="0"/>
              </a:rPr>
              <a:t>You be the JUDGE</a:t>
            </a:r>
          </a:p>
        </p:txBody>
      </p:sp>
      <p:sp>
        <p:nvSpPr>
          <p:cNvPr id="26629" name="Text Box 5"/>
          <p:cNvSpPr txBox="1">
            <a:spLocks noChangeArrowheads="1"/>
          </p:cNvSpPr>
          <p:nvPr/>
        </p:nvSpPr>
        <p:spPr bwMode="auto">
          <a:xfrm>
            <a:off x="1295400" y="2409587"/>
            <a:ext cx="7162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CAPTION:</a:t>
            </a:r>
          </a:p>
          <a:p>
            <a:pPr>
              <a:spcBef>
                <a:spcPct val="50000"/>
              </a:spcBef>
            </a:pPr>
            <a:r>
              <a:rPr lang="en-US" altLang="en-US" sz="2800" b="1" dirty="0">
                <a:latin typeface="Tahoma" charset="0"/>
                <a:ea typeface="Tahoma" charset="0"/>
                <a:cs typeface="Tahoma" charset="0"/>
              </a:rPr>
              <a:t>At Best Buy’s checkout counter, Bob </a:t>
            </a:r>
            <a:r>
              <a:rPr lang="en-US" altLang="en-US" sz="2800" b="1" dirty="0" err="1">
                <a:latin typeface="Tahoma" charset="0"/>
                <a:ea typeface="Tahoma" charset="0"/>
                <a:cs typeface="Tahoma" charset="0"/>
              </a:rPr>
              <a:t>Forapples</a:t>
            </a:r>
            <a:r>
              <a:rPr lang="en-US" altLang="en-US" sz="2800" b="1" dirty="0">
                <a:latin typeface="Tahoma" charset="0"/>
                <a:ea typeface="Tahoma" charset="0"/>
                <a:cs typeface="Tahoma" charset="0"/>
              </a:rPr>
              <a:t> waits on a customer at his after school job. </a:t>
            </a:r>
            <a:r>
              <a:rPr lang="en-US" altLang="en-US" sz="2800" b="1" dirty="0" err="1">
                <a:latin typeface="Tahoma" charset="0"/>
                <a:ea typeface="Tahoma" charset="0"/>
                <a:cs typeface="Tahoma" charset="0"/>
              </a:rPr>
              <a:t>Forapples</a:t>
            </a:r>
            <a:r>
              <a:rPr lang="en-US" altLang="en-US" sz="2800" b="1" dirty="0">
                <a:latin typeface="Tahoma" charset="0"/>
                <a:ea typeface="Tahoma" charset="0"/>
                <a:cs typeface="Tahoma" charset="0"/>
              </a:rPr>
              <a:t> had to get a job to help support the family after his father was arrested for DUI in October.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9">
                                            <p:txEl>
                                              <p:pRg st="1" end="1"/>
                                            </p:txEl>
                                          </p:spTgt>
                                        </p:tgtEl>
                                        <p:attrNameLst>
                                          <p:attrName>style.visibility</p:attrName>
                                        </p:attrNameLst>
                                      </p:cBhvr>
                                      <p:to>
                                        <p:strVal val="visible"/>
                                      </p:to>
                                    </p:set>
                                    <p:anim calcmode="lin" valueType="num">
                                      <p:cBhvr additive="base">
                                        <p:cTn id="13" dur="500" fill="hold"/>
                                        <p:tgtEl>
                                          <p:spTgt spid="266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219200" y="1347681"/>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400" b="1" dirty="0">
                <a:solidFill>
                  <a:srgbClr val="00B0F0"/>
                </a:solidFill>
                <a:latin typeface="Tahoma" charset="0"/>
                <a:ea typeface="Tahoma" charset="0"/>
                <a:cs typeface="Tahoma" charset="0"/>
              </a:rPr>
              <a:t>You be the JUDGE</a:t>
            </a:r>
          </a:p>
        </p:txBody>
      </p:sp>
      <p:sp>
        <p:nvSpPr>
          <p:cNvPr id="32772" name="Text Box 4"/>
          <p:cNvSpPr txBox="1">
            <a:spLocks noChangeArrowheads="1"/>
          </p:cNvSpPr>
          <p:nvPr/>
        </p:nvSpPr>
        <p:spPr bwMode="auto">
          <a:xfrm>
            <a:off x="1219200" y="2264926"/>
            <a:ext cx="7239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Scenario:</a:t>
            </a:r>
          </a:p>
          <a:p>
            <a:pPr>
              <a:spcBef>
                <a:spcPct val="50000"/>
              </a:spcBef>
            </a:pPr>
            <a:r>
              <a:rPr lang="en-US" altLang="en-US" sz="2800" b="1" dirty="0">
                <a:latin typeface="Tahoma" charset="0"/>
                <a:ea typeface="Tahoma" charset="0"/>
                <a:cs typeface="Tahoma" charset="0"/>
              </a:rPr>
              <a:t>The principal appears in a photograph in the senior section of the cafeteria with the sign behind him. </a:t>
            </a:r>
          </a:p>
          <a:p>
            <a:pPr>
              <a:spcBef>
                <a:spcPct val="50000"/>
              </a:spcBef>
            </a:pPr>
            <a:r>
              <a:rPr lang="en-US" altLang="en-US" sz="2800" b="1" dirty="0">
                <a:latin typeface="Tahoma" charset="0"/>
                <a:ea typeface="Tahoma" charset="0"/>
                <a:cs typeface="Tahoma" charset="0"/>
              </a:rPr>
              <a:t>        “Class of 2021”</a:t>
            </a:r>
          </a:p>
          <a:p>
            <a:pPr>
              <a:spcBef>
                <a:spcPct val="50000"/>
              </a:spcBef>
            </a:pPr>
            <a:r>
              <a:rPr lang="en-US" altLang="en-US" sz="2800" b="1" dirty="0">
                <a:latin typeface="Tahoma" charset="0"/>
                <a:ea typeface="Tahoma" charset="0"/>
                <a:cs typeface="Tahoma" charset="0"/>
              </a:rPr>
              <a:t>The photo was cropped with the CL off the word CLASS</a:t>
            </a:r>
            <a:r>
              <a:rPr lang="en-US" altLang="en-US" b="1" dirty="0">
                <a:latin typeface="Tahoma" charset="0"/>
                <a:ea typeface="Tahoma" charset="0"/>
                <a:cs typeface="Tahoma"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2">
                                            <p:txEl>
                                              <p:pRg st="1" end="1"/>
                                            </p:txEl>
                                          </p:spTgt>
                                        </p:tgtEl>
                                        <p:attrNameLst>
                                          <p:attrName>style.visibility</p:attrName>
                                        </p:attrNameLst>
                                      </p:cBhvr>
                                      <p:to>
                                        <p:strVal val="visible"/>
                                      </p:to>
                                    </p:set>
                                    <p:anim calcmode="lin" valueType="num">
                                      <p:cBhvr additive="base">
                                        <p:cTn id="13" dur="500" fill="hold"/>
                                        <p:tgtEl>
                                          <p:spTgt spid="327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anim calcmode="lin" valueType="num">
                                      <p:cBhvr additive="base">
                                        <p:cTn id="19" dur="500" fill="hold"/>
                                        <p:tgtEl>
                                          <p:spTgt spid="327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2">
                                            <p:txEl>
                                              <p:pRg st="3" end="3"/>
                                            </p:txEl>
                                          </p:spTgt>
                                        </p:tgtEl>
                                        <p:attrNameLst>
                                          <p:attrName>style.visibility</p:attrName>
                                        </p:attrNameLst>
                                      </p:cBhvr>
                                      <p:to>
                                        <p:strVal val="visible"/>
                                      </p:to>
                                    </p:set>
                                    <p:anim calcmode="lin" valueType="num">
                                      <p:cBhvr additive="base">
                                        <p:cTn id="25" dur="500" fill="hold"/>
                                        <p:tgtEl>
                                          <p:spTgt spid="3277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990600" y="231140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7200" b="1" dirty="0">
                <a:solidFill>
                  <a:srgbClr val="00B0F0"/>
                </a:solidFill>
                <a:latin typeface="Tahoma" charset="0"/>
                <a:ea typeface="Tahoma" charset="0"/>
                <a:cs typeface="Tahoma" charset="0"/>
              </a:rPr>
              <a:t>LEGAL ISSUES</a:t>
            </a:r>
            <a:endParaRPr lang="en-US" altLang="en-US" b="1" dirty="0">
              <a:solidFill>
                <a:srgbClr val="00B0F0"/>
              </a:solidFill>
              <a:latin typeface="Tahoma" charset="0"/>
              <a:ea typeface="Tahoma" charset="0"/>
              <a:cs typeface="Tahoma" charset="0"/>
            </a:endParaRPr>
          </a:p>
        </p:txBody>
      </p:sp>
      <p:sp>
        <p:nvSpPr>
          <p:cNvPr id="11267" name="Text Box 5"/>
          <p:cNvSpPr txBox="1">
            <a:spLocks noChangeArrowheads="1"/>
          </p:cNvSpPr>
          <p:nvPr/>
        </p:nvSpPr>
        <p:spPr bwMode="auto">
          <a:xfrm>
            <a:off x="3200400" y="16002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dirty="0">
                <a:solidFill>
                  <a:schemeClr val="bg1"/>
                </a:solidFill>
                <a:latin typeface="Tahoma" charset="0"/>
                <a:ea typeface="Tahoma" charset="0"/>
                <a:cs typeface="Tahoma" charset="0"/>
              </a:rPr>
              <a:t>Journalism</a:t>
            </a:r>
          </a:p>
        </p:txBody>
      </p:sp>
      <p:sp>
        <p:nvSpPr>
          <p:cNvPr id="11268" name="Text Box 6"/>
          <p:cNvSpPr txBox="1">
            <a:spLocks noChangeArrowheads="1"/>
          </p:cNvSpPr>
          <p:nvPr/>
        </p:nvSpPr>
        <p:spPr bwMode="auto">
          <a:xfrm>
            <a:off x="990600" y="3790950"/>
            <a:ext cx="723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dirty="0">
                <a:solidFill>
                  <a:schemeClr val="bg1"/>
                </a:solidFill>
                <a:latin typeface="Tahoma" charset="0"/>
                <a:ea typeface="Tahoma" charset="0"/>
                <a:cs typeface="Tahoma" charset="0"/>
              </a:rPr>
              <a:t>If it’s yours, protect it.</a:t>
            </a:r>
          </a:p>
          <a:p>
            <a:pPr algn="ctr">
              <a:spcBef>
                <a:spcPct val="50000"/>
              </a:spcBef>
            </a:pPr>
            <a:r>
              <a:rPr lang="en-US" altLang="en-US" sz="3200" b="1" dirty="0">
                <a:solidFill>
                  <a:schemeClr val="bg1"/>
                </a:solidFill>
                <a:latin typeface="Tahoma" charset="0"/>
                <a:ea typeface="Tahoma" charset="0"/>
                <a:cs typeface="Tahoma" charset="0"/>
              </a:rPr>
              <a:t>If it’s someone else’s, respect it.</a:t>
            </a:r>
            <a:endParaRPr lang="en-US" altLang="en-US" b="1" dirty="0">
              <a:solidFill>
                <a:schemeClr val="bg1"/>
              </a:solidFill>
              <a:latin typeface="Tahoma" charset="0"/>
              <a:ea typeface="Tahoma" charset="0"/>
              <a:cs typeface="Tahoma"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04800" y="838200"/>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400" b="1" dirty="0">
                <a:solidFill>
                  <a:srgbClr val="00B0F0"/>
                </a:solidFill>
                <a:latin typeface="Tahoma" charset="0"/>
                <a:ea typeface="Tahoma" charset="0"/>
                <a:cs typeface="Tahoma" charset="0"/>
              </a:rPr>
              <a:t>You be the JUDGE</a:t>
            </a:r>
          </a:p>
        </p:txBody>
      </p:sp>
      <p:sp>
        <p:nvSpPr>
          <p:cNvPr id="33796" name="Text Box 4"/>
          <p:cNvSpPr txBox="1">
            <a:spLocks noChangeArrowheads="1"/>
          </p:cNvSpPr>
          <p:nvPr/>
        </p:nvSpPr>
        <p:spPr bwMode="auto">
          <a:xfrm>
            <a:off x="457200" y="1581864"/>
            <a:ext cx="8305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Scenario:</a:t>
            </a:r>
          </a:p>
          <a:p>
            <a:pPr>
              <a:spcBef>
                <a:spcPct val="50000"/>
              </a:spcBef>
            </a:pPr>
            <a:r>
              <a:rPr lang="en-US" altLang="en-US" sz="2800" b="1" dirty="0">
                <a:latin typeface="Tahoma" charset="0"/>
                <a:ea typeface="Tahoma" charset="0"/>
                <a:cs typeface="Tahoma" charset="0"/>
              </a:rPr>
              <a:t>Story on a spread is about how there are more girls on campus than boys and how difficult it is to get dates. A dominant photo appears of Susie </a:t>
            </a:r>
            <a:r>
              <a:rPr lang="en-US" altLang="en-US" sz="2800" b="1" dirty="0" err="1">
                <a:latin typeface="Tahoma" charset="0"/>
                <a:ea typeface="Tahoma" charset="0"/>
                <a:cs typeface="Tahoma" charset="0"/>
              </a:rPr>
              <a:t>Quetie</a:t>
            </a:r>
            <a:r>
              <a:rPr lang="en-US" altLang="en-US" sz="2800" b="1" dirty="0">
                <a:latin typeface="Tahoma" charset="0"/>
                <a:ea typeface="Tahoma" charset="0"/>
                <a:cs typeface="Tahoma" charset="0"/>
              </a:rPr>
              <a:t> standing and staring out the school window in math class. </a:t>
            </a:r>
          </a:p>
          <a:p>
            <a:pPr>
              <a:spcBef>
                <a:spcPct val="50000"/>
              </a:spcBef>
            </a:pPr>
            <a:r>
              <a:rPr lang="en-US" altLang="en-US" sz="2800" b="1" dirty="0">
                <a:latin typeface="Tahoma" charset="0"/>
                <a:ea typeface="Tahoma" charset="0"/>
                <a:cs typeface="Tahoma" charset="0"/>
              </a:rPr>
              <a:t>Caption:</a:t>
            </a:r>
          </a:p>
          <a:p>
            <a:pPr>
              <a:spcBef>
                <a:spcPct val="50000"/>
              </a:spcBef>
            </a:pPr>
            <a:r>
              <a:rPr lang="en-US" altLang="en-US" sz="2800" b="1" dirty="0">
                <a:latin typeface="Tahoma" charset="0"/>
                <a:ea typeface="Tahoma" charset="0"/>
                <a:cs typeface="Tahoma" charset="0"/>
              </a:rPr>
              <a:t>The window in math class provides a quiet place as Susie </a:t>
            </a:r>
            <a:r>
              <a:rPr lang="en-US" altLang="en-US" sz="2800" b="1" dirty="0" err="1">
                <a:latin typeface="Tahoma" charset="0"/>
                <a:ea typeface="Tahoma" charset="0"/>
                <a:cs typeface="Tahoma" charset="0"/>
              </a:rPr>
              <a:t>Quetie</a:t>
            </a:r>
            <a:r>
              <a:rPr lang="en-US" altLang="en-US" sz="2800" b="1" dirty="0">
                <a:latin typeface="Tahoma" charset="0"/>
                <a:ea typeface="Tahoma" charset="0"/>
                <a:cs typeface="Tahoma" charset="0"/>
              </a:rPr>
              <a:t> stares out and dreams of the dates she will never have</a:t>
            </a:r>
            <a:r>
              <a:rPr lang="en-US" altLang="en-US" b="1" dirty="0">
                <a:latin typeface="Tahoma" charset="0"/>
                <a:ea typeface="Tahoma" charset="0"/>
                <a:cs typeface="Tahoma"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fill="hold"/>
                                        <p:tgtEl>
                                          <p:spTgt spid="337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fill="hold"/>
                                        <p:tgtEl>
                                          <p:spTgt spid="337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1066800" y="1371600"/>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400" b="1" dirty="0">
                <a:solidFill>
                  <a:srgbClr val="00B0F0"/>
                </a:solidFill>
                <a:latin typeface="Tahoma" charset="0"/>
                <a:ea typeface="Tahoma" charset="0"/>
                <a:cs typeface="Tahoma" charset="0"/>
              </a:rPr>
              <a:t>You be the JUDGE</a:t>
            </a:r>
          </a:p>
        </p:txBody>
      </p:sp>
      <p:sp>
        <p:nvSpPr>
          <p:cNvPr id="34820" name="Text Box 4"/>
          <p:cNvSpPr txBox="1">
            <a:spLocks noChangeArrowheads="1"/>
          </p:cNvSpPr>
          <p:nvPr/>
        </p:nvSpPr>
        <p:spPr bwMode="auto">
          <a:xfrm>
            <a:off x="1066800" y="2286000"/>
            <a:ext cx="7239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Scenario:</a:t>
            </a:r>
          </a:p>
          <a:p>
            <a:pPr>
              <a:spcBef>
                <a:spcPct val="50000"/>
              </a:spcBef>
            </a:pPr>
            <a:r>
              <a:rPr lang="en-US" altLang="en-US" sz="2800" b="1" dirty="0">
                <a:latin typeface="Tahoma" charset="0"/>
                <a:ea typeface="Tahoma" charset="0"/>
                <a:cs typeface="Tahoma" charset="0"/>
              </a:rPr>
              <a:t>The superlative page has all the traditional titles: Best Looking, Most Likely to Succeed, etc. At the bottom  of the page is a picture of a couple with the title:</a:t>
            </a:r>
          </a:p>
          <a:p>
            <a:pPr>
              <a:spcBef>
                <a:spcPct val="50000"/>
              </a:spcBef>
            </a:pPr>
            <a:r>
              <a:rPr lang="en-US" altLang="en-US" sz="2800" b="1" i="1" dirty="0">
                <a:latin typeface="Tahoma" charset="0"/>
                <a:ea typeface="Tahoma" charset="0"/>
                <a:cs typeface="Tahoma" charset="0"/>
              </a:rPr>
              <a:t>Most Likely to Appear on Jerry Springer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0">
                                            <p:txEl>
                                              <p:pRg st="1" end="1"/>
                                            </p:txEl>
                                          </p:spTgt>
                                        </p:tgtEl>
                                        <p:attrNameLst>
                                          <p:attrName>style.visibility</p:attrName>
                                        </p:attrNameLst>
                                      </p:cBhvr>
                                      <p:to>
                                        <p:strVal val="visible"/>
                                      </p:to>
                                    </p:set>
                                    <p:anim calcmode="lin" valueType="num">
                                      <p:cBhvr additive="base">
                                        <p:cTn id="13" dur="500" fill="hold"/>
                                        <p:tgtEl>
                                          <p:spTgt spid="348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0">
                                            <p:txEl>
                                              <p:pRg st="2" end="2"/>
                                            </p:txEl>
                                          </p:spTgt>
                                        </p:tgtEl>
                                        <p:attrNameLst>
                                          <p:attrName>style.visibility</p:attrName>
                                        </p:attrNameLst>
                                      </p:cBhvr>
                                      <p:to>
                                        <p:strVal val="visible"/>
                                      </p:to>
                                    </p:set>
                                    <p:anim calcmode="lin" valueType="num">
                                      <p:cBhvr additive="base">
                                        <p:cTn id="19" dur="500" fill="hold"/>
                                        <p:tgtEl>
                                          <p:spTgt spid="348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1066800" y="1219200"/>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400" b="1" dirty="0">
                <a:solidFill>
                  <a:srgbClr val="00B0F0"/>
                </a:solidFill>
                <a:latin typeface="Tahoma" charset="0"/>
                <a:ea typeface="Tahoma" charset="0"/>
                <a:cs typeface="Tahoma" charset="0"/>
              </a:rPr>
              <a:t>You be the JUDGE</a:t>
            </a:r>
          </a:p>
        </p:txBody>
      </p:sp>
      <p:sp>
        <p:nvSpPr>
          <p:cNvPr id="35844" name="Text Box 4"/>
          <p:cNvSpPr txBox="1">
            <a:spLocks noChangeArrowheads="1"/>
          </p:cNvSpPr>
          <p:nvPr/>
        </p:nvSpPr>
        <p:spPr bwMode="auto">
          <a:xfrm>
            <a:off x="1143000" y="2286000"/>
            <a:ext cx="7162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Scenario:</a:t>
            </a:r>
          </a:p>
          <a:p>
            <a:pPr>
              <a:spcBef>
                <a:spcPct val="50000"/>
              </a:spcBef>
            </a:pPr>
            <a:r>
              <a:rPr lang="en-US" altLang="en-US" sz="2800" b="1" dirty="0">
                <a:latin typeface="Tahoma" charset="0"/>
                <a:ea typeface="Tahoma" charset="0"/>
                <a:cs typeface="Tahoma" charset="0"/>
              </a:rPr>
              <a:t>The yearbook staff decides to use the cartoon character of Charlie Brown to introduce the theme of the book on the opening pages. A drawing of Charlie Brown, produced by a student on staff, appears on the opening pages and on the last page of the book.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NCHS"/>
          <p:cNvPicPr>
            <a:picLocks noChangeAspect="1" noChangeArrowheads="1"/>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533400" y="873125"/>
            <a:ext cx="82296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381000" y="16258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800" b="1" dirty="0">
                <a:solidFill>
                  <a:schemeClr val="bg1"/>
                </a:solidFill>
                <a:latin typeface="Tahoma" charset="0"/>
                <a:ea typeface="Tahoma" charset="0"/>
                <a:cs typeface="Tahoma" charset="0"/>
              </a:rPr>
              <a:t>Would you run this spread in your yearbook?</a:t>
            </a:r>
          </a:p>
        </p:txBody>
      </p:sp>
    </p:spTree>
  </p:cSld>
  <p:clrMapOvr>
    <a:masterClrMapping/>
  </p:clrMapOvr>
  <p:transition>
    <p:pull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15-07-18_12-10-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990600"/>
            <a:ext cx="8813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381000" y="161925"/>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chemeClr val="bg1"/>
                </a:solidFill>
                <a:latin typeface="Tahoma" charset="0"/>
                <a:ea typeface="Tahoma" charset="0"/>
                <a:cs typeface="Tahoma" charset="0"/>
              </a:rPr>
              <a:t>Would you run this spread in your yearbook?</a:t>
            </a:r>
          </a:p>
        </p:txBody>
      </p:sp>
    </p:spTree>
  </p:cSld>
  <p:clrMapOvr>
    <a:masterClrMapping/>
  </p:clrMapOvr>
  <p:transition>
    <p:pull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371600" y="1321475"/>
            <a:ext cx="685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dirty="0">
                <a:solidFill>
                  <a:srgbClr val="00B0F0"/>
                </a:solidFill>
                <a:latin typeface="Tahoma" charset="0"/>
                <a:ea typeface="Tahoma" charset="0"/>
                <a:cs typeface="Tahoma" charset="0"/>
              </a:rPr>
              <a:t>What if you don’t know someone’s name in a picture?</a:t>
            </a:r>
          </a:p>
          <a:p>
            <a:pPr>
              <a:spcBef>
                <a:spcPct val="50000"/>
              </a:spcBef>
            </a:pPr>
            <a:r>
              <a:rPr lang="en-US" altLang="en-US" sz="3200" b="1" dirty="0">
                <a:solidFill>
                  <a:srgbClr val="00B0F0"/>
                </a:solidFill>
                <a:latin typeface="Tahoma" charset="0"/>
                <a:ea typeface="Tahoma" charset="0"/>
                <a:cs typeface="Tahoma" charset="0"/>
              </a:rPr>
              <a:t>What do you put in while waiting to find out their name?</a:t>
            </a:r>
          </a:p>
        </p:txBody>
      </p:sp>
      <p:sp>
        <p:nvSpPr>
          <p:cNvPr id="45060" name="Text Box 4"/>
          <p:cNvSpPr txBox="1">
            <a:spLocks noChangeArrowheads="1"/>
          </p:cNvSpPr>
          <p:nvPr/>
        </p:nvSpPr>
        <p:spPr bwMode="auto">
          <a:xfrm>
            <a:off x="1371600" y="3988475"/>
            <a:ext cx="6858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Tahoma" charset="0"/>
                <a:ea typeface="Tahoma" charset="0"/>
                <a:cs typeface="Tahoma" charset="0"/>
              </a:rPr>
              <a:t>Use an underline blank ___________.     </a:t>
            </a:r>
          </a:p>
          <a:p>
            <a:pPr>
              <a:spcBef>
                <a:spcPct val="50000"/>
              </a:spcBef>
            </a:pPr>
            <a:r>
              <a:rPr lang="en-US" altLang="en-US" sz="2800" b="1" dirty="0">
                <a:latin typeface="Tahoma" charset="0"/>
                <a:ea typeface="Tahoma" charset="0"/>
                <a:cs typeface="Tahoma" charset="0"/>
              </a:rPr>
              <a:t>If you use a “fake name” it might get printed in the book by accident.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219200" y="1295400"/>
            <a:ext cx="71628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latin typeface="Tahoma" charset="0"/>
                <a:ea typeface="Tahoma" charset="0"/>
                <a:cs typeface="Tahoma" charset="0"/>
              </a:rPr>
              <a:t>Have a written policy in place for the following:</a:t>
            </a:r>
          </a:p>
          <a:p>
            <a:pPr>
              <a:spcBef>
                <a:spcPct val="50000"/>
              </a:spcBef>
              <a:buFontTx/>
              <a:buChar char="•"/>
            </a:pPr>
            <a:r>
              <a:rPr lang="en-US" altLang="en-US" sz="2800" b="1" dirty="0">
                <a:latin typeface="Tahoma" charset="0"/>
                <a:ea typeface="Tahoma" charset="0"/>
                <a:cs typeface="Tahoma" charset="0"/>
              </a:rPr>
              <a:t> Photo publication policy </a:t>
            </a:r>
            <a:r>
              <a:rPr lang="en-US" altLang="en-US" sz="2800" dirty="0">
                <a:latin typeface="Tahoma" charset="0"/>
                <a:ea typeface="Tahoma" charset="0"/>
                <a:cs typeface="Tahoma" charset="0"/>
              </a:rPr>
              <a:t>(what you will/won’t accept in yearbook)</a:t>
            </a:r>
          </a:p>
          <a:p>
            <a:pPr>
              <a:spcBef>
                <a:spcPct val="50000"/>
              </a:spcBef>
              <a:buFontTx/>
              <a:buChar char="•"/>
            </a:pPr>
            <a:r>
              <a:rPr lang="en-US" altLang="en-US" sz="2800" b="1" dirty="0">
                <a:latin typeface="Tahoma" charset="0"/>
                <a:ea typeface="Tahoma" charset="0"/>
                <a:cs typeface="Tahoma" charset="0"/>
              </a:rPr>
              <a:t> Obituary policy </a:t>
            </a:r>
            <a:r>
              <a:rPr lang="en-US" altLang="en-US" sz="2800" dirty="0">
                <a:latin typeface="Tahoma" charset="0"/>
                <a:ea typeface="Tahoma" charset="0"/>
                <a:cs typeface="Tahoma" charset="0"/>
              </a:rPr>
              <a:t>(so you don’t have to decide when emotions are high)</a:t>
            </a:r>
          </a:p>
          <a:p>
            <a:pPr>
              <a:spcBef>
                <a:spcPct val="50000"/>
              </a:spcBef>
            </a:pPr>
            <a:r>
              <a:rPr lang="en-US" altLang="en-US" sz="2800" b="1" dirty="0">
                <a:latin typeface="Tahoma" charset="0"/>
                <a:ea typeface="Tahoma" charset="0"/>
                <a:cs typeface="Tahoma" charset="0"/>
              </a:rPr>
              <a:t> Have policies approved by your administration.</a:t>
            </a:r>
          </a:p>
          <a:p>
            <a:pPr>
              <a:spcBef>
                <a:spcPct val="50000"/>
              </a:spcBef>
            </a:pPr>
            <a:endParaRPr lang="en-US" altLang="en-US" sz="3200" b="1" dirty="0">
              <a:latin typeface="Tahoma" charset="0"/>
              <a:ea typeface="Tahoma" charset="0"/>
              <a:cs typeface="Tahoma"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304800" y="990600"/>
            <a:ext cx="8686800" cy="5632311"/>
          </a:xfrm>
          <a:prstGeom prst="rect">
            <a:avLst/>
          </a:prstGeom>
          <a:noFill/>
          <a:ln w="9525">
            <a:noFill/>
            <a:miter lim="800000"/>
            <a:headEnd/>
            <a:tailEnd/>
          </a:ln>
        </p:spPr>
        <p:txBody>
          <a:bodyPr>
            <a:spAutoFit/>
          </a:bodyPr>
          <a:lstStyle/>
          <a:p>
            <a:pPr>
              <a:defRPr/>
            </a:pPr>
            <a:r>
              <a:rPr lang="en-US" b="1" dirty="0">
                <a:latin typeface="Tahoma" charset="0"/>
                <a:ea typeface="Tahoma" charset="0"/>
                <a:cs typeface="Tahoma" charset="0"/>
              </a:rPr>
              <a:t>Yearbooks will be on sale each year from August through January. Price will vary and increase on a scheduled rate which will be published on the school’s website, the yearbook website and on printed forms. </a:t>
            </a:r>
          </a:p>
          <a:p>
            <a:pPr>
              <a:defRPr/>
            </a:pPr>
            <a:endParaRPr lang="en-US" b="1" dirty="0">
              <a:latin typeface="Tahoma" charset="0"/>
              <a:ea typeface="Tahoma" charset="0"/>
              <a:cs typeface="Tahoma" charset="0"/>
            </a:endParaRPr>
          </a:p>
          <a:p>
            <a:pPr>
              <a:defRPr/>
            </a:pPr>
            <a:r>
              <a:rPr lang="en-US" b="1" dirty="0">
                <a:latin typeface="Tahoma" charset="0"/>
                <a:ea typeface="Tahoma" charset="0"/>
                <a:cs typeface="Tahoma" charset="0"/>
              </a:rPr>
              <a:t>Students who do not purchase a book in advance run the risk of not receiving one. Only a small number of extra books will be ordered. They will be available on a first-come, first-served basis for cash or money order only. (No checks will be accepted during distribution.)</a:t>
            </a:r>
          </a:p>
          <a:p>
            <a:pPr>
              <a:defRPr/>
            </a:pPr>
            <a:endParaRPr lang="en-US" b="1" dirty="0">
              <a:latin typeface="Tahoma" charset="0"/>
              <a:ea typeface="Tahoma" charset="0"/>
              <a:cs typeface="Tahoma" charset="0"/>
            </a:endParaRPr>
          </a:p>
          <a:p>
            <a:pPr>
              <a:defRPr/>
            </a:pPr>
            <a:r>
              <a:rPr lang="en-US" b="1" dirty="0">
                <a:latin typeface="Tahoma" charset="0"/>
                <a:ea typeface="Tahoma" charset="0"/>
                <a:cs typeface="Tahoma" charset="0"/>
              </a:rPr>
              <a:t>Exchanges can be made for books with minor flaws if the book has no writing in it. If the book has been written in, the adviser will determine if an exchange is possible.</a:t>
            </a:r>
          </a:p>
        </p:txBody>
      </p:sp>
      <p:sp>
        <p:nvSpPr>
          <p:cNvPr id="5" name="TextBox 4"/>
          <p:cNvSpPr txBox="1">
            <a:spLocks noChangeArrowheads="1"/>
          </p:cNvSpPr>
          <p:nvPr/>
        </p:nvSpPr>
        <p:spPr bwMode="auto">
          <a:xfrm>
            <a:off x="1143000" y="76200"/>
            <a:ext cx="7620000" cy="646113"/>
          </a:xfrm>
          <a:prstGeom prst="rect">
            <a:avLst/>
          </a:prstGeom>
          <a:noFill/>
          <a:ln w="9525">
            <a:noFill/>
            <a:miter lim="800000"/>
            <a:headEnd/>
            <a:tailEnd/>
          </a:ln>
        </p:spPr>
        <p:txBody>
          <a:bodyPr>
            <a:spAutoFit/>
          </a:bodyPr>
          <a:lstStyle/>
          <a:p>
            <a:pPr>
              <a:defRPr/>
            </a:pPr>
            <a:r>
              <a:rPr lang="en-US" sz="3600" b="1" dirty="0">
                <a:solidFill>
                  <a:schemeClr val="bg1"/>
                </a:solidFill>
                <a:latin typeface="Tahoma" charset="0"/>
                <a:ea typeface="Tahoma" charset="0"/>
                <a:cs typeface="Tahoma" charset="0"/>
              </a:rPr>
              <a:t>BOOK SALE POLICY (sample)</a:t>
            </a:r>
            <a:r>
              <a:rPr lang="en-US" sz="3600" b="1" dirty="0">
                <a:solidFill>
                  <a:schemeClr val="bg1"/>
                </a:solidFill>
                <a:effectLst>
                  <a:outerShdw blurRad="38100" dist="38100" dir="2700000" algn="tl">
                    <a:srgbClr val="000000">
                      <a:alpha val="43137"/>
                    </a:srgbClr>
                  </a:outerShdw>
                </a:effectLst>
                <a:latin typeface="Tahoma" charset="0"/>
                <a:ea typeface="Tahoma" charset="0"/>
                <a:cs typeface="Tahoma"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33400" y="1143000"/>
            <a:ext cx="820954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Tahoma" charset="0"/>
                <a:ea typeface="Tahoma" charset="0"/>
                <a:cs typeface="Tahoma" charset="0"/>
              </a:rPr>
              <a:t>It’s the buyers responsibility to provide proof of purchase if the staff has no record. A valid receipt or canceled check that has been deposited into the yearbook account will constitute proof of purchase.</a:t>
            </a:r>
          </a:p>
          <a:p>
            <a:endParaRPr lang="en-US" altLang="en-US" b="1" dirty="0">
              <a:latin typeface="Tahoma" charset="0"/>
              <a:ea typeface="Tahoma" charset="0"/>
              <a:cs typeface="Tahoma" charset="0"/>
            </a:endParaRPr>
          </a:p>
          <a:p>
            <a:r>
              <a:rPr lang="en-US" altLang="en-US" b="1" dirty="0">
                <a:latin typeface="Tahoma" charset="0"/>
                <a:ea typeface="Tahoma" charset="0"/>
                <a:cs typeface="Tahoma" charset="0"/>
              </a:rPr>
              <a:t>Any book not claimed within the calendar year it is produced will become the property of the yearbook program. The money paid for the book will be forfeited.</a:t>
            </a:r>
          </a:p>
          <a:p>
            <a:endParaRPr lang="en-US" altLang="en-US" b="1" dirty="0">
              <a:latin typeface="Tahoma" charset="0"/>
              <a:ea typeface="Tahoma" charset="0"/>
              <a:cs typeface="Tahoma" charset="0"/>
            </a:endParaRPr>
          </a:p>
          <a:p>
            <a:r>
              <a:rPr lang="en-US" altLang="en-US" b="1" dirty="0">
                <a:latin typeface="Tahoma" charset="0"/>
                <a:ea typeface="Tahoma" charset="0"/>
                <a:cs typeface="Tahoma" charset="0"/>
              </a:rPr>
              <a:t>The staff and editorial board will determine the cost of an individual copy based on a balanced budget.</a:t>
            </a:r>
          </a:p>
        </p:txBody>
      </p:sp>
      <p:sp>
        <p:nvSpPr>
          <p:cNvPr id="5" name="TextBox 4"/>
          <p:cNvSpPr txBox="1">
            <a:spLocks noChangeArrowheads="1"/>
          </p:cNvSpPr>
          <p:nvPr/>
        </p:nvSpPr>
        <p:spPr bwMode="auto">
          <a:xfrm>
            <a:off x="1143000" y="115887"/>
            <a:ext cx="7620000" cy="646113"/>
          </a:xfrm>
          <a:prstGeom prst="rect">
            <a:avLst/>
          </a:prstGeom>
          <a:noFill/>
          <a:ln w="9525">
            <a:noFill/>
            <a:miter lim="800000"/>
            <a:headEnd/>
            <a:tailEnd/>
          </a:ln>
        </p:spPr>
        <p:txBody>
          <a:bodyPr>
            <a:spAutoFit/>
          </a:bodyPr>
          <a:lstStyle/>
          <a:p>
            <a:pPr>
              <a:defRPr/>
            </a:pPr>
            <a:r>
              <a:rPr lang="en-US" sz="3600" b="1" dirty="0">
                <a:solidFill>
                  <a:schemeClr val="bg1"/>
                </a:solidFill>
                <a:latin typeface="Tahoma" charset="0"/>
                <a:ea typeface="Tahoma" charset="0"/>
                <a:cs typeface="Tahoma" charset="0"/>
              </a:rPr>
              <a:t>BOOK SALE POLICY (sample)</a:t>
            </a:r>
            <a:r>
              <a:rPr lang="en-US" sz="3600" b="1" dirty="0">
                <a:solidFill>
                  <a:schemeClr val="bg1"/>
                </a:solidFill>
                <a:effectLst>
                  <a:outerShdw blurRad="38100" dist="38100" dir="2700000" algn="tl">
                    <a:srgbClr val="000000">
                      <a:alpha val="43137"/>
                    </a:srgbClr>
                  </a:outerShdw>
                </a:effectLst>
                <a:latin typeface="Tahoma" charset="0"/>
                <a:ea typeface="Tahoma" charset="0"/>
                <a:cs typeface="Tahoma"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l="8189" t="19920" r="12192" b="26080"/>
          <a:stretch>
            <a:fillRect/>
          </a:stretch>
        </p:blipFill>
        <p:spPr bwMode="auto">
          <a:xfrm>
            <a:off x="0" y="2057400"/>
            <a:ext cx="916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4"/>
          <p:cNvSpPr txBox="1">
            <a:spLocks noChangeArrowheads="1"/>
          </p:cNvSpPr>
          <p:nvPr/>
        </p:nvSpPr>
        <p:spPr bwMode="auto">
          <a:xfrm>
            <a:off x="1117600" y="838200"/>
            <a:ext cx="6934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solidFill>
                  <a:srgbClr val="00B0F0"/>
                </a:solidFill>
                <a:latin typeface="Tahoma" charset="0"/>
                <a:ea typeface="Tahoma" charset="0"/>
                <a:cs typeface="Tahoma" charset="0"/>
              </a:rPr>
              <a:t>All students and school personnel must have their picture taken </a:t>
            </a:r>
            <a:endParaRPr lang="en-US" altLang="en-US" b="1" dirty="0">
              <a:solidFill>
                <a:srgbClr val="00B0F0"/>
              </a:solidFill>
              <a:latin typeface="Tahoma" charset="0"/>
              <a:ea typeface="Tahoma" charset="0"/>
              <a:cs typeface="Tahoma" charset="0"/>
            </a:endParaRPr>
          </a:p>
          <a:p>
            <a:endParaRPr lang="en-US" altLang="en-US" b="1" dirty="0">
              <a:solidFill>
                <a:srgbClr val="7030A0"/>
              </a:solidFill>
              <a:latin typeface="Tahoma" charset="0"/>
              <a:ea typeface="Tahoma" charset="0"/>
              <a:cs typeface="Tahoma" charset="0"/>
            </a:endParaRPr>
          </a:p>
        </p:txBody>
      </p:sp>
      <p:sp>
        <p:nvSpPr>
          <p:cNvPr id="4" name="TextBox 3"/>
          <p:cNvSpPr txBox="1">
            <a:spLocks noChangeArrowheads="1"/>
          </p:cNvSpPr>
          <p:nvPr/>
        </p:nvSpPr>
        <p:spPr bwMode="auto">
          <a:xfrm>
            <a:off x="1371600" y="76200"/>
            <a:ext cx="7620000" cy="646113"/>
          </a:xfrm>
          <a:prstGeom prst="rect">
            <a:avLst/>
          </a:prstGeom>
          <a:noFill/>
          <a:ln w="9525">
            <a:noFill/>
            <a:miter lim="800000"/>
            <a:headEnd/>
            <a:tailEnd/>
          </a:ln>
        </p:spPr>
        <p:txBody>
          <a:bodyPr>
            <a:spAutoFit/>
          </a:bodyPr>
          <a:lstStyle/>
          <a:p>
            <a:pPr>
              <a:defRPr/>
            </a:pPr>
            <a:r>
              <a:rPr lang="en-US" sz="3600" b="1" dirty="0">
                <a:solidFill>
                  <a:schemeClr val="bg1"/>
                </a:solidFill>
                <a:latin typeface="Tahoma" charset="0"/>
                <a:ea typeface="Tahoma" charset="0"/>
                <a:cs typeface="Tahoma" charset="0"/>
              </a:rPr>
              <a:t>PORTRAIT POLICY (sample)</a:t>
            </a:r>
            <a:r>
              <a:rPr lang="en-US" sz="3600" b="1" dirty="0">
                <a:solidFill>
                  <a:schemeClr val="bg1"/>
                </a:solidFill>
                <a:effectLst>
                  <a:outerShdw blurRad="38100" dist="38100" dir="2700000" algn="tl">
                    <a:srgbClr val="000000">
                      <a:alpha val="43137"/>
                    </a:srgbClr>
                  </a:outerShdw>
                </a:effectLst>
                <a:latin typeface="Tahoma" charset="0"/>
                <a:ea typeface="Tahoma" charset="0"/>
                <a:cs typeface="Tahoma" charset="0"/>
              </a:rPr>
              <a:t> </a:t>
            </a:r>
          </a:p>
        </p:txBody>
      </p:sp>
    </p:spTree>
  </p:cSld>
  <p:clrMapOvr>
    <a:masterClrMapping/>
  </p:clrMapOvr>
  <p:transition>
    <p:pull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752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4400" b="1" dirty="0">
                <a:solidFill>
                  <a:srgbClr val="00B0F0"/>
                </a:solidFill>
                <a:latin typeface="Tahoma" charset="0"/>
                <a:ea typeface="Tahoma" charset="0"/>
                <a:cs typeface="Tahoma" charset="0"/>
              </a:rPr>
              <a:t>LEGAL RESPONSIBILITIES</a:t>
            </a:r>
          </a:p>
        </p:txBody>
      </p:sp>
      <p:sp>
        <p:nvSpPr>
          <p:cNvPr id="6" name="Text Box 5"/>
          <p:cNvSpPr txBox="1">
            <a:spLocks noChangeArrowheads="1"/>
          </p:cNvSpPr>
          <p:nvPr/>
        </p:nvSpPr>
        <p:spPr bwMode="auto">
          <a:xfrm>
            <a:off x="1219200" y="1074003"/>
            <a:ext cx="6553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4400" b="1" dirty="0">
                <a:latin typeface="Tahoma" charset="0"/>
                <a:ea typeface="Tahoma" charset="0"/>
                <a:cs typeface="Tahoma" charset="0"/>
              </a:rPr>
              <a:t> Yearbook Staff</a:t>
            </a:r>
            <a:endParaRPr lang="en-US" altLang="en-US" sz="2000" b="1" dirty="0">
              <a:latin typeface="Tahoma" charset="0"/>
              <a:ea typeface="Tahoma" charset="0"/>
              <a:cs typeface="Tahoma" charset="0"/>
            </a:endParaRPr>
          </a:p>
        </p:txBody>
      </p:sp>
      <p:sp>
        <p:nvSpPr>
          <p:cNvPr id="7" name="Rectangle 6"/>
          <p:cNvSpPr>
            <a:spLocks noChangeArrowheads="1"/>
          </p:cNvSpPr>
          <p:nvPr/>
        </p:nvSpPr>
        <p:spPr bwMode="auto">
          <a:xfrm>
            <a:off x="1866900" y="2743200"/>
            <a:ext cx="54102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Aft>
                <a:spcPts val="1200"/>
              </a:spcAft>
              <a:buFont typeface="Arial" charset="0"/>
              <a:buChar char="•"/>
              <a:defRPr/>
            </a:pPr>
            <a:r>
              <a:rPr lang="en-US" altLang="en-US" sz="3600" b="1" dirty="0">
                <a:latin typeface="Tahoma" charset="0"/>
                <a:ea typeface="Tahoma" charset="0"/>
                <a:cs typeface="Tahoma" charset="0"/>
              </a:rPr>
              <a:t>Your rights</a:t>
            </a:r>
          </a:p>
          <a:p>
            <a:pPr marL="457200" indent="-457200">
              <a:spcAft>
                <a:spcPts val="1200"/>
              </a:spcAft>
              <a:buFont typeface="Arial" charset="0"/>
              <a:buChar char="•"/>
              <a:defRPr/>
            </a:pPr>
            <a:r>
              <a:rPr lang="en-US" altLang="en-US" sz="3600" b="1" dirty="0">
                <a:latin typeface="Tahoma" charset="0"/>
                <a:ea typeface="Tahoma" charset="0"/>
                <a:cs typeface="Tahoma" charset="0"/>
              </a:rPr>
              <a:t>Libel and privacy</a:t>
            </a:r>
          </a:p>
          <a:p>
            <a:pPr marL="457200" indent="-457200">
              <a:spcAft>
                <a:spcPts val="1200"/>
              </a:spcAft>
              <a:buFont typeface="Arial" charset="0"/>
              <a:buChar char="•"/>
              <a:defRPr/>
            </a:pPr>
            <a:r>
              <a:rPr lang="en-US" altLang="en-US" sz="3600" b="1" dirty="0">
                <a:latin typeface="Tahoma" charset="0"/>
                <a:ea typeface="Tahoma" charset="0"/>
                <a:cs typeface="Tahoma" charset="0"/>
              </a:rPr>
              <a:t>Copyright material</a:t>
            </a:r>
          </a:p>
          <a:p>
            <a:pPr marL="457200" indent="-457200">
              <a:spcAft>
                <a:spcPts val="1200"/>
              </a:spcAft>
              <a:buFont typeface="Arial" charset="0"/>
              <a:buChar char="•"/>
              <a:defRPr/>
            </a:pPr>
            <a:r>
              <a:rPr lang="en-US" altLang="en-US" sz="3600" b="1" dirty="0">
                <a:latin typeface="Tahoma" charset="0"/>
                <a:ea typeface="Tahoma" charset="0"/>
                <a:cs typeface="Tahoma" charset="0"/>
              </a:rPr>
              <a:t>Trademark material</a:t>
            </a:r>
          </a:p>
        </p:txBody>
      </p:sp>
    </p:spTree>
    <p:extLst>
      <p:ext uri="{BB962C8B-B14F-4D97-AF65-F5344CB8AC3E}">
        <p14:creationId xmlns:p14="http://schemas.microsoft.com/office/powerpoint/2010/main" val="154068721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809418_276_277"/>
          <p:cNvPicPr>
            <a:picLocks noChangeAspect="1" noChangeArrowheads="1"/>
          </p:cNvPicPr>
          <p:nvPr/>
        </p:nvPicPr>
        <p:blipFill>
          <a:blip r:embed="rId3">
            <a:extLst>
              <a:ext uri="{28A0092B-C50C-407E-A947-70E740481C1C}">
                <a14:useLocalDpi xmlns:a14="http://schemas.microsoft.com/office/drawing/2010/main" val="0"/>
              </a:ext>
            </a:extLst>
          </a:blip>
          <a:srcRect l="48958"/>
          <a:stretch>
            <a:fillRect/>
          </a:stretch>
        </p:blipFill>
        <p:spPr bwMode="auto">
          <a:xfrm>
            <a:off x="1929999" y="36095"/>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809418_276_277"/>
          <p:cNvPicPr>
            <a:picLocks noChangeAspect="1" noChangeArrowheads="1"/>
          </p:cNvPicPr>
          <p:nvPr/>
        </p:nvPicPr>
        <p:blipFill>
          <a:blip r:embed="rId3">
            <a:extLst>
              <a:ext uri="{28A0092B-C50C-407E-A947-70E740481C1C}">
                <a14:useLocalDpi xmlns:a14="http://schemas.microsoft.com/office/drawing/2010/main" val="0"/>
              </a:ext>
            </a:extLst>
          </a:blip>
          <a:srcRect l="48958" t="4880" r="24765" b="28889"/>
          <a:stretch>
            <a:fillRect/>
          </a:stretch>
        </p:blipFill>
        <p:spPr bwMode="auto">
          <a:xfrm>
            <a:off x="3387725" y="-381000"/>
            <a:ext cx="4308475"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809418_276_277"/>
          <p:cNvPicPr>
            <a:picLocks noChangeAspect="1" noChangeArrowheads="1"/>
          </p:cNvPicPr>
          <p:nvPr/>
        </p:nvPicPr>
        <p:blipFill>
          <a:blip r:embed="rId3">
            <a:extLst>
              <a:ext uri="{28A0092B-C50C-407E-A947-70E740481C1C}">
                <a14:useLocalDpi xmlns:a14="http://schemas.microsoft.com/office/drawing/2010/main" val="0"/>
              </a:ext>
            </a:extLst>
          </a:blip>
          <a:srcRect l="50201" t="70934" r="24765" b="6667"/>
          <a:stretch>
            <a:fillRect/>
          </a:stretch>
        </p:blipFill>
        <p:spPr bwMode="auto">
          <a:xfrm>
            <a:off x="2057401" y="1676401"/>
            <a:ext cx="472714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descr="809418_276_277"/>
          <p:cNvPicPr>
            <a:picLocks noChangeAspect="1" noChangeArrowheads="1"/>
          </p:cNvPicPr>
          <p:nvPr/>
        </p:nvPicPr>
        <p:blipFill>
          <a:blip r:embed="rId3">
            <a:extLst>
              <a:ext uri="{28A0092B-C50C-407E-A947-70E740481C1C}">
                <a14:useLocalDpi xmlns:a14="http://schemas.microsoft.com/office/drawing/2010/main" val="0"/>
              </a:ext>
            </a:extLst>
          </a:blip>
          <a:srcRect l="75291" t="16667" r="1595" b="60980"/>
          <a:stretch>
            <a:fillRect/>
          </a:stretch>
        </p:blipFill>
        <p:spPr bwMode="auto">
          <a:xfrm>
            <a:off x="450850" y="2411412"/>
            <a:ext cx="4654550" cy="300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8" descr="809418_276_277"/>
          <p:cNvPicPr>
            <a:picLocks noChangeAspect="1" noChangeArrowheads="1"/>
          </p:cNvPicPr>
          <p:nvPr/>
        </p:nvPicPr>
        <p:blipFill>
          <a:blip r:embed="rId3">
            <a:extLst>
              <a:ext uri="{28A0092B-C50C-407E-A947-70E740481C1C}">
                <a14:useLocalDpi xmlns:a14="http://schemas.microsoft.com/office/drawing/2010/main" val="0"/>
              </a:ext>
            </a:extLst>
          </a:blip>
          <a:srcRect l="75418" t="58240" r="1805" b="6667"/>
          <a:stretch>
            <a:fillRect/>
          </a:stretch>
        </p:blipFill>
        <p:spPr bwMode="auto">
          <a:xfrm>
            <a:off x="4053504" y="1175713"/>
            <a:ext cx="4458269" cy="45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0854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5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0854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85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0855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85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0855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85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1085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2015-07-21_11-51-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8"/>
          <p:cNvSpPr>
            <a:spLocks noChangeArrowheads="1"/>
          </p:cNvSpPr>
          <p:nvPr/>
        </p:nvSpPr>
        <p:spPr bwMode="auto">
          <a:xfrm>
            <a:off x="1848751" y="152400"/>
            <a:ext cx="3485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chemeClr val="bg1"/>
                </a:solidFill>
                <a:latin typeface="Tahoma" panose="020B0604030504040204" pitchFamily="34" charset="0"/>
              </a:rPr>
              <a:t>For more information</a:t>
            </a:r>
            <a:endParaRPr lang="en-US" altLang="en-US" dirty="0">
              <a:latin typeface="Tahoma" panose="020B0604030504040204" pitchFamily="34" charset="0"/>
            </a:endParaRPr>
          </a:p>
        </p:txBody>
      </p:sp>
      <p:pic>
        <p:nvPicPr>
          <p:cNvPr id="40964" name="Picture 5" descr="play.png">
            <a:hlinkClick r:id="rId4"/>
          </p:cNvPr>
          <p:cNvPicPr>
            <a:picLocks noChangeAspect="1"/>
          </p:cNvPicPr>
          <p:nvPr/>
        </p:nvPicPr>
        <p:blipFill>
          <a:blip r:embed="rId5">
            <a:lum bright="52000" contrast="100000"/>
            <a:extLst>
              <a:ext uri="{28A0092B-C50C-407E-A947-70E740481C1C}">
                <a14:useLocalDpi xmlns:a14="http://schemas.microsoft.com/office/drawing/2010/main" val="0"/>
              </a:ext>
            </a:extLst>
          </a:blip>
          <a:srcRect/>
          <a:stretch>
            <a:fillRect/>
          </a:stretch>
        </p:blipFill>
        <p:spPr bwMode="auto">
          <a:xfrm>
            <a:off x="5216525" y="-112713"/>
            <a:ext cx="838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61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990600" y="1371600"/>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000" b="1" dirty="0">
                <a:solidFill>
                  <a:srgbClr val="00B0F0"/>
                </a:solidFill>
                <a:latin typeface="Tahoma" charset="0"/>
                <a:ea typeface="Tahoma" charset="0"/>
                <a:cs typeface="Tahoma" charset="0"/>
              </a:rPr>
              <a:t>LEGAL BYTES FROM SPLC</a:t>
            </a:r>
            <a:endParaRPr lang="en-US" altLang="en-US" b="1" dirty="0">
              <a:solidFill>
                <a:srgbClr val="00B0F0"/>
              </a:solidFill>
              <a:latin typeface="Tahoma" charset="0"/>
              <a:ea typeface="Tahoma" charset="0"/>
              <a:cs typeface="Tahoma" charset="0"/>
            </a:endParaRPr>
          </a:p>
        </p:txBody>
      </p:sp>
      <p:sp>
        <p:nvSpPr>
          <p:cNvPr id="8195" name="Text Box 4"/>
          <p:cNvSpPr txBox="1">
            <a:spLocks noChangeArrowheads="1"/>
          </p:cNvSpPr>
          <p:nvPr/>
        </p:nvSpPr>
        <p:spPr bwMode="auto">
          <a:xfrm>
            <a:off x="1066800" y="764520"/>
            <a:ext cx="6629400" cy="769441"/>
          </a:xfrm>
          <a:prstGeom prst="rect">
            <a:avLst/>
          </a:prstGeom>
          <a:noFill/>
          <a:ln w="9525">
            <a:noFill/>
            <a:miter lim="800000"/>
            <a:headEnd/>
            <a:tailEnd/>
          </a:ln>
        </p:spPr>
        <p:txBody>
          <a:bodyPr>
            <a:spAutoFit/>
          </a:bodyPr>
          <a:lstStyle/>
          <a:p>
            <a:pPr algn="ctr">
              <a:spcBef>
                <a:spcPct val="50000"/>
              </a:spcBef>
              <a:defRPr/>
            </a:pPr>
            <a:r>
              <a:rPr lang="en-US" sz="4400" b="1" dirty="0">
                <a:solidFill>
                  <a:srgbClr val="FFFF00"/>
                </a:solidFill>
                <a:effectLst>
                  <a:outerShdw blurRad="38100" dist="38100" dir="2700000" algn="tl">
                    <a:srgbClr val="000000">
                      <a:alpha val="43137"/>
                    </a:srgbClr>
                  </a:outerShdw>
                </a:effectLst>
                <a:latin typeface="Tahoma" charset="0"/>
                <a:ea typeface="Tahoma" charset="0"/>
                <a:cs typeface="Tahoma" charset="0"/>
              </a:rPr>
              <a:t> </a:t>
            </a:r>
            <a:r>
              <a:rPr lang="en-US" sz="4400" b="1" dirty="0">
                <a:latin typeface="Tahoma" charset="0"/>
                <a:ea typeface="Tahoma" charset="0"/>
                <a:cs typeface="Tahoma" charset="0"/>
              </a:rPr>
              <a:t>Yearbook Staff</a:t>
            </a:r>
            <a:endParaRPr lang="en-US" sz="2000" b="1" dirty="0">
              <a:latin typeface="Tahoma" charset="0"/>
              <a:ea typeface="Tahoma" charset="0"/>
              <a:cs typeface="Tahoma" charset="0"/>
            </a:endParaRPr>
          </a:p>
        </p:txBody>
      </p:sp>
      <p:sp>
        <p:nvSpPr>
          <p:cNvPr id="48133" name="Rectangle 5"/>
          <p:cNvSpPr>
            <a:spLocks noChangeArrowheads="1"/>
          </p:cNvSpPr>
          <p:nvPr/>
        </p:nvSpPr>
        <p:spPr bwMode="auto">
          <a:xfrm>
            <a:off x="990600" y="2228195"/>
            <a:ext cx="7086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buFont typeface="Arial" charset="0"/>
              <a:buChar char="•"/>
            </a:pPr>
            <a:r>
              <a:rPr lang="en-US" altLang="en-US" sz="2800" b="1" dirty="0">
                <a:latin typeface="Tahoma" charset="0"/>
                <a:ea typeface="Tahoma" charset="0"/>
                <a:cs typeface="Tahoma" charset="0"/>
              </a:rPr>
              <a:t>Students are legally responsible for everything they publish. Being a minor is not an automatic shield from liability.</a:t>
            </a:r>
          </a:p>
          <a:p>
            <a:pPr>
              <a:buFont typeface="Wingdings" pitchFamily="2" charset="2"/>
              <a:buNone/>
            </a:pPr>
            <a:endParaRPr lang="en-US" altLang="en-US" sz="2800" b="1" dirty="0">
              <a:solidFill>
                <a:srgbClr val="002060"/>
              </a:solidFill>
              <a:latin typeface="Tahoma" charset="0"/>
              <a:ea typeface="Tahoma" charset="0"/>
              <a:cs typeface="Tahoma" charset="0"/>
            </a:endParaRPr>
          </a:p>
          <a:p>
            <a:pPr marL="457200" indent="-457200">
              <a:buFont typeface="Arial" charset="0"/>
              <a:buChar char="•"/>
            </a:pPr>
            <a:r>
              <a:rPr lang="en-US" altLang="en-US" sz="2800" b="1" dirty="0">
                <a:latin typeface="Tahoma" charset="0"/>
                <a:ea typeface="Tahoma" charset="0"/>
                <a:cs typeface="Tahoma" charset="0"/>
              </a:rPr>
              <a:t>Material on the Internet is not free for the taking. The same copyright rules that protect printed material also protect images, graphics, sounds and text published online.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 calcmode="lin" valueType="num">
                                      <p:cBhvr additive="base">
                                        <p:cTn id="7" dur="500" fill="hold"/>
                                        <p:tgtEl>
                                          <p:spTgt spid="481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3">
                                            <p:txEl>
                                              <p:pRg st="2" end="2"/>
                                            </p:txEl>
                                          </p:spTgt>
                                        </p:tgtEl>
                                        <p:attrNameLst>
                                          <p:attrName>style.visibility</p:attrName>
                                        </p:attrNameLst>
                                      </p:cBhvr>
                                      <p:to>
                                        <p:strVal val="visible"/>
                                      </p:to>
                                    </p:set>
                                    <p:anim calcmode="lin" valueType="num">
                                      <p:cBhvr additive="base">
                                        <p:cTn id="13" dur="500" fill="hold"/>
                                        <p:tgtEl>
                                          <p:spTgt spid="4813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81000" y="159603"/>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4000" b="1" dirty="0">
                <a:latin typeface="Tahoma" charset="0"/>
                <a:ea typeface="Tahoma" charset="0"/>
                <a:cs typeface="Tahoma" charset="0"/>
              </a:rPr>
              <a:t>LEGAL BYTES FROM SPLC</a:t>
            </a:r>
          </a:p>
        </p:txBody>
      </p:sp>
      <p:sp>
        <p:nvSpPr>
          <p:cNvPr id="14339" name="Text Box 4"/>
          <p:cNvSpPr txBox="1">
            <a:spLocks noChangeArrowheads="1"/>
          </p:cNvSpPr>
          <p:nvPr/>
        </p:nvSpPr>
        <p:spPr bwMode="auto">
          <a:xfrm>
            <a:off x="2133600" y="693003"/>
            <a:ext cx="579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800" b="1" dirty="0">
                <a:solidFill>
                  <a:srgbClr val="7030A0"/>
                </a:solidFill>
                <a:latin typeface="Tahoma" charset="0"/>
                <a:ea typeface="Tahoma" charset="0"/>
                <a:cs typeface="Tahoma" charset="0"/>
              </a:rPr>
              <a:t> </a:t>
            </a:r>
            <a:r>
              <a:rPr lang="en-US" altLang="en-US" sz="4800" b="1" dirty="0">
                <a:solidFill>
                  <a:srgbClr val="00B0F0"/>
                </a:solidFill>
                <a:latin typeface="Tahoma" charset="0"/>
                <a:ea typeface="Tahoma" charset="0"/>
                <a:cs typeface="Tahoma" charset="0"/>
              </a:rPr>
              <a:t>Yearbook Staff</a:t>
            </a:r>
            <a:endParaRPr lang="en-US" altLang="en-US" b="1" dirty="0">
              <a:solidFill>
                <a:srgbClr val="00B0F0"/>
              </a:solidFill>
              <a:latin typeface="Tahoma" charset="0"/>
              <a:ea typeface="Tahoma" charset="0"/>
              <a:cs typeface="Tahoma" charset="0"/>
            </a:endParaRPr>
          </a:p>
        </p:txBody>
      </p:sp>
      <p:sp>
        <p:nvSpPr>
          <p:cNvPr id="5" name="TextBox 4"/>
          <p:cNvSpPr txBox="1">
            <a:spLocks noChangeArrowheads="1"/>
          </p:cNvSpPr>
          <p:nvPr/>
        </p:nvSpPr>
        <p:spPr bwMode="auto">
          <a:xfrm>
            <a:off x="304800" y="1500202"/>
            <a:ext cx="8534400" cy="48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ts val="4060"/>
              </a:lnSpc>
              <a:spcAft>
                <a:spcPts val="0"/>
              </a:spcAft>
            </a:pPr>
            <a:r>
              <a:rPr lang="en-US" altLang="en-US" sz="2800" b="1" dirty="0">
                <a:latin typeface="Tahoma" charset="0"/>
                <a:ea typeface="Tahoma" charset="0"/>
                <a:cs typeface="Tahoma" charset="0"/>
              </a:rPr>
              <a:t>You may cross the line if in addition to words, you include references to the names, titles, short slogans, lists of ingredients and familiar symbols of brands or products. There are a few categories that cannot, by definition, be copyrighted. If you feel a need, you can, for example, use the words “The Days of Our Lives" or “Oh, the Places You'll Go" as the theme or a section header.</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219200" y="12954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4400" b="1">
                <a:latin typeface="Tahoma" charset="0"/>
                <a:ea typeface="Tahoma" charset="0"/>
                <a:cs typeface="Tahoma" charset="0"/>
              </a:rPr>
              <a:t>The Hazelwood Decision</a:t>
            </a:r>
            <a:endParaRPr lang="en-US" altLang="en-US" b="1">
              <a:latin typeface="Tahoma" charset="0"/>
              <a:ea typeface="Tahoma" charset="0"/>
              <a:cs typeface="Tahoma" charset="0"/>
            </a:endParaRPr>
          </a:p>
        </p:txBody>
      </p:sp>
      <p:sp>
        <p:nvSpPr>
          <p:cNvPr id="7173" name="Text Box 5"/>
          <p:cNvSpPr txBox="1">
            <a:spLocks noChangeArrowheads="1"/>
          </p:cNvSpPr>
          <p:nvPr/>
        </p:nvSpPr>
        <p:spPr bwMode="auto">
          <a:xfrm>
            <a:off x="1219200" y="2057400"/>
            <a:ext cx="7620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Font typeface="Arial" charset="0"/>
              <a:buChar char="•"/>
            </a:pPr>
            <a:r>
              <a:rPr lang="en-US" altLang="en-US" sz="2800" b="1" dirty="0">
                <a:latin typeface="Tahoma" charset="0"/>
                <a:ea typeface="Tahoma" charset="0"/>
                <a:cs typeface="Tahoma" charset="0"/>
              </a:rPr>
              <a:t>The rights of public high school students are not necessarily the same as those of adults in other settings.</a:t>
            </a:r>
          </a:p>
          <a:p>
            <a:pPr marL="457200" indent="-457200">
              <a:spcBef>
                <a:spcPct val="50000"/>
              </a:spcBef>
              <a:buFont typeface="Arial" charset="0"/>
              <a:buChar char="•"/>
            </a:pPr>
            <a:r>
              <a:rPr lang="en-US" altLang="en-US" sz="2800" b="1" dirty="0">
                <a:latin typeface="Tahoma" charset="0"/>
                <a:ea typeface="Tahoma" charset="0"/>
                <a:cs typeface="Tahoma" charset="0"/>
              </a:rPr>
              <a:t>The Hazelwood decision gives the administrators the right to prior review of material for school sponsored publications, unless established as a public forum for student expression by established policy or tradition.</a:t>
            </a:r>
          </a:p>
        </p:txBody>
      </p:sp>
      <p:sp>
        <p:nvSpPr>
          <p:cNvPr id="15364" name="Text Box 6"/>
          <p:cNvSpPr txBox="1">
            <a:spLocks noChangeArrowheads="1"/>
          </p:cNvSpPr>
          <p:nvPr/>
        </p:nvSpPr>
        <p:spPr bwMode="auto">
          <a:xfrm>
            <a:off x="1219200" y="762000"/>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i="1" dirty="0">
                <a:solidFill>
                  <a:srgbClr val="00B0F0"/>
                </a:solidFill>
                <a:latin typeface="Tahoma" charset="0"/>
                <a:ea typeface="Tahoma" charset="0"/>
                <a:cs typeface="Tahoma" charset="0"/>
              </a:rPr>
              <a:t>Your rights</a:t>
            </a:r>
            <a:r>
              <a:rPr lang="en-US" altLang="en-US" b="1" i="1" dirty="0">
                <a:solidFill>
                  <a:srgbClr val="00B0F0"/>
                </a:solidFill>
                <a:latin typeface="Tahoma" charset="0"/>
                <a:ea typeface="Tahoma" charset="0"/>
                <a:cs typeface="Tahoma"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3">
                                            <p:txEl>
                                              <p:pRg st="1" end="1"/>
                                            </p:txEl>
                                          </p:spTgt>
                                        </p:tgtEl>
                                        <p:attrNameLst>
                                          <p:attrName>style.visibility</p:attrName>
                                        </p:attrNameLst>
                                      </p:cBhvr>
                                      <p:to>
                                        <p:strVal val="visible"/>
                                      </p:to>
                                    </p:set>
                                    <p:anim calcmode="lin" valueType="num">
                                      <p:cBhvr additive="base">
                                        <p:cTn id="13" dur="500" fill="hold"/>
                                        <p:tgtEl>
                                          <p:spTgt spid="71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
          <p:cNvGraphicFramePr>
            <a:graphicFrameLocks noChangeAspect="1"/>
          </p:cNvGraphicFramePr>
          <p:nvPr>
            <p:extLst>
              <p:ext uri="{D42A27DB-BD31-4B8C-83A1-F6EECF244321}">
                <p14:modId xmlns:p14="http://schemas.microsoft.com/office/powerpoint/2010/main" val="58289247"/>
              </p:ext>
            </p:extLst>
          </p:nvPr>
        </p:nvGraphicFramePr>
        <p:xfrm>
          <a:off x="3276600" y="1"/>
          <a:ext cx="5476720" cy="7086600"/>
        </p:xfrm>
        <a:graphic>
          <a:graphicData uri="http://schemas.openxmlformats.org/presentationml/2006/ole">
            <mc:AlternateContent xmlns:mc="http://schemas.openxmlformats.org/markup-compatibility/2006">
              <mc:Choice xmlns:v="urn:schemas-microsoft-com:vml" Requires="v">
                <p:oleObj spid="_x0000_s16419" name="Acrobat Document" r:id="rId3" imgW="4663409" imgH="6034916" progId="AcroExch.Document.11">
                  <p:embed/>
                </p:oleObj>
              </mc:Choice>
              <mc:Fallback>
                <p:oleObj name="Acrobat Document" r:id="rId3" imgW="4663409" imgH="6034916"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
                        <a:ext cx="5476720" cy="7086600"/>
                      </a:xfrm>
                      <a:prstGeom prst="rect">
                        <a:avLst/>
                      </a:prstGeom>
                      <a:noFill/>
                      <a:ln>
                        <a:noFill/>
                      </a:ln>
                    </p:spPr>
                  </p:pic>
                </p:oleObj>
              </mc:Fallback>
            </mc:AlternateContent>
          </a:graphicData>
        </a:graphic>
      </p:graphicFrame>
      <p:sp>
        <p:nvSpPr>
          <p:cNvPr id="16387" name="Text Box 6"/>
          <p:cNvSpPr txBox="1">
            <a:spLocks noChangeArrowheads="1"/>
          </p:cNvSpPr>
          <p:nvPr/>
        </p:nvSpPr>
        <p:spPr bwMode="auto">
          <a:xfrm>
            <a:off x="152400" y="1065212"/>
            <a:ext cx="335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i="1" dirty="0">
                <a:solidFill>
                  <a:srgbClr val="00B0F0"/>
                </a:solidFill>
                <a:latin typeface="Tahoma" charset="0"/>
                <a:ea typeface="Tahoma" charset="0"/>
                <a:cs typeface="Tahoma" charset="0"/>
              </a:rPr>
              <a:t>Your rights</a:t>
            </a:r>
            <a:r>
              <a:rPr lang="en-US" altLang="en-US" b="1" i="1" dirty="0">
                <a:solidFill>
                  <a:srgbClr val="00B0F0"/>
                </a:solidFill>
                <a:latin typeface="Tahoma" charset="0"/>
                <a:ea typeface="Tahoma" charset="0"/>
                <a:cs typeface="Tahoma" charset="0"/>
              </a:rPr>
              <a:t>:</a:t>
            </a:r>
          </a:p>
        </p:txBody>
      </p:sp>
      <p:sp>
        <p:nvSpPr>
          <p:cNvPr id="16388" name="Text Box 6"/>
          <p:cNvSpPr txBox="1">
            <a:spLocks noChangeArrowheads="1"/>
          </p:cNvSpPr>
          <p:nvPr/>
        </p:nvSpPr>
        <p:spPr bwMode="auto">
          <a:xfrm>
            <a:off x="304800" y="1827212"/>
            <a:ext cx="2819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latin typeface="Tahoma" charset="0"/>
                <a:ea typeface="Tahoma" charset="0"/>
                <a:cs typeface="Tahoma" charset="0"/>
              </a:rPr>
              <a:t>Hazelwood vs. Tinker standard</a:t>
            </a:r>
            <a:endParaRPr lang="en-US" altLang="en-US" b="1" dirty="0">
              <a:latin typeface="Tahoma" charset="0"/>
              <a:ea typeface="Tahoma" charset="0"/>
              <a:cs typeface="Tahom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381000" y="8382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b="1" dirty="0">
                <a:solidFill>
                  <a:srgbClr val="00B0F0"/>
                </a:solidFill>
                <a:latin typeface="Tahoma" charset="0"/>
                <a:ea typeface="Tahoma" charset="0"/>
                <a:cs typeface="Tahoma" charset="0"/>
              </a:rPr>
              <a:t>Under Hazelwood, administrators may edit materials that are:</a:t>
            </a:r>
            <a:endParaRPr lang="en-US" altLang="en-US" b="1" dirty="0">
              <a:solidFill>
                <a:srgbClr val="00B0F0"/>
              </a:solidFill>
              <a:latin typeface="Tahoma" charset="0"/>
              <a:ea typeface="Tahoma" charset="0"/>
              <a:cs typeface="Tahoma" charset="0"/>
            </a:endParaRPr>
          </a:p>
        </p:txBody>
      </p:sp>
      <p:sp>
        <p:nvSpPr>
          <p:cNvPr id="8196" name="Text Box 4"/>
          <p:cNvSpPr txBox="1">
            <a:spLocks noChangeArrowheads="1"/>
          </p:cNvSpPr>
          <p:nvPr/>
        </p:nvSpPr>
        <p:spPr bwMode="auto">
          <a:xfrm>
            <a:off x="2133600" y="1916113"/>
            <a:ext cx="6858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Font typeface="Arial" charset="0"/>
              <a:buChar char="•"/>
            </a:pPr>
            <a:r>
              <a:rPr lang="en-US" altLang="en-US" sz="3200" b="1" dirty="0">
                <a:latin typeface="Tahoma" charset="0"/>
                <a:ea typeface="Tahoma" charset="0"/>
                <a:cs typeface="Tahoma" charset="0"/>
              </a:rPr>
              <a:t>Ungrammatical</a:t>
            </a:r>
          </a:p>
          <a:p>
            <a:pPr marL="457200" indent="-457200">
              <a:spcBef>
                <a:spcPct val="50000"/>
              </a:spcBef>
              <a:buFont typeface="Arial" charset="0"/>
              <a:buChar char="•"/>
            </a:pPr>
            <a:r>
              <a:rPr lang="en-US" altLang="en-US" sz="3200" b="1" dirty="0">
                <a:latin typeface="Tahoma" charset="0"/>
                <a:ea typeface="Tahoma" charset="0"/>
                <a:cs typeface="Tahoma" charset="0"/>
              </a:rPr>
              <a:t>Poorly written</a:t>
            </a:r>
          </a:p>
          <a:p>
            <a:pPr marL="457200" indent="-457200">
              <a:spcBef>
                <a:spcPct val="50000"/>
              </a:spcBef>
              <a:buFont typeface="Arial" charset="0"/>
              <a:buChar char="•"/>
            </a:pPr>
            <a:r>
              <a:rPr lang="en-US" altLang="en-US" sz="3200" b="1" dirty="0">
                <a:latin typeface="Tahoma" charset="0"/>
                <a:ea typeface="Tahoma" charset="0"/>
                <a:cs typeface="Tahoma" charset="0"/>
              </a:rPr>
              <a:t>Inadequately researched</a:t>
            </a:r>
          </a:p>
          <a:p>
            <a:pPr marL="457200" indent="-457200">
              <a:spcBef>
                <a:spcPct val="50000"/>
              </a:spcBef>
              <a:buFont typeface="Arial" charset="0"/>
              <a:buChar char="•"/>
            </a:pPr>
            <a:r>
              <a:rPr lang="en-US" altLang="en-US" sz="3200" b="1" dirty="0">
                <a:latin typeface="Tahoma" charset="0"/>
                <a:ea typeface="Tahoma" charset="0"/>
                <a:cs typeface="Tahoma" charset="0"/>
              </a:rPr>
              <a:t>Biased or prejudiced</a:t>
            </a:r>
          </a:p>
          <a:p>
            <a:pPr marL="457200" indent="-457200">
              <a:spcBef>
                <a:spcPct val="50000"/>
              </a:spcBef>
              <a:buFont typeface="Arial" charset="0"/>
              <a:buChar char="•"/>
            </a:pPr>
            <a:r>
              <a:rPr lang="en-US" altLang="en-US" sz="3200" b="1" dirty="0">
                <a:latin typeface="Tahoma" charset="0"/>
                <a:ea typeface="Tahoma" charset="0"/>
                <a:cs typeface="Tahoma" charset="0"/>
              </a:rPr>
              <a:t>Vulgar or profane</a:t>
            </a:r>
          </a:p>
          <a:p>
            <a:pPr marL="457200" indent="-457200">
              <a:spcBef>
                <a:spcPct val="50000"/>
              </a:spcBef>
              <a:buFont typeface="Arial" charset="0"/>
              <a:buChar char="•"/>
            </a:pPr>
            <a:r>
              <a:rPr lang="en-US" altLang="en-US" sz="3200" b="1" dirty="0">
                <a:latin typeface="Tahoma" charset="0"/>
                <a:ea typeface="Tahoma" charset="0"/>
                <a:cs typeface="Tahoma" charset="0"/>
              </a:rPr>
              <a:t>Unsuitable for immature audiences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6">
                                            <p:txEl>
                                              <p:pRg st="3" end="3"/>
                                            </p:txEl>
                                          </p:spTgt>
                                        </p:tgtEl>
                                        <p:attrNameLst>
                                          <p:attrName>style.visibility</p:attrName>
                                        </p:attrNameLst>
                                      </p:cBhvr>
                                      <p:to>
                                        <p:strVal val="visible"/>
                                      </p:to>
                                    </p:set>
                                    <p:anim calcmode="lin" valueType="num">
                                      <p:cBhvr additive="base">
                                        <p:cTn id="25"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6">
                                            <p:txEl>
                                              <p:pRg st="4" end="4"/>
                                            </p:txEl>
                                          </p:spTgt>
                                        </p:tgtEl>
                                        <p:attrNameLst>
                                          <p:attrName>style.visibility</p:attrName>
                                        </p:attrNameLst>
                                      </p:cBhvr>
                                      <p:to>
                                        <p:strVal val="visible"/>
                                      </p:to>
                                    </p:set>
                                    <p:anim calcmode="lin" valueType="num">
                                      <p:cBhvr additive="base">
                                        <p:cTn id="31" dur="500" fill="hold"/>
                                        <p:tgtEl>
                                          <p:spTgt spid="819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6">
                                            <p:txEl>
                                              <p:pRg st="5" end="5"/>
                                            </p:txEl>
                                          </p:spTgt>
                                        </p:tgtEl>
                                        <p:attrNameLst>
                                          <p:attrName>style.visibility</p:attrName>
                                        </p:attrNameLst>
                                      </p:cBhvr>
                                      <p:to>
                                        <p:strVal val="visible"/>
                                      </p:to>
                                    </p:set>
                                    <p:anim calcmode="lin" valueType="num">
                                      <p:cBhvr additive="base">
                                        <p:cTn id="37" dur="500" fill="hold"/>
                                        <p:tgtEl>
                                          <p:spTgt spid="819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0" y="76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600" b="1" dirty="0">
                <a:solidFill>
                  <a:schemeClr val="bg1"/>
                </a:solidFill>
                <a:latin typeface="Tahoma" charset="0"/>
                <a:ea typeface="Tahoma" charset="0"/>
                <a:cs typeface="Tahoma" charset="0"/>
              </a:rPr>
              <a:t>Libel and privacy</a:t>
            </a:r>
          </a:p>
        </p:txBody>
      </p:sp>
      <p:sp>
        <p:nvSpPr>
          <p:cNvPr id="12294" name="Text Box 6"/>
          <p:cNvSpPr txBox="1">
            <a:spLocks noChangeArrowheads="1"/>
          </p:cNvSpPr>
          <p:nvPr/>
        </p:nvSpPr>
        <p:spPr bwMode="auto">
          <a:xfrm>
            <a:off x="1295400" y="2374900"/>
            <a:ext cx="693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latin typeface="Tahoma" charset="0"/>
                <a:ea typeface="Tahoma" charset="0"/>
                <a:cs typeface="Tahoma" charset="0"/>
              </a:rPr>
              <a:t>Libel is defined as false, published words or pictures that attack a person’s good name or damage a person’s, company’s or organization’s reputation.</a:t>
            </a:r>
            <a:endParaRPr lang="en-US" altLang="en-US" b="1" dirty="0">
              <a:latin typeface="Tahoma" charset="0"/>
              <a:ea typeface="Tahoma" charset="0"/>
              <a:cs typeface="Tahoma" charset="0"/>
            </a:endParaRPr>
          </a:p>
        </p:txBody>
      </p:sp>
      <p:sp>
        <p:nvSpPr>
          <p:cNvPr id="18436" name="Text Box 7"/>
          <p:cNvSpPr txBox="1">
            <a:spLocks noChangeArrowheads="1"/>
          </p:cNvSpPr>
          <p:nvPr/>
        </p:nvSpPr>
        <p:spPr bwMode="auto">
          <a:xfrm>
            <a:off x="762000" y="1308100"/>
            <a:ext cx="670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5400" b="1" dirty="0">
                <a:solidFill>
                  <a:srgbClr val="00B0F0"/>
                </a:solidFill>
                <a:latin typeface="Tahoma" charset="0"/>
                <a:ea typeface="Tahoma" charset="0"/>
                <a:cs typeface="Tahoma" charset="0"/>
              </a:rPr>
              <a:t>THE DEFINITION:</a:t>
            </a:r>
            <a:endParaRPr lang="en-US" altLang="en-US" b="1" dirty="0">
              <a:solidFill>
                <a:srgbClr val="00B0F0"/>
              </a:solidFill>
              <a:latin typeface="Tahoma" charset="0"/>
              <a:ea typeface="Tahoma" charset="0"/>
              <a:cs typeface="Tahoma"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additive="base">
                                        <p:cTn id="7" dur="500" fill="hold"/>
                                        <p:tgtEl>
                                          <p:spTgt spid="122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TotalTime>
  <Words>1507</Words>
  <Application>Microsoft Macintosh PowerPoint</Application>
  <PresentationFormat>On-screen Show (4:3)</PresentationFormat>
  <Paragraphs>126</Paragraphs>
  <Slides>32</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Tahoma</vt:lpstr>
      <vt:lpstr>Times New Roman</vt:lpstr>
      <vt:lpstr>Wingdings</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susse</dc:creator>
  <cp:lastModifiedBy>Everman, Brynda</cp:lastModifiedBy>
  <cp:revision>95</cp:revision>
  <dcterms:created xsi:type="dcterms:W3CDTF">2002-08-12T21:20:21Z</dcterms:created>
  <dcterms:modified xsi:type="dcterms:W3CDTF">2020-08-14T18:28:21Z</dcterms:modified>
</cp:coreProperties>
</file>