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119" r:id="rId1"/>
    <p:sldMasterId id="2147486328" r:id="rId2"/>
  </p:sldMasterIdLst>
  <p:notesMasterIdLst>
    <p:notesMasterId r:id="rId59"/>
  </p:notesMasterIdLst>
  <p:handoutMasterIdLst>
    <p:handoutMasterId r:id="rId60"/>
  </p:handoutMasterIdLst>
  <p:sldIdLst>
    <p:sldId id="256" r:id="rId3"/>
    <p:sldId id="368" r:id="rId4"/>
    <p:sldId id="510" r:id="rId5"/>
    <p:sldId id="511" r:id="rId6"/>
    <p:sldId id="259" r:id="rId7"/>
    <p:sldId id="391" r:id="rId8"/>
    <p:sldId id="500" r:id="rId9"/>
    <p:sldId id="261" r:id="rId10"/>
    <p:sldId id="396" r:id="rId11"/>
    <p:sldId id="413" r:id="rId12"/>
    <p:sldId id="479" r:id="rId13"/>
    <p:sldId id="483" r:id="rId14"/>
    <p:sldId id="440" r:id="rId15"/>
    <p:sldId id="359" r:id="rId16"/>
    <p:sldId id="487" r:id="rId17"/>
    <p:sldId id="486" r:id="rId18"/>
    <p:sldId id="456" r:id="rId19"/>
    <p:sldId id="326" r:id="rId20"/>
    <p:sldId id="488" r:id="rId21"/>
    <p:sldId id="400" r:id="rId22"/>
    <p:sldId id="489" r:id="rId23"/>
    <p:sldId id="447" r:id="rId24"/>
    <p:sldId id="399" r:id="rId25"/>
    <p:sldId id="374" r:id="rId26"/>
    <p:sldId id="414" r:id="rId27"/>
    <p:sldId id="513" r:id="rId28"/>
    <p:sldId id="505" r:id="rId29"/>
    <p:sldId id="346" r:id="rId30"/>
    <p:sldId id="395" r:id="rId31"/>
    <p:sldId id="454" r:id="rId32"/>
    <p:sldId id="412" r:id="rId33"/>
    <p:sldId id="371" r:id="rId34"/>
    <p:sldId id="329" r:id="rId35"/>
    <p:sldId id="335" r:id="rId36"/>
    <p:sldId id="497" r:id="rId37"/>
    <p:sldId id="407" r:id="rId38"/>
    <p:sldId id="364" r:id="rId39"/>
    <p:sldId id="498" r:id="rId40"/>
    <p:sldId id="499" r:id="rId41"/>
    <p:sldId id="512" r:id="rId42"/>
    <p:sldId id="392" r:id="rId43"/>
    <p:sldId id="376" r:id="rId44"/>
    <p:sldId id="501" r:id="rId45"/>
    <p:sldId id="377" r:id="rId46"/>
    <p:sldId id="366" r:id="rId47"/>
    <p:sldId id="503" r:id="rId48"/>
    <p:sldId id="457" r:id="rId49"/>
    <p:sldId id="493" r:id="rId50"/>
    <p:sldId id="409" r:id="rId51"/>
    <p:sldId id="350" r:id="rId52"/>
    <p:sldId id="468" r:id="rId53"/>
    <p:sldId id="502" r:id="rId54"/>
    <p:sldId id="458" r:id="rId55"/>
    <p:sldId id="341" r:id="rId56"/>
    <p:sldId id="354" r:id="rId57"/>
    <p:sldId id="509" r:id="rId58"/>
  </p:sldIdLst>
  <p:sldSz cx="9144000" cy="6858000" type="screen4x3"/>
  <p:notesSz cx="7315200" cy="9601200"/>
  <p:embeddedFontLs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Tahoma" panose="020B0604030504040204" pitchFamily="34" charset="0"/>
      <p:regular r:id="rId65"/>
      <p:bold r:id="rId6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AA6B1"/>
    <a:srgbClr val="00A78D"/>
    <a:srgbClr val="414042"/>
    <a:srgbClr val="2AB489"/>
    <a:srgbClr val="40D081"/>
    <a:srgbClr val="61C6C1"/>
    <a:srgbClr val="2CB269"/>
    <a:srgbClr val="F3AF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76" autoAdjust="0"/>
    <p:restoredTop sz="89796" autoAdjust="0"/>
  </p:normalViewPr>
  <p:slideViewPr>
    <p:cSldViewPr>
      <p:cViewPr varScale="1">
        <p:scale>
          <a:sx n="114" d="100"/>
          <a:sy n="114" d="100"/>
        </p:scale>
        <p:origin x="180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2790" y="-10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3.fntdata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6.fntdata"/><Relationship Id="rId5" Type="http://schemas.openxmlformats.org/officeDocument/2006/relationships/slide" Target="slides/slide3.xml"/><Relationship Id="rId61" Type="http://schemas.openxmlformats.org/officeDocument/2006/relationships/font" Target="fonts/font1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4.fntdata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2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handoutMaster" Target="handoutMasters/handoutMaster1.xml"/><Relationship Id="rId65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fld id="{B5705B60-79DB-46ED-98F5-5D08B2476ED0}" type="datetimeFigureOut">
              <a:rPr lang="en-US" altLang="en-US"/>
              <a:pPr>
                <a:defRPr/>
              </a:pPr>
              <a:t>8/14/20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fld id="{9B02EB93-5A81-44EF-BED2-B758BB91A20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825668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Tahoma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Tahoma" pitchFamily="34" charset="0"/>
              </a:defRPr>
            </a:lvl1pPr>
          </a:lstStyle>
          <a:p>
            <a:pPr>
              <a:defRPr/>
            </a:pPr>
            <a:fld id="{F3BC4088-7B9B-437B-ADF9-9352B2E3CD53}" type="datetimeFigureOut">
              <a:rPr lang="en-US" altLang="en-US"/>
              <a:pPr>
                <a:defRPr/>
              </a:pPr>
              <a:t>8/14/20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Tahoma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Tahoma" pitchFamily="34" charset="0"/>
              </a:defRPr>
            </a:lvl1pPr>
          </a:lstStyle>
          <a:p>
            <a:pPr>
              <a:defRPr/>
            </a:pPr>
            <a:fld id="{FD37ACAF-4F03-4F43-91C4-2C5DEEB84DF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685550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MS PGothic" pitchFamily="34" charset="-128"/>
        <a:cs typeface="MS PGothic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MS PGothic" pitchFamily="34" charset="-128"/>
        <a:cs typeface="MS PGothic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MS PGothic" pitchFamily="34" charset="-128"/>
        <a:cs typeface="MS PGothic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MS PGothic" pitchFamily="34" charset="-128"/>
        <a:cs typeface="MS PGothic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MS PGothic" pitchFamily="34" charset="-128"/>
        <a:cs typeface="MS PGothic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0C79566B-B39F-4136-A059-E009B49F3FAC}" type="slidenum">
              <a:rPr lang="en-US" altLang="en-US" smtClean="0">
                <a:latin typeface="Tahoma" pitchFamily="34" charset="0"/>
              </a:rPr>
              <a:pPr/>
              <a:t>2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Q&amp;A with 12 different athletes answer three questions. Smart way to utilize space and include players not on the spread in photos.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37ACAF-4F03-4F43-91C4-2C5DEEB84DFF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5994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08AF1D38-8205-4625-ADFD-C154DDD3C745}" type="slidenum">
              <a:rPr lang="en-US" altLang="en-US" smtClean="0">
                <a:latin typeface="Tahoma" pitchFamily="34" charset="0"/>
              </a:rPr>
              <a:pPr/>
              <a:t>13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latin typeface="Tahoma" pitchFamily="34" charset="0"/>
              </a:rPr>
              <a:t>Write a mini-story: 3-5 sentences for each one &amp; include a GREAT quote. Great way to teach feature writing: Lead, quote, fact, quote. If they can learn that, then can teach how to do longer feature stories.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latin typeface="Tahoma" pitchFamily="34" charset="0"/>
              </a:rPr>
              <a:t>Mini-stories are great when there are too many groups to cover and not enough pages; and you run multiple groups, clubs or sports on one spread.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1673CD67-9395-4CA6-BB6A-9853B2ABD85A}" type="slidenum">
              <a:rPr lang="en-US" altLang="en-US" smtClean="0">
                <a:latin typeface="Tahoma" pitchFamily="34" charset="0"/>
              </a:rPr>
              <a:pPr/>
              <a:t>14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1673CD67-9395-4CA6-BB6A-9853B2ABD85A}" type="slidenum">
              <a:rPr lang="en-US" altLang="en-US" smtClean="0">
                <a:latin typeface="Tahoma" pitchFamily="34" charset="0"/>
              </a:rPr>
              <a:pPr/>
              <a:t>15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420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1673CD67-9395-4CA6-BB6A-9853B2ABD85A}" type="slidenum">
              <a:rPr lang="en-US" altLang="en-US" smtClean="0">
                <a:latin typeface="Tahoma" pitchFamily="34" charset="0"/>
              </a:rPr>
              <a:pPr/>
              <a:t>16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130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A48764D9-BFFC-4F68-B543-C7347C42A1B9}" type="slidenum">
              <a:rPr lang="en-US" altLang="en-US" smtClean="0">
                <a:latin typeface="Tahoma" pitchFamily="34" charset="0"/>
              </a:rPr>
              <a:pPr/>
              <a:t>17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9505A4D3-9C9B-4AB3-A435-27A7C83D60A9}" type="slidenum">
              <a:rPr lang="en-US" altLang="en-US" smtClean="0">
                <a:latin typeface="Tahoma" pitchFamily="34" charset="0"/>
              </a:rPr>
              <a:pPr/>
              <a:t>18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Ten different athletes featured. Great way to cover big sports teams, and also freshman and JV teams, seventh grade teams.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37ACAF-4F03-4F43-91C4-2C5DEEB84DFF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914999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Innovative way to cover Homecoming king and queen.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37ACAF-4F03-4F43-91C4-2C5DEEB84DFF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79875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include a candid photo instead of a mug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37ACAF-4F03-4F43-91C4-2C5DEEB84DFF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65378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0C79566B-B39F-4136-A059-E009B49F3FAC}" type="slidenum">
              <a:rPr lang="en-US" altLang="en-US" smtClean="0">
                <a:latin typeface="Tahoma" pitchFamily="34" charset="0"/>
              </a:rPr>
              <a:pPr/>
              <a:t>3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194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E7C0504C-3FA8-497B-8A0F-7B29D2F9A54A}" type="slidenum">
              <a:rPr lang="en-US" altLang="en-US" smtClean="0">
                <a:latin typeface="Tahoma" pitchFamily="34" charset="0"/>
              </a:rPr>
              <a:pPr/>
              <a:t>22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Tahoma" pitchFamily="34" charset="0"/>
              </a:rPr>
              <a:t>Longer versions of quotes. Also, can use a candid photo or cutout instead of mug.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include a cutout with the quote. Even better if it’s a candid photo instead of a posed 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37ACAF-4F03-4F43-91C4-2C5DEEB84DFF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404393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047DBE3B-3886-407D-9088-205D7A95BDDE}" type="slidenum">
              <a:rPr lang="en-US" altLang="en-US" smtClean="0">
                <a:latin typeface="Tahoma" pitchFamily="34" charset="0"/>
              </a:rPr>
              <a:pPr/>
              <a:t>24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949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DB084A24-1032-4EF2-AC20-AF1242BCDAEC}" type="slidenum">
              <a:rPr lang="en-US" altLang="en-US" smtClean="0">
                <a:latin typeface="Tahoma" pitchFamily="34" charset="0"/>
              </a:rPr>
              <a:pPr/>
              <a:t>25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8074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DB084A24-1032-4EF2-AC20-AF1242BCDAEC}" type="slidenum">
              <a:rPr lang="en-US" altLang="en-US" smtClean="0">
                <a:latin typeface="Tahoma" pitchFamily="34" charset="0"/>
              </a:rPr>
              <a:pPr/>
              <a:t>26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6313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DB084A24-1032-4EF2-AC20-AF1242BCDAEC}" type="slidenum">
              <a:rPr lang="en-US" altLang="en-US" smtClean="0">
                <a:latin typeface="Tahoma" pitchFamily="34" charset="0"/>
              </a:rPr>
              <a:pPr/>
              <a:t>27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2532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393275E9-8508-4F02-90BB-BFA426319235}" type="slidenum">
              <a:rPr lang="en-US" altLang="en-US" smtClean="0">
                <a:latin typeface="Tahoma" pitchFamily="34" charset="0"/>
              </a:rPr>
              <a:pPr/>
              <a:t>28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A86AE4AB-5AEB-488F-BF48-567241D414AA}" type="slidenum">
              <a:rPr lang="en-US" altLang="en-US" smtClean="0">
                <a:latin typeface="Tahoma" pitchFamily="34" charset="0"/>
              </a:rPr>
              <a:pPr/>
              <a:t>30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6F14D100-100C-4CE5-B943-5DBAE5A26D6B}" type="slidenum">
              <a:rPr lang="en-US" altLang="en-US" smtClean="0">
                <a:latin typeface="Tahoma" pitchFamily="34" charset="0"/>
              </a:rPr>
              <a:pPr/>
              <a:t>32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2487C33A-33DB-482E-89F0-D6F7293C6909}" type="slidenum">
              <a:rPr lang="en-US" altLang="en-US" smtClean="0">
                <a:latin typeface="Tahoma" pitchFamily="34" charset="0"/>
              </a:rPr>
              <a:pPr/>
              <a:t>33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0C79566B-B39F-4136-A059-E009B49F3FAC}" type="slidenum">
              <a:rPr lang="en-US" altLang="en-US" smtClean="0">
                <a:latin typeface="Tahoma" pitchFamily="34" charset="0"/>
              </a:rPr>
              <a:pPr/>
              <a:t>4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1875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9166A77D-7054-433E-9CB9-798F669AB4B3}" type="slidenum">
              <a:rPr lang="en-US" altLang="en-US" smtClean="0">
                <a:latin typeface="Tahoma" pitchFamily="34" charset="0"/>
              </a:rPr>
              <a:pPr/>
              <a:t>34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A86AE4AB-5AEB-488F-BF48-567241D414AA}" type="slidenum">
              <a:rPr lang="en-US" altLang="en-US" smtClean="0">
                <a:latin typeface="Tahoma" pitchFamily="34" charset="0"/>
              </a:rPr>
              <a:pPr/>
              <a:t>35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583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BC94689E-CD1F-4C9D-B02D-3CAE1BC770CE}" type="slidenum">
              <a:rPr lang="en-US" altLang="en-US" smtClean="0">
                <a:latin typeface="Tahoma" pitchFamily="34" charset="0"/>
              </a:rPr>
              <a:pPr/>
              <a:t>36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39B703F7-B500-43B2-9DF3-F9237A868B90}" type="slidenum">
              <a:rPr lang="en-US" altLang="en-US" smtClean="0">
                <a:latin typeface="Tahoma" pitchFamily="34" charset="0"/>
              </a:rPr>
              <a:pPr/>
              <a:t>37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0945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37ACAF-4F03-4F43-91C4-2C5DEEB84DFF}" type="slidenum">
              <a:rPr lang="en-US" altLang="en-US" smtClean="0"/>
              <a:pPr>
                <a:defRPr/>
              </a:pPr>
              <a:t>40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285951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8EF6CFCF-3F6A-4D73-BF81-3F1934F20791}" type="slidenum">
              <a:rPr lang="en-US" altLang="en-US" smtClean="0">
                <a:latin typeface="Tahoma" pitchFamily="34" charset="0"/>
              </a:rPr>
              <a:pPr/>
              <a:t>42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3012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9B0FA675-7523-4095-AB6C-AF4B7C3ABA95}" type="slidenum">
              <a:rPr lang="en-US" altLang="en-US" smtClean="0">
                <a:latin typeface="Tahoma" pitchFamily="34" charset="0"/>
              </a:rPr>
              <a:pPr/>
              <a:t>43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8679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B2161B72-49EC-48E1-B4CA-472AF6620A2F}" type="slidenum">
              <a:rPr lang="en-US" altLang="en-US" smtClean="0">
                <a:latin typeface="Tahoma" pitchFamily="34" charset="0"/>
              </a:rPr>
              <a:pPr/>
              <a:t>44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2827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9B0FA675-7523-4095-AB6C-AF4B7C3ABA95}" type="slidenum">
              <a:rPr lang="en-US" altLang="en-US" smtClean="0">
                <a:latin typeface="Tahoma" pitchFamily="34" charset="0"/>
              </a:rPr>
              <a:pPr/>
              <a:t>45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427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8EF6CFCF-3F6A-4D73-BF81-3F1934F20791}" type="slidenum">
              <a:rPr lang="en-US" altLang="en-US" smtClean="0">
                <a:latin typeface="Tahoma" pitchFamily="34" charset="0"/>
              </a:rPr>
              <a:pPr/>
              <a:t>46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574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BA052B2D-8C50-4402-B40A-193C6E90EB53}" type="slidenum">
              <a:rPr lang="en-US" altLang="en-US" smtClean="0">
                <a:latin typeface="Tahoma" pitchFamily="34" charset="0"/>
              </a:rPr>
              <a:pPr/>
              <a:t>5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E9EA800B-EDF5-4EE7-AA7A-E4EADECEE312}" type="slidenum">
              <a:rPr lang="en-US" altLang="en-US" smtClean="0">
                <a:latin typeface="Tahoma" pitchFamily="34" charset="0"/>
              </a:rPr>
              <a:pPr/>
              <a:t>47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3470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E9EA800B-EDF5-4EE7-AA7A-E4EADECEE312}" type="slidenum">
              <a:rPr lang="en-US" altLang="en-US" smtClean="0">
                <a:latin typeface="Tahoma" pitchFamily="34" charset="0"/>
              </a:rPr>
              <a:pPr/>
              <a:t>48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6335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4" tIns="48322" rIns="96644" bIns="48322" anchor="b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/>
            <a:fld id="{D3DC4580-B14C-4CAC-8263-77658C1171B1}" type="slidenum">
              <a:rPr lang="en-US" altLang="en-US" sz="1300">
                <a:latin typeface="Tahoma" panose="020B0604030504040204" pitchFamily="34" charset="0"/>
              </a:rPr>
              <a:pPr algn="r"/>
              <a:t>49</a:t>
            </a:fld>
            <a:endParaRPr lang="en-US" altLang="en-US" sz="1300" dirty="0">
              <a:latin typeface="Tahoma" panose="020B0604030504040204" pitchFamily="34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A yearbook staff A-Z</a:t>
            </a:r>
          </a:p>
        </p:txBody>
      </p:sp>
    </p:spTree>
    <p:extLst>
      <p:ext uri="{BB962C8B-B14F-4D97-AF65-F5344CB8AC3E}">
        <p14:creationId xmlns:p14="http://schemas.microsoft.com/office/powerpoint/2010/main" val="30629722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B1432E20-1CD2-45DB-AB0E-E203D3B849FC}" type="slidenum">
              <a:rPr lang="en-US" altLang="en-US" smtClean="0">
                <a:latin typeface="Tahoma" pitchFamily="34" charset="0"/>
              </a:rPr>
              <a:pPr/>
              <a:t>50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99ABCA0D-80B6-4BFE-AAD8-624D116FA955}" type="slidenum">
              <a:rPr lang="en-US" altLang="en-US" smtClean="0">
                <a:latin typeface="Tahoma" pitchFamily="34" charset="0"/>
              </a:rPr>
              <a:pPr/>
              <a:t>51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1E20C88E-2631-44B8-88C5-AE26A520E01E}" type="slidenum">
              <a:rPr lang="en-US" altLang="en-US" smtClean="0">
                <a:latin typeface="Tahoma" pitchFamily="34" charset="0"/>
              </a:rPr>
              <a:pPr/>
              <a:t>53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84291F9E-0F5B-40FC-B618-DE887AC44245}" type="slidenum">
              <a:rPr lang="en-US" altLang="en-US" smtClean="0">
                <a:latin typeface="Tahoma" pitchFamily="34" charset="0"/>
              </a:rPr>
              <a:pPr/>
              <a:t>54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6486FF21-8E59-4406-9CC1-6D208BCDCD1F}" type="slidenum">
              <a:rPr lang="en-US" altLang="en-US" smtClean="0">
                <a:latin typeface="Tahoma" pitchFamily="34" charset="0"/>
              </a:rPr>
              <a:pPr/>
              <a:t>55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C27F02C3-3677-4A6A-8FBE-5737DC40DECA}" type="slidenum">
              <a:rPr lang="en-US" altLang="en-US" smtClean="0">
                <a:latin typeface="Tahoma" pitchFamily="34" charset="0"/>
              </a:rPr>
              <a:pPr/>
              <a:t>6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C27F02C3-3677-4A6A-8FBE-5737DC40DECA}" type="slidenum">
              <a:rPr lang="en-US" altLang="en-US" smtClean="0">
                <a:latin typeface="Tahoma" pitchFamily="34" charset="0"/>
              </a:rPr>
              <a:pPr/>
              <a:t>7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Tahoma" pitchFamily="34" charset="0"/>
              </a:rPr>
              <a:t>Here’s just a few we’re going to talk about.</a:t>
            </a:r>
          </a:p>
        </p:txBody>
      </p:sp>
    </p:spTree>
    <p:extLst>
      <p:ext uri="{BB962C8B-B14F-4D97-AF65-F5344CB8AC3E}">
        <p14:creationId xmlns:p14="http://schemas.microsoft.com/office/powerpoint/2010/main" val="4088682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E4F40FBF-CA79-4D4F-ACA3-DD8452472D94}" type="slidenum">
              <a:rPr lang="en-US" altLang="en-US" smtClean="0">
                <a:latin typeface="Tahoma" pitchFamily="34" charset="0"/>
              </a:rPr>
              <a:pPr/>
              <a:t>8</a:t>
            </a:fld>
            <a:endParaRPr lang="en-US" altLang="en-US">
              <a:latin typeface="Tahoma" pitchFamily="34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Q&amp;A with one person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37ACAF-4F03-4F43-91C4-2C5DEEB84DFF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2050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Q&amp;A with four different people answering four different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37ACAF-4F03-4F43-91C4-2C5DEEB84DFF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57721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4" t="-1148590" r="-2174" b="-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6308726"/>
            <a:ext cx="9144000" cy="549275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3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56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Content-Gray1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42875"/>
            <a:ext cx="9144000" cy="547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311150"/>
            <a:ext cx="7207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832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Content_Gray2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42875"/>
            <a:ext cx="9144000" cy="547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82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Content-Gray3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308725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37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163" y="5984875"/>
            <a:ext cx="14414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4703763" y="6175375"/>
            <a:ext cx="2638425" cy="4397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© 2020 Balfour Yearbooks, Dallas, TX</a:t>
            </a:r>
            <a:br>
              <a:rPr lang="en-US" sz="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Duplication or distribution of this material is</a:t>
            </a:r>
            <a:br>
              <a:rPr lang="en-US" sz="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prohibited without permission.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65B67F-7245-1B45-97C6-B17CF8D8CB3E}"/>
              </a:ext>
            </a:extLst>
          </p:cNvPr>
          <p:cNvCxnSpPr/>
          <p:nvPr userDrawn="1"/>
        </p:nvCxnSpPr>
        <p:spPr>
          <a:xfrm>
            <a:off x="-9940" y="3684106"/>
            <a:ext cx="9144000" cy="0"/>
          </a:xfrm>
          <a:prstGeom prst="line">
            <a:avLst/>
          </a:prstGeom>
          <a:ln w="38100">
            <a:solidFill>
              <a:srgbClr val="CA3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, plate, food&#10;&#10;Description automatically generated">
            <a:extLst>
              <a:ext uri="{FF2B5EF4-FFF2-40B4-BE49-F238E27FC236}">
                <a16:creationId xmlns:a16="http://schemas.microsoft.com/office/drawing/2014/main" id="{8D3CDFEA-1E93-924D-ADAB-7279CDC3BC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292" y="2587559"/>
            <a:ext cx="3073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13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42875"/>
            <a:ext cx="9144000" cy="547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360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6" y="311150"/>
            <a:ext cx="7207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419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42875"/>
            <a:ext cx="9144000" cy="547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3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911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308726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3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084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2" r="13312"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5" t="2222" b="89999"/>
          <a:stretch>
            <a:fillRect/>
          </a:stretch>
        </p:blipFill>
        <p:spPr bwMode="auto">
          <a:xfrm>
            <a:off x="0" y="152400"/>
            <a:ext cx="91408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086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2" r="13312"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5" t="2222" b="89999"/>
          <a:stretch>
            <a:fillRect/>
          </a:stretch>
        </p:blipFill>
        <p:spPr bwMode="auto">
          <a:xfrm>
            <a:off x="0" y="228600"/>
            <a:ext cx="91408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437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280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28575">
            <a:solidFill>
              <a:srgbClr val="CA3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427" y="6172200"/>
            <a:ext cx="1082974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drawing, plate, food&#10;&#10;Description automatically generated">
            <a:extLst>
              <a:ext uri="{FF2B5EF4-FFF2-40B4-BE49-F238E27FC236}">
                <a16:creationId xmlns:a16="http://schemas.microsoft.com/office/drawing/2014/main" id="{B671CCEC-4DCC-AE44-BE60-03F4B348F2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91" y="298174"/>
            <a:ext cx="3073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459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Content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308725"/>
            <a:ext cx="9144000" cy="549275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19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6323" r:id="rId1"/>
    <p:sldLayoutId id="2147486324" r:id="rId2"/>
    <p:sldLayoutId id="2147486325" r:id="rId3"/>
    <p:sldLayoutId id="2147486326" r:id="rId4"/>
    <p:sldLayoutId id="2147486311" r:id="rId5"/>
    <p:sldLayoutId id="2147486312" r:id="rId6"/>
    <p:sldLayoutId id="2147486313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A1BAB-AE62-40C4-B3EE-1991F30D8E0F}" type="datetimeFigureOut">
              <a:rPr lang="en-US" smtClean="0"/>
              <a:t>8/14/20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D2B9D-BA97-4AE3-A794-B0DD71046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14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29" r:id="rId1"/>
    <p:sldLayoutId id="2147486330" r:id="rId2"/>
    <p:sldLayoutId id="2147486331" r:id="rId3"/>
    <p:sldLayoutId id="2147486332" r:id="rId4"/>
    <p:sldLayoutId id="2147486333" r:id="rId5"/>
    <p:sldLayoutId id="214748633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5585D4-9335-7944-90F0-EF4A28C41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123" y="2782323"/>
            <a:ext cx="8339077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+mn-cs"/>
              </a:rPr>
              <a:t>Alternative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66970E5-4AEA-4C4A-BF49-45B970ED7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5021" y="4182706"/>
            <a:ext cx="256878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>
                <a:solidFill>
                  <a:srgbClr val="FFC000"/>
                </a:solidFill>
                <a:latin typeface="Tahoma" pitchFamily="34" charset="0"/>
              </a:rPr>
              <a:t>COPY</a:t>
            </a:r>
            <a:endParaRPr kumimoji="0" lang="en-US" altLang="en-US" sz="5400" i="0" u="none" strike="noStrike" kern="1200" cap="none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ahoma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358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9FE2413-BA3A-7847-B23E-592325A9C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824" y="152400"/>
            <a:ext cx="19812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Q</a:t>
            </a:r>
            <a:r>
              <a:rPr lang="en-US" altLang="en-US" sz="3600" dirty="0">
                <a:solidFill>
                  <a:schemeClr val="bg1"/>
                </a:solidFill>
                <a:latin typeface="Tahoma" pitchFamily="34" charset="0"/>
              </a:rPr>
              <a:t>&amp;</a:t>
            </a: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819638-92E8-6B48-8BD2-3D0F5DA07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90AA0C-8C14-9049-973E-86D7B925B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47865"/>
            <a:ext cx="54864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2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3D1BE4CE-5FA7-8743-871B-FE1EDB724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824" y="152400"/>
            <a:ext cx="19812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Q</a:t>
            </a:r>
            <a:r>
              <a:rPr lang="en-US" altLang="en-US" sz="3600" dirty="0">
                <a:solidFill>
                  <a:schemeClr val="bg1"/>
                </a:solidFill>
                <a:latin typeface="Tahoma" pitchFamily="34" charset="0"/>
              </a:rPr>
              <a:t>&amp;</a:t>
            </a: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134746-9D5B-CA48-8074-88DCB9948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917"/>
            <a:ext cx="9144000" cy="59160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434529-6E84-754E-8EAC-82F2A490C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70016"/>
            <a:ext cx="7440168" cy="4354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A87D7591-BC46-E549-BD36-011EFF4A2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824" y="152400"/>
            <a:ext cx="19812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Q</a:t>
            </a:r>
            <a:r>
              <a:rPr lang="en-US" altLang="en-US" sz="3600" dirty="0">
                <a:solidFill>
                  <a:schemeClr val="bg1"/>
                </a:solidFill>
                <a:latin typeface="Tahoma" pitchFamily="34" charset="0"/>
              </a:rPr>
              <a:t>&amp;</a:t>
            </a: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87C9FB-6BA5-D945-8EED-511AA3123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609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AE53FF-402C-D24F-9F0B-5DB224F8A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"/>
            <a:ext cx="45720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5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838200" y="954505"/>
            <a:ext cx="80073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6000" b="1" dirty="0">
                <a:solidFill>
                  <a:srgbClr val="00B0F0"/>
                </a:solidFill>
                <a:latin typeface="Tahoma" pitchFamily="34" charset="0"/>
              </a:rPr>
              <a:t>Mini-stories</a:t>
            </a: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356727" y="2059662"/>
            <a:ext cx="6970295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Instead of one long story, run one or more short feature stories </a:t>
            </a:r>
            <a:r>
              <a:rPr lang="en-US" altLang="en-US" sz="32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(think 3-5 sentences</a:t>
            </a: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).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Opportunity to feature several different aspects of a club, sport or event.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Ideal for clubs, classes and sports sharing space on one spread.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6105D58-F6B5-5F4A-BE63-9B78CEA1E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0"/>
            <a:ext cx="84582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kumimoji="1" lang="en-US" altLang="en-US" sz="3600" b="1" dirty="0">
                <a:solidFill>
                  <a:schemeClr val="bg1"/>
                </a:solidFill>
                <a:latin typeface="Tahoma" pitchFamily="34" charset="0"/>
              </a:rPr>
              <a:t>Types of alternative copy</a:t>
            </a:r>
            <a:endParaRPr kumimoji="1" lang="en-US" altLang="en-US" sz="2400" b="1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190500" y="304800"/>
            <a:ext cx="87630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endParaRPr lang="en-US" altLang="en-US" sz="2800">
              <a:solidFill>
                <a:srgbClr val="414042"/>
              </a:solidFill>
              <a:latin typeface="Tahoma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096472E-E573-A945-9AD7-1FB1C05E8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mini-stories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ECA1F2-19B5-B446-BF7F-1CB7C16FF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762000"/>
            <a:ext cx="9144000" cy="609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A4320B-AEC3-DC4D-A8D8-2D5E430D5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72836"/>
            <a:ext cx="5029200" cy="6256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190500" y="304800"/>
            <a:ext cx="87630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endParaRPr lang="en-US" altLang="en-US" sz="2800">
              <a:solidFill>
                <a:srgbClr val="414042"/>
              </a:solidFill>
              <a:latin typeface="Tahoma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C7212F0-7F84-EC46-B3A6-6A0703EAD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mini-stories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3B8DC0-AB77-8E4B-8369-853AFA565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772583"/>
            <a:ext cx="9144000" cy="6085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F1E414-B4DF-4D4A-82C7-6EDC5B045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-7232122"/>
            <a:ext cx="4953000" cy="1386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7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190500" y="304800"/>
            <a:ext cx="87630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endParaRPr lang="en-US" altLang="en-US" sz="2800">
              <a:solidFill>
                <a:srgbClr val="414042"/>
              </a:solidFill>
              <a:latin typeface="Tahoma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2D2AFD-6A90-D94B-AC72-4954D272F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mini-stories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9857C2-CA7A-C041-97B7-9CB183C8B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762000"/>
            <a:ext cx="9144000" cy="609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5B6212-C7DA-CD4D-AD4E-7A8F60DD52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52400"/>
            <a:ext cx="6432594" cy="610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ChangeArrowheads="1"/>
          </p:cNvSpPr>
          <p:nvPr/>
        </p:nvSpPr>
        <p:spPr bwMode="auto">
          <a:xfrm>
            <a:off x="13335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mini-stories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CABEF9-CB79-CD4D-A107-94F17B660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81C209-6896-F840-BD81-7ACCE97E7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055" y="0"/>
            <a:ext cx="298534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838200" y="990600"/>
            <a:ext cx="74961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altLang="en-US" sz="6000" b="1" dirty="0">
                <a:solidFill>
                  <a:srgbClr val="00B0F0"/>
                </a:solidFill>
                <a:latin typeface="Tahoma" pitchFamily="34" charset="0"/>
              </a:rPr>
              <a:t>Quotes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1347786" y="1905000"/>
            <a:ext cx="7491414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en-US" sz="3200" i="1" dirty="0">
                <a:latin typeface="Tahoma" pitchFamily="34" charset="0"/>
              </a:rPr>
              <a:t> </a:t>
            </a:r>
            <a:r>
              <a:rPr lang="en-US" altLang="en-US" sz="3200" dirty="0">
                <a:latin typeface="Tahoma" pitchFamily="34" charset="0"/>
              </a:rPr>
              <a:t>If 12 witnesses see the same event, each one will have a unique perspective.</a:t>
            </a:r>
          </a:p>
          <a:p>
            <a:r>
              <a:rPr lang="en-US" altLang="en-US" sz="3200" dirty="0">
                <a:latin typeface="Tahoma" pitchFamily="34" charset="0"/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en-US" altLang="en-US" sz="3200" dirty="0">
                <a:latin typeface="Tahoma" pitchFamily="34" charset="0"/>
              </a:rPr>
              <a:t> Include a wide variety of students.</a:t>
            </a:r>
          </a:p>
          <a:p>
            <a:pPr>
              <a:buFont typeface="Arial" charset="0"/>
              <a:buChar char="•"/>
            </a:pPr>
            <a:endParaRPr lang="en-US" altLang="en-US" sz="3200" dirty="0">
              <a:latin typeface="Tahoma" pitchFamily="34" charset="0"/>
            </a:endParaRPr>
          </a:p>
          <a:p>
            <a:pPr>
              <a:buFont typeface="Arial" charset="0"/>
              <a:buChar char="•"/>
            </a:pPr>
            <a:r>
              <a:rPr lang="en-US" altLang="en-US" sz="3200" dirty="0">
                <a:latin typeface="Tahoma" pitchFamily="34" charset="0"/>
              </a:rPr>
              <a:t> Feature students not already on the spread in photos.</a:t>
            </a:r>
          </a:p>
          <a:p>
            <a:pPr>
              <a:buFont typeface="Arial" charset="0"/>
              <a:buChar char="•"/>
            </a:pPr>
            <a:endParaRPr lang="en-US" altLang="en-US" sz="3200" dirty="0">
              <a:latin typeface="Tahoma" pitchFamily="34" charset="0"/>
            </a:endParaRPr>
          </a:p>
          <a:p>
            <a:pPr>
              <a:buFont typeface="Arial" charset="0"/>
              <a:buChar char="•"/>
            </a:pPr>
            <a:r>
              <a:rPr lang="en-US" altLang="en-US" sz="3200" dirty="0">
                <a:latin typeface="Tahoma" pitchFamily="34" charset="0"/>
              </a:rPr>
              <a:t> Consider including cutouts or mugs.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8B60530-ECCD-8A42-A162-2AD06E1BF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0"/>
            <a:ext cx="84582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kumimoji="1" lang="en-US" altLang="en-US" sz="3600" b="1" dirty="0">
                <a:solidFill>
                  <a:schemeClr val="bg1"/>
                </a:solidFill>
                <a:latin typeface="Tahoma" pitchFamily="34" charset="0"/>
              </a:rPr>
              <a:t>Types of alternative copy</a:t>
            </a:r>
            <a:endParaRPr kumimoji="1" lang="en-US" altLang="en-US" sz="2400" b="1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62012E-5657-C445-8D2B-5BB381793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quotes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5819B7-096A-A44E-87F8-E21591258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905"/>
            <a:ext cx="9144000" cy="609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CCB609-4F95-CC4A-95E3-C53DF2CD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2699"/>
            <a:ext cx="4063081" cy="623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3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838200" y="4191000"/>
            <a:ext cx="7696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Char char="•"/>
            </a:pPr>
            <a:r>
              <a:rPr kumimoji="1" lang="en-US" altLang="en-US" sz="3600" dirty="0">
                <a:latin typeface="Tahoma" pitchFamily="34" charset="0"/>
              </a:rPr>
              <a:t> Most of your students can read.</a:t>
            </a:r>
            <a:endParaRPr kumimoji="1" lang="en-US" altLang="en-US" sz="3600" i="1" dirty="0">
              <a:latin typeface="Tahoma" pitchFamily="34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71450" y="1828800"/>
            <a:ext cx="5292090" cy="94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kumimoji="1" lang="en-US" altLang="en-US" sz="6600" dirty="0">
                <a:solidFill>
                  <a:srgbClr val="00B0F0"/>
                </a:solidFill>
                <a:latin typeface="Tahoma" pitchFamily="34" charset="0"/>
              </a:rPr>
              <a:t>Why write</a:t>
            </a:r>
            <a:endParaRPr kumimoji="1" lang="en-US" altLang="en-US" sz="8000" dirty="0">
              <a:solidFill>
                <a:srgbClr val="1AA6B1"/>
              </a:solidFill>
              <a:latin typeface="Tahoma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2C2B4D7-EA6A-E747-9151-147E5E721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3387534"/>
            <a:ext cx="8267700" cy="94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kumimoji="1" lang="en-US" altLang="en-US" sz="13800" b="1" i="1" dirty="0">
                <a:solidFill>
                  <a:schemeClr val="bg1"/>
                </a:solidFill>
                <a:latin typeface="Tahoma" pitchFamily="34" charset="0"/>
              </a:rPr>
              <a:t>stories?</a:t>
            </a:r>
            <a:endParaRPr kumimoji="1" lang="en-US" altLang="en-US" sz="19900" b="1" i="1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2"/>
          <p:cNvSpPr txBox="1">
            <a:spLocks noChangeArrowheads="1"/>
          </p:cNvSpPr>
          <p:nvPr/>
        </p:nvSpPr>
        <p:spPr bwMode="auto">
          <a:xfrm>
            <a:off x="3048000" y="3276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endParaRPr lang="en-US" altLang="en-US">
              <a:latin typeface="Tahoma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01D5ED-328B-C843-8547-AC7A4FD41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quotes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7055E5-FC5C-544E-ADB3-CA041003D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771144"/>
            <a:ext cx="9144000" cy="609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CA9BBD-3DC0-EC46-9A31-84DDF664D6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0"/>
            <a:ext cx="6047019" cy="5973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2AB800-A72E-0A40-88A0-870134323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quotes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ED481F-6C1E-DF4B-B9F3-1FF9ADC53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941917"/>
            <a:ext cx="9144000" cy="59160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965457-7F19-FE4F-A65C-4B11B70E9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7432"/>
            <a:ext cx="2475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7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453E1-190E-3247-AEA5-0DE348649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mugs &amp; quotes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CC75A9-F747-784A-8801-252F79388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3FA58A-D7CC-1B4A-B17C-BE4029A7C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78345"/>
            <a:ext cx="5380850" cy="5513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2FED20-4DA7-224D-A147-A0152D22A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cutouts &amp; quotes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573B46-8441-4548-8E9C-1D936E9F7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917"/>
            <a:ext cx="9144000" cy="59160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9CD807-5E4F-1245-A34D-A9A8E5633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941917"/>
            <a:ext cx="7543800" cy="5242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1219200" y="3048000"/>
            <a:ext cx="7620000" cy="180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457200" indent="-457200"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Quick way to convey information.</a:t>
            </a:r>
          </a:p>
          <a:p>
            <a:pPr marL="457200" indent="-457200"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Ideal for featuring multiple students and quotes.</a:t>
            </a:r>
            <a:endParaRPr lang="en-US" altLang="en-US" sz="3200" dirty="0">
              <a:latin typeface="Tahoma" pitchFamily="34" charset="0"/>
            </a:endParaRPr>
          </a:p>
        </p:txBody>
      </p:sp>
      <p:sp>
        <p:nvSpPr>
          <p:cNvPr id="72708" name="TextBox 1"/>
          <p:cNvSpPr txBox="1">
            <a:spLocks noChangeArrowheads="1"/>
          </p:cNvSpPr>
          <p:nvPr/>
        </p:nvSpPr>
        <p:spPr bwMode="auto">
          <a:xfrm>
            <a:off x="609600" y="1033462"/>
            <a:ext cx="6934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altLang="en-US" sz="6000" b="1" dirty="0">
                <a:solidFill>
                  <a:srgbClr val="00B0F0"/>
                </a:solidFill>
                <a:latin typeface="Tahoma" pitchFamily="34" charset="0"/>
              </a:rPr>
              <a:t>Linear Pull-outs with Quotes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F38AD4E-F6C6-6347-B5B9-2F82093FB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0"/>
            <a:ext cx="84582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kumimoji="1" lang="en-US" altLang="en-US" sz="3600" b="1" dirty="0">
                <a:solidFill>
                  <a:schemeClr val="bg1"/>
                </a:solidFill>
                <a:latin typeface="Tahoma" pitchFamily="34" charset="0"/>
              </a:rPr>
              <a:t>Types of alternative copy</a:t>
            </a:r>
            <a:endParaRPr kumimoji="1" lang="en-US" altLang="en-US" sz="2400" b="1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279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9FD273-723D-6848-BD48-3CB4CFECB8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2" y="914400"/>
            <a:ext cx="8686800" cy="5791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1D16C4-4356-9644-B436-A15F9225B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linear pullouts</a:t>
            </a:r>
          </a:p>
        </p:txBody>
      </p:sp>
    </p:spTree>
    <p:extLst>
      <p:ext uri="{BB962C8B-B14F-4D97-AF65-F5344CB8AC3E}">
        <p14:creationId xmlns:p14="http://schemas.microsoft.com/office/powerpoint/2010/main" val="1005776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1D16C4-4356-9644-B436-A15F9225B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linear pullouts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B75221-0E34-4242-AE38-67457A7CB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774192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580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3CF130-B178-D345-8D50-9CB8A6937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34608"/>
            <a:ext cx="8763000" cy="5842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A9FEEB-F564-4540-908B-ABF4A4794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linear pullouts</a:t>
            </a:r>
          </a:p>
        </p:txBody>
      </p:sp>
    </p:spTree>
    <p:extLst>
      <p:ext uri="{BB962C8B-B14F-4D97-AF65-F5344CB8AC3E}">
        <p14:creationId xmlns:p14="http://schemas.microsoft.com/office/powerpoint/2010/main" val="2149338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762000" y="914400"/>
            <a:ext cx="71151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defRPr/>
            </a:pPr>
            <a:endParaRPr lang="en-US" altLang="en-US" sz="3200" b="1" u="sng" dirty="0">
              <a:solidFill>
                <a:srgbClr val="1AA6B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en-US" sz="6000" b="1" dirty="0">
                <a:solidFill>
                  <a:srgbClr val="00B0F0"/>
                </a:solidFill>
                <a:latin typeface="Tahoma" pitchFamily="34" charset="0"/>
              </a:rPr>
              <a:t>Timeline</a:t>
            </a: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1219200" y="1929442"/>
            <a:ext cx="7620000" cy="472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This format captures a sequence of events–by hour, day, month or year.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Include quotes from a wide variety of students.</a:t>
            </a:r>
            <a:endParaRPr lang="en-US" altLang="en-US" sz="3200" i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The challenge is to fill the space with meaningful quotes and photos.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Avoid the temptation to simply list activities.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1B1BF3D-D96E-7846-9BB5-0295B63BE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0"/>
            <a:ext cx="84582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kumimoji="1" lang="en-US" altLang="en-US" sz="3600" b="1" dirty="0">
                <a:solidFill>
                  <a:schemeClr val="bg1"/>
                </a:solidFill>
                <a:latin typeface="Tahoma" pitchFamily="34" charset="0"/>
              </a:rPr>
              <a:t>Types of alternative copy</a:t>
            </a:r>
            <a:endParaRPr kumimoji="1" lang="en-US" altLang="en-US" sz="2400" b="1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7D05B-FBA7-D84C-8726-BBFBC4167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098"/>
            <a:ext cx="9144000" cy="609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8BAA42-EB7C-774B-9F60-B7C2DE3A3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Timelines: hour-by-hour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493347-6A19-0C4D-8ED5-065832243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28700"/>
            <a:ext cx="7315200" cy="5295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914400" y="3505200"/>
            <a:ext cx="7696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Char char="•"/>
            </a:pPr>
            <a:r>
              <a:rPr kumimoji="1" lang="en-US" altLang="en-US" sz="3600" dirty="0">
                <a:latin typeface="Tahoma" pitchFamily="34" charset="0"/>
              </a:rPr>
              <a:t> Most of your students can read.</a:t>
            </a:r>
            <a:endParaRPr kumimoji="1" lang="en-US" altLang="en-US" sz="3600" i="1" dirty="0">
              <a:latin typeface="Tahoma" pitchFamily="34" charset="0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914400" y="4525597"/>
            <a:ext cx="73247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297180" indent="-297180">
              <a:buFont typeface="Arial" panose="020B0604020202020204" pitchFamily="34" charset="0"/>
              <a:buChar char="•"/>
            </a:pPr>
            <a:r>
              <a:rPr kumimoji="1" lang="en-US" altLang="en-US" sz="3600" dirty="0">
                <a:latin typeface="Tahoma" pitchFamily="34" charset="0"/>
              </a:rPr>
              <a:t>Most of them WILL read something that interests them.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0BD8934-766A-E348-B9FB-108CDDB53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371600"/>
            <a:ext cx="6629400" cy="170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sz="6000" b="1" dirty="0">
                <a:solidFill>
                  <a:srgbClr val="00B0F0"/>
                </a:solidFill>
                <a:latin typeface="Tahoma" pitchFamily="34" charset="0"/>
              </a:rPr>
              <a:t>Our students don’t read them. </a:t>
            </a:r>
          </a:p>
        </p:txBody>
      </p:sp>
    </p:spTree>
    <p:extLst>
      <p:ext uri="{BB962C8B-B14F-4D97-AF65-F5344CB8AC3E}">
        <p14:creationId xmlns:p14="http://schemas.microsoft.com/office/powerpoint/2010/main" val="308466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 build="p" autoUpdateAnimBg="0"/>
      <p:bldP spid="94212" grpId="0" build="p" autoUpdateAnimBg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AA37D2-ED94-8249-96FF-D4CAF6612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Timelines: day-by-day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2BB092-8850-EB43-BE0E-12C4A2225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750"/>
            <a:ext cx="9144000" cy="593725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BEB6E0-9C8C-2947-B161-32FB54E5D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Timelines: day-by-day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4158A5-C343-4247-8938-691F9C848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789432"/>
            <a:ext cx="9144000" cy="609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4D939D-CCC9-8B42-B4EA-813E88DC3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00" y="2283600"/>
            <a:ext cx="7315200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41B930-F804-A049-BE89-440A7D839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Timelines: year-by-year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423A71-3DBA-A043-B21E-2CEB675A1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10658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823912" y="1247697"/>
            <a:ext cx="7939088" cy="809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altLang="en-US" sz="6000" b="1" dirty="0">
                <a:solidFill>
                  <a:srgbClr val="00B0F0"/>
                </a:solidFill>
                <a:latin typeface="Tahoma" pitchFamily="34" charset="0"/>
              </a:rPr>
              <a:t>Calendars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1272576" y="2362200"/>
            <a:ext cx="749617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latin typeface="Tahoma" pitchFamily="34" charset="0"/>
              </a:rPr>
              <a:t>Calendars offer a meaningful overview of a month or a season.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altLang="en-US" sz="3200" dirty="0">
              <a:latin typeface="Tahoma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latin typeface="Tahoma" pitchFamily="34" charset="0"/>
              </a:rPr>
              <a:t>Create a structure and then fill it with facts, figures, quotes and pictures.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62DFA76-86A7-AE4E-8578-167B7D43A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0"/>
            <a:ext cx="84582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kumimoji="1" lang="en-US" altLang="en-US" sz="3600" b="1" dirty="0">
                <a:solidFill>
                  <a:schemeClr val="bg1"/>
                </a:solidFill>
                <a:latin typeface="Tahoma" pitchFamily="34" charset="0"/>
              </a:rPr>
              <a:t>Types of alternative copy</a:t>
            </a:r>
            <a:endParaRPr kumimoji="1" lang="en-US" altLang="en-US" sz="2400" b="1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7737A8-9475-304A-A0CD-7825267D4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calendar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C1CD72-9D74-1C4C-97CB-A389DD806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941917"/>
            <a:ext cx="9144000" cy="5916083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39544F7-5627-EB41-A4B2-342525EBE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calendar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D53A46-4744-654D-96A6-CC8365E26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350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FCBAD0-AA9C-B04D-A71B-4633E0B78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calendar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4AA76A-7F03-6942-92BB-3AAA73B03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078"/>
            <a:ext cx="9144000" cy="609916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457200" y="12954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altLang="en-US" sz="6000" b="1" dirty="0">
                <a:solidFill>
                  <a:srgbClr val="00B0F0"/>
                </a:solidFill>
                <a:latin typeface="Tahoma" pitchFamily="34" charset="0"/>
              </a:rPr>
              <a:t>Highlights</a:t>
            </a: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838200" y="2287012"/>
            <a:ext cx="77724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457200" indent="-457200">
              <a:buFont typeface="Arial" pitchFamily="34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Emphasizes primary points.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endParaRPr lang="en-US" altLang="en-US" sz="32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Can include facts, details and quotes.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endParaRPr lang="en-US" altLang="en-US" sz="32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Allows for asides.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endParaRPr lang="en-US" altLang="en-US" sz="3200" dirty="0">
              <a:solidFill>
                <a:srgbClr val="414042"/>
              </a:solidFill>
              <a:latin typeface="Tahoma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7E150C8-2875-7149-8DA6-643CF9CB7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0"/>
            <a:ext cx="84582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kumimoji="1" lang="en-US" altLang="en-US" sz="3600" b="1" dirty="0">
                <a:solidFill>
                  <a:schemeClr val="bg1"/>
                </a:solidFill>
                <a:latin typeface="Tahoma" pitchFamily="34" charset="0"/>
              </a:rPr>
              <a:t>Types of alternative copy</a:t>
            </a:r>
            <a:endParaRPr kumimoji="1" lang="en-US" altLang="en-US" sz="2400" b="1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5830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5F4A38-4B5A-5E4F-8433-2598831C5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highlights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03B0C6-EA96-C140-9084-9A25A5BF0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757003"/>
            <a:ext cx="9144000" cy="609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F19783-05E1-844B-A77F-59670F38E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00" y="480200"/>
            <a:ext cx="7315200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2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0CABFA4-A0BD-F945-B6E6-DA4FA9E90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highlights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CAEBC2-2113-4945-8085-6011E96CC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072"/>
            <a:ext cx="9144000" cy="609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AFD056-E605-C346-A3C8-F0EC3FE8B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28600"/>
            <a:ext cx="73152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4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838200" y="4191000"/>
            <a:ext cx="7696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Char char="•"/>
            </a:pPr>
            <a:r>
              <a:rPr kumimoji="1" lang="en-US" altLang="en-US" sz="3600" dirty="0">
                <a:latin typeface="Tahoma" pitchFamily="34" charset="0"/>
              </a:rPr>
              <a:t> Most of your students can read.</a:t>
            </a:r>
            <a:endParaRPr kumimoji="1" lang="en-US" altLang="en-US" sz="3600" i="1" dirty="0">
              <a:latin typeface="Tahoma" pitchFamily="34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57200" y="1981200"/>
            <a:ext cx="5292090" cy="94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kumimoji="1" lang="en-US" altLang="en-US" sz="5800" dirty="0">
                <a:solidFill>
                  <a:srgbClr val="00B0F0"/>
                </a:solidFill>
                <a:latin typeface="Tahoma" pitchFamily="34" charset="0"/>
              </a:rPr>
              <a:t>become</a:t>
            </a:r>
            <a:endParaRPr kumimoji="1" lang="en-US" altLang="en-US" sz="5800" dirty="0">
              <a:solidFill>
                <a:srgbClr val="1AA6B1"/>
              </a:solidFill>
              <a:latin typeface="Tahoma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2C2B4D7-EA6A-E747-9151-147E5E721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115087"/>
            <a:ext cx="8839200" cy="94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kumimoji="1" lang="en-US" altLang="en-US" sz="11500" b="1" i="1" dirty="0">
                <a:solidFill>
                  <a:schemeClr val="bg1"/>
                </a:solidFill>
                <a:latin typeface="Tahoma" pitchFamily="34" charset="0"/>
              </a:rPr>
              <a:t>storytellers</a:t>
            </a:r>
            <a:endParaRPr kumimoji="1" lang="en-US" altLang="en-US" sz="16600" b="1" i="1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24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03745D-DD84-5247-8061-474EC5E6A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highlights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75D958-5231-4242-89F6-B65A4B4F8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1420"/>
            <a:ext cx="9144000" cy="6092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1DB662-2FCA-DF44-9FF7-99DCFF637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47865"/>
            <a:ext cx="5447456" cy="550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4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03745D-DD84-5247-8061-474EC5E6A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highlights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AD9BD6-0AF3-1341-B139-41002672C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743331"/>
            <a:ext cx="9144000" cy="609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F6F99A-7729-734F-AB86-AEDC92069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-18738"/>
            <a:ext cx="4732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3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1143000" y="1058862"/>
            <a:ext cx="6553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altLang="en-US" sz="6000" b="1" dirty="0">
                <a:solidFill>
                  <a:srgbClr val="00B0F0"/>
                </a:solidFill>
                <a:latin typeface="Tahoma" pitchFamily="34" charset="0"/>
              </a:rPr>
              <a:t>Numbered Lists</a:t>
            </a: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870284" y="2438400"/>
            <a:ext cx="8305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457200" indent="-457200">
              <a:buFont typeface="Arial" pitchFamily="34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Quick way to convey information.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endParaRPr lang="en-US" altLang="en-US" sz="32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Breaks up traditional design.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06B21F8-D10C-E34C-8456-109933607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0"/>
            <a:ext cx="84582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kumimoji="1" lang="en-US" altLang="en-US" sz="3600" b="1" dirty="0">
                <a:solidFill>
                  <a:schemeClr val="bg1"/>
                </a:solidFill>
                <a:latin typeface="Tahoma" pitchFamily="34" charset="0"/>
              </a:rPr>
              <a:t>Types of alternative copy</a:t>
            </a:r>
            <a:endParaRPr kumimoji="1" lang="en-US" altLang="en-US" sz="2400" b="1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7025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567D34-F6D6-F848-97FB-82CA1F938F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81F19F-75FF-9241-9561-352838685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0"/>
            <a:ext cx="526226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51DFF0-6694-7041-9B81-AB9DF2426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numbered lists</a:t>
            </a:r>
          </a:p>
        </p:txBody>
      </p:sp>
    </p:spTree>
    <p:extLst>
      <p:ext uri="{BB962C8B-B14F-4D97-AF65-F5344CB8AC3E}">
        <p14:creationId xmlns:p14="http://schemas.microsoft.com/office/powerpoint/2010/main" val="226975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A9F8C6-67AA-5A42-BE3E-4EC9BF531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numbered lists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7A242C-3107-AE4E-B2E4-1D69736E9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525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2B8BB9-D9EB-2347-AA01-3265BEC26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numbered lists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E738A3-57C8-D044-9C27-0628A93E4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0"/>
            <a:ext cx="91440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989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914400" y="1143000"/>
            <a:ext cx="6781800" cy="99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altLang="en-US" sz="6000" b="1" dirty="0">
                <a:solidFill>
                  <a:srgbClr val="00B0F0"/>
                </a:solidFill>
                <a:latin typeface="Tahoma" pitchFamily="34" charset="0"/>
              </a:rPr>
              <a:t>A-Z</a:t>
            </a: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918411" y="2462378"/>
            <a:ext cx="7463589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457200" indent="-457200">
              <a:buFont typeface="Arial" pitchFamily="34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Cool twist on the list format.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endParaRPr lang="en-US" altLang="en-US" sz="32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Features information alphabetically.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endParaRPr lang="en-US" altLang="en-US" sz="32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Twenty-six opportunities to feature students, clubs, classes and sports.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18F53C6-AEDE-004B-8DF4-73FD77233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0"/>
            <a:ext cx="84582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kumimoji="1" lang="en-US" altLang="en-US" sz="3600" b="1" dirty="0">
                <a:solidFill>
                  <a:schemeClr val="bg1"/>
                </a:solidFill>
                <a:latin typeface="Tahoma" pitchFamily="34" charset="0"/>
              </a:rPr>
              <a:t>Types of alternative copy</a:t>
            </a:r>
            <a:endParaRPr kumimoji="1" lang="en-US" altLang="en-US" sz="2400" b="1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3572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144D05-9262-CC44-AB0F-1C960BBE0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A-Z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B4A22A-E032-814E-9E44-EAB8D97FC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3331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621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CD4FC0-0762-D846-946D-B40FBF1ED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A-Z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EEEB5B-194B-CE4F-AD65-36EC1F43D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333"/>
            <a:ext cx="9144000" cy="605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587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053B04-1154-5E4B-A384-0B3F30FF3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A-Z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E66B16-6586-2241-A011-AE51438DD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1011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1551781" y="1918891"/>
            <a:ext cx="6172200" cy="2576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2400"/>
              </a:spcAft>
              <a:buFont typeface="Arial" pitchFamily="34" charset="0"/>
              <a:buChar char="•"/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Focus on what’</a:t>
            </a:r>
            <a:r>
              <a:rPr lang="en-US" altLang="ja-JP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 new </a:t>
            </a:r>
            <a:endParaRPr lang="en-US" alt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0"/>
              </a:spcAft>
              <a:buFont typeface="Arial" pitchFamily="34" charset="0"/>
              <a:buChar char="•"/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Appeal to readers</a:t>
            </a:r>
            <a:r>
              <a:rPr lang="ja-JP" altLang="en-US" sz="36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’</a:t>
            </a:r>
            <a:r>
              <a:rPr lang="en-US" altLang="ja-JP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emotions</a:t>
            </a:r>
            <a:endParaRPr lang="en-US" altLang="en-US" sz="3600" i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0"/>
              </a:spcAft>
              <a:buFont typeface="Arial" pitchFamily="34" charset="0"/>
              <a:buChar char="•"/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Include facts &amp; figures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28600" y="0"/>
            <a:ext cx="84582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kumimoji="1" lang="en-US" altLang="en-US" sz="3600" b="1" dirty="0">
                <a:solidFill>
                  <a:schemeClr val="bg1"/>
                </a:solidFill>
                <a:latin typeface="Tahoma" pitchFamily="34" charset="0"/>
              </a:rPr>
              <a:t>Become storytellers</a:t>
            </a:r>
            <a:endParaRPr kumimoji="1" lang="en-US" altLang="en-US" sz="24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1AA643-4753-344B-A049-A88A85B34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089127"/>
            <a:ext cx="8513763" cy="85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sz="5400" b="1" dirty="0">
                <a:solidFill>
                  <a:srgbClr val="00B0F0"/>
                </a:solidFill>
                <a:latin typeface="Tahoma" pitchFamily="34" charset="0"/>
              </a:rPr>
              <a:t>Try alternative copy.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 build="p" autoUpdateAnimBg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762000" y="906462"/>
            <a:ext cx="6734175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altLang="en-US" sz="6000" b="1" dirty="0">
                <a:solidFill>
                  <a:srgbClr val="00B0F0"/>
                </a:solidFill>
                <a:latin typeface="Tahoma" pitchFamily="34" charset="0"/>
              </a:rPr>
              <a:t>Interactive</a:t>
            </a: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762000" y="2175570"/>
            <a:ext cx="79248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buFont typeface="Arial" pitchFamily="34" charset="0"/>
              <a:buChar char="•"/>
              <a:defRPr/>
            </a:pPr>
            <a:r>
              <a:rPr lang="en-US" altLang="en-US" sz="3200" dirty="0">
                <a:latin typeface="Tahoma" pitchFamily="34" charset="0"/>
              </a:rPr>
              <a:t> Ha</a:t>
            </a: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ve readers interact with the book.</a:t>
            </a:r>
          </a:p>
          <a:p>
            <a:pPr>
              <a:buFont typeface="Arial" pitchFamily="34" charset="0"/>
              <a:buChar char="•"/>
              <a:defRPr/>
            </a:pPr>
            <a:endParaRPr lang="en-US" altLang="en-US" sz="32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Magazines do it!</a:t>
            </a:r>
          </a:p>
          <a:p>
            <a:pPr>
              <a:buFont typeface="Arial" pitchFamily="34" charset="0"/>
              <a:buChar char="•"/>
              <a:defRPr/>
            </a:pPr>
            <a:endParaRPr lang="en-US" altLang="en-US" sz="32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Let the subject matter and/or the theme direct your interactive strategy. </a:t>
            </a:r>
            <a:endParaRPr lang="en-US" altLang="en-US" sz="3200" dirty="0">
              <a:solidFill>
                <a:srgbClr val="414042"/>
              </a:solidFill>
              <a:latin typeface="Tahoma" pitchFamily="34" charset="0"/>
            </a:endParaRPr>
          </a:p>
          <a:p>
            <a:pPr>
              <a:defRPr/>
            </a:pPr>
            <a:endParaRPr lang="en-US" altLang="en-US" sz="3200" dirty="0">
              <a:solidFill>
                <a:srgbClr val="414042"/>
              </a:solidFill>
              <a:latin typeface="Tahoma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5E2C00E-264B-6348-BF61-8B757073A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0"/>
            <a:ext cx="84582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kumimoji="1" lang="en-US" altLang="en-US" sz="3600" b="1" dirty="0">
                <a:solidFill>
                  <a:schemeClr val="bg1"/>
                </a:solidFill>
                <a:latin typeface="Tahoma" pitchFamily="34" charset="0"/>
              </a:rPr>
              <a:t>Types of alternative copy</a:t>
            </a:r>
            <a:endParaRPr kumimoji="1" lang="en-US" altLang="en-US" sz="2400" b="1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919ABE-0B5E-3C41-8B3C-CDD95B2D9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interactive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30EC0B-DB11-EC46-BEF5-1A4D963AD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294"/>
            <a:ext cx="9144000" cy="591670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B89125-9BCA-F146-8737-83B721D5B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interactive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825B55-E82C-494D-B7E6-445DE4D1D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1" y="762000"/>
            <a:ext cx="9144000" cy="609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D36810-EAF8-034E-9A6F-94A5AD050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12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42C939-2F96-2747-8F56-AD96FA292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interactive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7EAE12-8789-5546-8DFE-F1E996D9D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" y="725842"/>
            <a:ext cx="9144000" cy="6110111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D2A7B5-9D98-0648-BF12-57E2B25BD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interactive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3CAF97-C4D9-FE4E-981A-72B24AEB7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738334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5"/>
          <p:cNvSpPr>
            <a:spLocks noChangeArrowheads="1"/>
          </p:cNvSpPr>
          <p:nvPr/>
        </p:nvSpPr>
        <p:spPr bwMode="auto">
          <a:xfrm>
            <a:off x="152400" y="152400"/>
            <a:ext cx="8991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OTHER–Do  whatever works</a:t>
            </a:r>
          </a:p>
        </p:txBody>
      </p:sp>
      <p:pic>
        <p:nvPicPr>
          <p:cNvPr id="101379" name="Picture 1" descr="50 Ways To Up Readershi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98513"/>
            <a:ext cx="6058078" cy="598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614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990600" y="1295400"/>
            <a:ext cx="7391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2400"/>
              </a:spcAft>
              <a:buFont typeface="Arial" pitchFamily="34" charset="0"/>
              <a:buChar char="•"/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Alternative copy is an alternative to traditional copy.</a:t>
            </a:r>
          </a:p>
          <a:p>
            <a:pPr eaLnBrk="1" hangingPunct="1">
              <a:spcBef>
                <a:spcPts val="0"/>
              </a:spcBef>
              <a:spcAft>
                <a:spcPts val="2400"/>
              </a:spcAft>
              <a:buFont typeface="Arial" pitchFamily="34" charset="0"/>
              <a:buChar char="•"/>
              <a:defRPr/>
            </a:pPr>
            <a:r>
              <a:rPr lang="en-US" altLang="ja-JP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Also called quick reads.</a:t>
            </a:r>
            <a:endParaRPr lang="en-US" alt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0"/>
              </a:spcAft>
              <a:buFont typeface="Arial" pitchFamily="34" charset="0"/>
              <a:buChar char="•"/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Tells the complete story in layers with multiple perspectives. </a:t>
            </a:r>
          </a:p>
          <a:p>
            <a:pPr eaLnBrk="1" hangingPunct="1">
              <a:spcBef>
                <a:spcPts val="0"/>
              </a:spcBef>
              <a:spcAft>
                <a:spcPts val="2400"/>
              </a:spcAft>
              <a:buFont typeface="Arial" pitchFamily="34" charset="0"/>
              <a:buChar char="•"/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Features numerous students and comes in a variety of formats.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433B6CF-E7B3-BE47-AA65-096AEE39B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0"/>
            <a:ext cx="84582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kumimoji="1" lang="en-US" altLang="en-US" sz="3600" b="1" dirty="0">
                <a:solidFill>
                  <a:schemeClr val="bg1"/>
                </a:solidFill>
                <a:latin typeface="Tahoma" pitchFamily="34" charset="0"/>
              </a:rPr>
              <a:t>Alternative copy</a:t>
            </a:r>
            <a:endParaRPr kumimoji="1" lang="en-US" altLang="en-US" sz="2400" b="1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1295401" y="2971800"/>
            <a:ext cx="3429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Q &amp; A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Quotes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Mugs &amp; quotes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Highlights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Mini-stories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407892C-8437-ED4E-8927-05FDD1EAD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971800"/>
            <a:ext cx="3429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Timelines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Calendar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Interactive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How-to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Checklist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endParaRPr lang="en-US" altLang="en-US" sz="32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F89631-2B71-FB44-A4DA-E1B33768B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881855"/>
            <a:ext cx="8077200" cy="170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sz="4800" b="1" dirty="0">
                <a:solidFill>
                  <a:srgbClr val="00B0F0"/>
                </a:solidFill>
                <a:latin typeface="Tahoma" pitchFamily="34" charset="0"/>
              </a:rPr>
              <a:t>There are dozens of types of alternative copy.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57BFF4F-2B68-F94B-A854-2A27EDCCE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0"/>
            <a:ext cx="84582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kumimoji="1" lang="en-US" altLang="en-US" sz="3600" b="1" dirty="0">
                <a:solidFill>
                  <a:schemeClr val="bg1"/>
                </a:solidFill>
                <a:latin typeface="Tahoma" pitchFamily="34" charset="0"/>
              </a:rPr>
              <a:t>Alternative copy</a:t>
            </a:r>
            <a:endParaRPr kumimoji="1" lang="en-US" altLang="en-US" sz="2400" b="1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97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 uiExpand="1" build="p" autoUpdateAnimBg="0"/>
      <p:bldP spid="4" grpId="0" uiExpand="1" build="p" autoUpdateAnimBg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954088" y="2174875"/>
            <a:ext cx="7808912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en-US" sz="3200" i="1" dirty="0">
                <a:latin typeface="Tahoma" pitchFamily="34" charset="0"/>
              </a:rPr>
              <a:t> </a:t>
            </a:r>
            <a:r>
              <a:rPr lang="en-US" altLang="en-US" sz="3200" dirty="0">
                <a:latin typeface="Tahoma" pitchFamily="34" charset="0"/>
              </a:rPr>
              <a:t>Find a person with a story to tell.</a:t>
            </a:r>
          </a:p>
          <a:p>
            <a:pPr>
              <a:buFont typeface="Arial" charset="0"/>
              <a:buChar char="•"/>
            </a:pPr>
            <a:endParaRPr lang="en-US" altLang="en-US" sz="3200" dirty="0">
              <a:latin typeface="Tahoma" pitchFamily="34" charset="0"/>
            </a:endParaRPr>
          </a:p>
          <a:p>
            <a:pPr>
              <a:buFont typeface="Arial" charset="0"/>
              <a:buChar char="•"/>
            </a:pPr>
            <a:r>
              <a:rPr lang="en-US" altLang="en-US" sz="3200" dirty="0">
                <a:latin typeface="Tahoma" pitchFamily="34" charset="0"/>
              </a:rPr>
              <a:t> Frame questions so there is a beginning, a middle and an end to the story.</a:t>
            </a:r>
            <a:br>
              <a:rPr lang="en-US" altLang="en-US" sz="3200" dirty="0">
                <a:latin typeface="Tahoma" pitchFamily="34" charset="0"/>
              </a:rPr>
            </a:br>
            <a:endParaRPr lang="en-US" altLang="en-US" sz="3200" dirty="0">
              <a:latin typeface="Tahoma" pitchFamily="34" charset="0"/>
            </a:endParaRPr>
          </a:p>
          <a:p>
            <a:pPr>
              <a:buFont typeface="Arial" charset="0"/>
              <a:buChar char="•"/>
            </a:pPr>
            <a:r>
              <a:rPr lang="en-US" altLang="en-US" sz="3200" dirty="0">
                <a:latin typeface="Tahoma" pitchFamily="34" charset="0"/>
              </a:rPr>
              <a:t> These are not random questions. The goal is to capture the person’s story and connect to the spread topic.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B2D3ED5-60F8-364A-A3E2-78630FEFF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499" y="1219200"/>
            <a:ext cx="780490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altLang="en-US" sz="6000" b="1" dirty="0">
                <a:solidFill>
                  <a:srgbClr val="00B0F0"/>
                </a:solidFill>
                <a:latin typeface="Tahoma" pitchFamily="34" charset="0"/>
              </a:rPr>
              <a:t>Q &amp; A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4BB91C2-B6F0-2140-8DCB-B7A3A6106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0"/>
            <a:ext cx="84582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kumimoji="1" lang="en-US" altLang="en-US" sz="3600" b="1" dirty="0">
                <a:solidFill>
                  <a:schemeClr val="bg1"/>
                </a:solidFill>
                <a:latin typeface="Tahoma" pitchFamily="34" charset="0"/>
              </a:rPr>
              <a:t>Types of alternative copy</a:t>
            </a:r>
            <a:endParaRPr kumimoji="1" lang="en-US" altLang="en-US" sz="2400" b="1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3669A99-A23D-2E47-B40C-FE5AAD7AF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824" y="152400"/>
            <a:ext cx="19812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Q</a:t>
            </a:r>
            <a:r>
              <a:rPr lang="en-US" altLang="en-US" sz="3600" dirty="0">
                <a:solidFill>
                  <a:schemeClr val="bg1"/>
                </a:solidFill>
                <a:latin typeface="Tahoma" pitchFamily="34" charset="0"/>
              </a:rPr>
              <a:t>&amp;</a:t>
            </a:r>
            <a:r>
              <a:rPr lang="en-US" altLang="en-US" sz="3600" b="1" dirty="0">
                <a:solidFill>
                  <a:schemeClr val="bg1"/>
                </a:solidFill>
                <a:latin typeface="Tahoma" pitchFamily="34" charset="0"/>
              </a:rPr>
              <a:t>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E2782B-2F16-2D4B-B1B7-5C96D9977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" y="929725"/>
            <a:ext cx="9144000" cy="59160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3914B3-957E-AD43-A028-DBBBB1CED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47" y="396759"/>
            <a:ext cx="4718353" cy="6080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5 - 2018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55083</TotalTime>
  <Words>822</Words>
  <Application>Microsoft Macintosh PowerPoint</Application>
  <PresentationFormat>On-screen Show (4:3)</PresentationFormat>
  <Paragraphs>192</Paragraphs>
  <Slides>56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Arial</vt:lpstr>
      <vt:lpstr>Wingdings</vt:lpstr>
      <vt:lpstr>Tahoma</vt:lpstr>
      <vt:lpstr>Calibri</vt:lpstr>
      <vt:lpstr>Blank Presentation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tpc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Alternative Copy</dc:title>
  <dc:creator>Judi Coolidge</dc:creator>
  <cp:lastModifiedBy>Everman, Brynda</cp:lastModifiedBy>
  <cp:revision>1690</cp:revision>
  <dcterms:created xsi:type="dcterms:W3CDTF">2012-01-04T17:18:40Z</dcterms:created>
  <dcterms:modified xsi:type="dcterms:W3CDTF">2020-08-14T18:28:00Z</dcterms:modified>
</cp:coreProperties>
</file>