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1022" r:id="rId2"/>
    <p:sldId id="2569" r:id="rId3"/>
    <p:sldId id="2576" r:id="rId4"/>
    <p:sldId id="2570" r:id="rId5"/>
    <p:sldId id="2573" r:id="rId6"/>
    <p:sldId id="2574" r:id="rId7"/>
    <p:sldId id="2571" r:id="rId8"/>
    <p:sldId id="2577" r:id="rId9"/>
    <p:sldId id="2572" r:id="rId10"/>
    <p:sldId id="2596" r:id="rId11"/>
    <p:sldId id="2575" r:id="rId12"/>
    <p:sldId id="2508" r:id="rId13"/>
    <p:sldId id="2595" r:id="rId14"/>
    <p:sldId id="2356" r:id="rId15"/>
    <p:sldId id="2357" r:id="rId16"/>
    <p:sldId id="2204" r:id="rId17"/>
    <p:sldId id="2457" r:id="rId18"/>
    <p:sldId id="2584" r:id="rId19"/>
    <p:sldId id="2581" r:id="rId20"/>
    <p:sldId id="2561" r:id="rId21"/>
    <p:sldId id="2582" r:id="rId22"/>
    <p:sldId id="2593" r:id="rId23"/>
    <p:sldId id="2583" r:id="rId24"/>
    <p:sldId id="2585" r:id="rId25"/>
    <p:sldId id="2586" r:id="rId26"/>
    <p:sldId id="2579" r:id="rId27"/>
    <p:sldId id="2587" r:id="rId28"/>
    <p:sldId id="2588" r:id="rId29"/>
    <p:sldId id="2589" r:id="rId30"/>
    <p:sldId id="2580" r:id="rId31"/>
    <p:sldId id="2590" r:id="rId32"/>
    <p:sldId id="2591" r:id="rId33"/>
    <p:sldId id="2592" r:id="rId34"/>
    <p:sldId id="2597" r:id="rId35"/>
    <p:sldId id="2578" r:id="rId36"/>
    <p:sldId id="2566" r:id="rId37"/>
    <p:sldId id="2594" r:id="rId38"/>
    <p:sldId id="2567" r:id="rId39"/>
    <p:sldId id="333" r:id="rId40"/>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5980"/>
    <a:srgbClr val="E3CEA3"/>
    <a:srgbClr val="070E2B"/>
    <a:srgbClr val="000000"/>
    <a:srgbClr val="D3C099"/>
    <a:srgbClr val="34E6F4"/>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5" autoAdjust="0"/>
    <p:restoredTop sz="94651" autoAdjust="0"/>
  </p:normalViewPr>
  <p:slideViewPr>
    <p:cSldViewPr snapToGrid="0">
      <p:cViewPr varScale="1">
        <p:scale>
          <a:sx n="105" d="100"/>
          <a:sy n="105" d="100"/>
        </p:scale>
        <p:origin x="57" y="276"/>
      </p:cViewPr>
      <p:guideLst/>
    </p:cSldViewPr>
  </p:slideViewPr>
  <p:notesTextViewPr>
    <p:cViewPr>
      <p:scale>
        <a:sx n="1" d="1"/>
        <a:sy n="1" d="1"/>
      </p:scale>
      <p:origin x="0" y="0"/>
    </p:cViewPr>
  </p:notesTextViewPr>
  <p:sorterViewPr>
    <p:cViewPr varScale="1">
      <p:scale>
        <a:sx n="100" d="100"/>
        <a:sy n="100" d="100"/>
      </p:scale>
      <p:origin x="0" y="-27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25AE10AD-B133-4122-B55A-FCFB2FBB69A6}" type="datetimeFigureOut">
              <a:rPr lang="en-US" smtClean="0"/>
              <a:t>9/10/2021</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6419EE88-4241-4FB4-A55D-C7A211FFE47F}" type="slidenum">
              <a:rPr lang="en-US" smtClean="0"/>
              <a:t>‹#›</a:t>
            </a:fld>
            <a:endParaRPr lang="en-US"/>
          </a:p>
        </p:txBody>
      </p:sp>
    </p:spTree>
    <p:extLst>
      <p:ext uri="{BB962C8B-B14F-4D97-AF65-F5344CB8AC3E}">
        <p14:creationId xmlns:p14="http://schemas.microsoft.com/office/powerpoint/2010/main" val="1696411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9EE88-4241-4FB4-A55D-C7A211FFE47F}" type="slidenum">
              <a:rPr lang="en-US" smtClean="0"/>
              <a:t>1</a:t>
            </a:fld>
            <a:endParaRPr lang="en-US"/>
          </a:p>
        </p:txBody>
      </p:sp>
    </p:spTree>
    <p:extLst>
      <p:ext uri="{BB962C8B-B14F-4D97-AF65-F5344CB8AC3E}">
        <p14:creationId xmlns:p14="http://schemas.microsoft.com/office/powerpoint/2010/main" val="225198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9EE88-4241-4FB4-A55D-C7A211FFE47F}" type="slidenum">
              <a:rPr lang="en-US" smtClean="0"/>
              <a:t>2</a:t>
            </a:fld>
            <a:endParaRPr lang="en-US"/>
          </a:p>
        </p:txBody>
      </p:sp>
    </p:spTree>
    <p:extLst>
      <p:ext uri="{BB962C8B-B14F-4D97-AF65-F5344CB8AC3E}">
        <p14:creationId xmlns:p14="http://schemas.microsoft.com/office/powerpoint/2010/main" val="551324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9EE88-4241-4FB4-A55D-C7A211FFE47F}" type="slidenum">
              <a:rPr lang="en-US" smtClean="0"/>
              <a:t>12</a:t>
            </a:fld>
            <a:endParaRPr lang="en-US"/>
          </a:p>
        </p:txBody>
      </p:sp>
    </p:spTree>
    <p:extLst>
      <p:ext uri="{BB962C8B-B14F-4D97-AF65-F5344CB8AC3E}">
        <p14:creationId xmlns:p14="http://schemas.microsoft.com/office/powerpoint/2010/main" val="3063937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19EE88-4241-4FB4-A55D-C7A211FFE47F}" type="slidenum">
              <a:rPr lang="en-US" smtClean="0"/>
              <a:t>21</a:t>
            </a:fld>
            <a:endParaRPr lang="en-US"/>
          </a:p>
        </p:txBody>
      </p:sp>
    </p:spTree>
    <p:extLst>
      <p:ext uri="{BB962C8B-B14F-4D97-AF65-F5344CB8AC3E}">
        <p14:creationId xmlns:p14="http://schemas.microsoft.com/office/powerpoint/2010/main" val="33025678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extBox 8"/>
          <p:cNvSpPr txBox="1"/>
          <p:nvPr userDrawn="1"/>
        </p:nvSpPr>
        <p:spPr>
          <a:xfrm>
            <a:off x="1524001" y="1153551"/>
            <a:ext cx="9143999" cy="2377440"/>
          </a:xfrm>
          <a:prstGeom prst="rect">
            <a:avLst/>
          </a:prstGeom>
          <a:solidFill>
            <a:srgbClr val="070E2B"/>
          </a:solidFill>
          <a:effectLst>
            <a:outerShdw blurRad="101600" dist="76200" dir="8100000" algn="tr" rotWithShape="0">
              <a:prstClr val="black">
                <a:alpha val="40000"/>
              </a:prstClr>
            </a:outerShdw>
          </a:effectLst>
        </p:spPr>
        <p:txBody>
          <a:bodyPr wrap="square" rtlCol="0">
            <a:spAutoFit/>
          </a:bodyPr>
          <a:lstStyle/>
          <a:p>
            <a:endParaRPr lang="en-US" dirty="0"/>
          </a:p>
        </p:txBody>
      </p:sp>
      <p:sp>
        <p:nvSpPr>
          <p:cNvPr id="3" name="Subtitle 2"/>
          <p:cNvSpPr>
            <a:spLocks noGrp="1"/>
          </p:cNvSpPr>
          <p:nvPr>
            <p:ph type="subTitle" idx="1"/>
          </p:nvPr>
        </p:nvSpPr>
        <p:spPr>
          <a:xfrm>
            <a:off x="1524000" y="3602038"/>
            <a:ext cx="9144000" cy="1655762"/>
          </a:xfrm>
        </p:spPr>
        <p:txBody>
          <a:bodyPr anchor="ctr">
            <a:normAutofit/>
          </a:bodyPr>
          <a:lstStyle>
            <a:lvl1pPr marL="0" indent="0" algn="ctr">
              <a:buNone/>
              <a:defRPr sz="4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p:txBody>
      </p:sp>
      <p:sp>
        <p:nvSpPr>
          <p:cNvPr id="4" name="Date Placeholder 3"/>
          <p:cNvSpPr>
            <a:spLocks noGrp="1"/>
          </p:cNvSpPr>
          <p:nvPr>
            <p:ph type="dt" sz="half" idx="10"/>
          </p:nvPr>
        </p:nvSpPr>
        <p:spPr/>
        <p:txBody>
          <a:bodyPr/>
          <a:lstStyle/>
          <a:p>
            <a:fld id="{D8663E80-A875-4493-B83F-894060DFB348}" type="datetime1">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0140" y="1260044"/>
            <a:ext cx="6271720" cy="2112237"/>
          </a:xfrm>
          <a:prstGeom prst="rect">
            <a:avLst/>
          </a:prstGeom>
        </p:spPr>
      </p:pic>
    </p:spTree>
    <p:extLst>
      <p:ext uri="{BB962C8B-B14F-4D97-AF65-F5344CB8AC3E}">
        <p14:creationId xmlns:p14="http://schemas.microsoft.com/office/powerpoint/2010/main" val="474294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26F56E-F68E-44DD-9AA7-9AB58E026A13}" type="datetime1">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346578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4907" y="377961"/>
            <a:ext cx="3932237" cy="1600200"/>
          </a:xfrm>
        </p:spPr>
        <p:txBody>
          <a:bodyPr anchor="ctr"/>
          <a:lstStyle>
            <a:lvl1pPr algn="ctr">
              <a:defRPr sz="3200"/>
            </a:lvl1pPr>
          </a:lstStyle>
          <a:p>
            <a:r>
              <a:rPr lang="en-US" dirty="0"/>
              <a:t>Click to edit Master title style</a:t>
            </a:r>
          </a:p>
        </p:txBody>
      </p:sp>
      <p:sp>
        <p:nvSpPr>
          <p:cNvPr id="3" name="Content Placeholder 2"/>
          <p:cNvSpPr>
            <a:spLocks noGrp="1"/>
          </p:cNvSpPr>
          <p:nvPr>
            <p:ph idx="1"/>
          </p:nvPr>
        </p:nvSpPr>
        <p:spPr>
          <a:xfrm>
            <a:off x="838200" y="110499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14908" y="216702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26F56E-F68E-44DD-9AA7-9AB58E026A13}" type="datetime1">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542632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A1DD12-E337-44C6-A882-9E1AE3743DAF}" type="datetime1">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804842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8964" y="339634"/>
            <a:ext cx="3932237" cy="1600200"/>
          </a:xfrm>
        </p:spPr>
        <p:txBody>
          <a:bodyPr anchor="ctr"/>
          <a:lstStyle>
            <a:lvl1pPr algn="ctr">
              <a:defRPr sz="3200"/>
            </a:lvl1pPr>
          </a:lstStyle>
          <a:p>
            <a:r>
              <a:rPr lang="en-US" dirty="0"/>
              <a:t>Click to edit Master title style</a:t>
            </a:r>
          </a:p>
        </p:txBody>
      </p:sp>
      <p:sp>
        <p:nvSpPr>
          <p:cNvPr id="3" name="Picture Placeholder 2"/>
          <p:cNvSpPr>
            <a:spLocks noGrp="1"/>
          </p:cNvSpPr>
          <p:nvPr>
            <p:ph type="pic" idx="1"/>
          </p:nvPr>
        </p:nvSpPr>
        <p:spPr>
          <a:xfrm>
            <a:off x="838200" y="99536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31896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A1DD12-E337-44C6-A882-9E1AE3743DAF}" type="datetime1">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388465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F5451D-236C-41D2-9A37-DF1116E77141}" type="datetime1">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110604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2EFDCC-B8E5-44AA-9BEF-AD116C8ED6B4}" type="datetime1">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3037672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9" name="TextBox 8"/>
          <p:cNvSpPr txBox="1"/>
          <p:nvPr userDrawn="1"/>
        </p:nvSpPr>
        <p:spPr>
          <a:xfrm>
            <a:off x="1563330" y="1153551"/>
            <a:ext cx="9060426" cy="2377440"/>
          </a:xfrm>
          <a:prstGeom prst="rect">
            <a:avLst/>
          </a:prstGeom>
          <a:solidFill>
            <a:srgbClr val="E3CEA3"/>
          </a:solidFill>
          <a:ln w="76200">
            <a:solidFill>
              <a:srgbClr val="070E2B"/>
            </a:solidFill>
          </a:ln>
          <a:effectLst>
            <a:outerShdw blurRad="101600" dist="76200" dir="8100000" algn="tr" rotWithShape="0">
              <a:prstClr val="black">
                <a:alpha val="40000"/>
              </a:prstClr>
            </a:outerShdw>
          </a:effectLst>
        </p:spPr>
        <p:txBody>
          <a:bodyPr wrap="square" rtlCol="0">
            <a:spAutoFit/>
          </a:bodyPr>
          <a:lstStyle/>
          <a:p>
            <a:endParaRPr lang="en-US" dirty="0"/>
          </a:p>
        </p:txBody>
      </p:sp>
      <p:sp>
        <p:nvSpPr>
          <p:cNvPr id="3" name="Subtitle 2"/>
          <p:cNvSpPr>
            <a:spLocks noGrp="1"/>
          </p:cNvSpPr>
          <p:nvPr>
            <p:ph type="subTitle" idx="1"/>
          </p:nvPr>
        </p:nvSpPr>
        <p:spPr>
          <a:xfrm>
            <a:off x="1524000" y="3602038"/>
            <a:ext cx="9144000" cy="1655762"/>
          </a:xfrm>
          <a:solidFill>
            <a:srgbClr val="070E2B"/>
          </a:solidFill>
        </p:spPr>
        <p:txBody>
          <a:bodyPr anchor="ctr">
            <a:normAutofit/>
          </a:bodyPr>
          <a:lstStyle>
            <a:lvl1pPr marL="0" indent="0" algn="ctr">
              <a:buNone/>
              <a:defRPr sz="4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endParaRPr lang="en-US" dirty="0"/>
          </a:p>
        </p:txBody>
      </p:sp>
      <p:sp>
        <p:nvSpPr>
          <p:cNvPr id="4" name="Date Placeholder 3"/>
          <p:cNvSpPr>
            <a:spLocks noGrp="1"/>
          </p:cNvSpPr>
          <p:nvPr>
            <p:ph type="dt" sz="half" idx="10"/>
          </p:nvPr>
        </p:nvSpPr>
        <p:spPr/>
        <p:txBody>
          <a:bodyPr/>
          <a:lstStyle/>
          <a:p>
            <a:fld id="{9F778392-D062-491D-A3B0-13ED6924289E}" type="datetime1">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12614" y="1260044"/>
            <a:ext cx="5966772" cy="2112237"/>
          </a:xfrm>
          <a:prstGeom prst="rect">
            <a:avLst/>
          </a:prstGeom>
        </p:spPr>
      </p:pic>
    </p:spTree>
    <p:extLst>
      <p:ext uri="{BB962C8B-B14F-4D97-AF65-F5344CB8AC3E}">
        <p14:creationId xmlns:p14="http://schemas.microsoft.com/office/powerpoint/2010/main" val="1701582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6F7A025-DBD2-44FD-84EC-49088448FC23}" type="datetime1">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401447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68F3306A-A08C-43A7-9BC1-833DA4C2CB2B}" type="datetime1">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334784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7CF0A4-4E7F-4A16-BC80-94BF28E82B6A}" type="datetime1">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250499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a:solidFill>
            <a:schemeClr val="accent5">
              <a:lumMod val="50000"/>
            </a:schemeClr>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solidFill>
            <a:schemeClr val="accent5">
              <a:lumMod val="50000"/>
            </a:schemeClr>
          </a:solidFill>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3EBF1E3-FE6A-4A2E-844C-3BEA266EA180}" type="datetime1">
              <a:rPr lang="en-US" smtClean="0"/>
              <a:t>9/10/2021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558496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a:solidFill>
            <a:srgbClr val="E3CEA3"/>
          </a:solidFill>
        </p:spPr>
        <p:txBody>
          <a:bodyPr anchor="ctr"/>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solidFill>
            <a:schemeClr val="bg1">
              <a:lumMod val="85000"/>
            </a:schemeClr>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solidFill>
            <a:srgbClr val="E3CEA3"/>
          </a:solidFill>
        </p:spPr>
        <p:txBody>
          <a:bodyPr anchor="ctr"/>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solidFill>
            <a:schemeClr val="bg1">
              <a:lumMod val="85000"/>
            </a:schemeClr>
          </a:solidFill>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3EBF1E3-FE6A-4A2E-844C-3BEA266EA180}" type="datetime1">
              <a:rPr lang="en-US" smtClean="0"/>
              <a:t>9/10/2021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335127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9762C0-77C6-498C-A0ED-963B2A636831}" type="datetime1">
              <a:rPr lang="en-US" smtClean="0"/>
              <a:t>9/10/2021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123871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4CCA17-7C23-4EB8-8B6E-DA8A5EB612D5}" type="datetime1">
              <a:rPr lang="en-US" smtClean="0"/>
              <a:t>9/10/2021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0124AE-3C83-4373-9C93-A3EF656F4A04}" type="slidenum">
              <a:rPr lang="en-US" smtClean="0"/>
              <a:t>‹#›</a:t>
            </a:fld>
            <a:endParaRPr lang="en-US"/>
          </a:p>
        </p:txBody>
      </p:sp>
    </p:spTree>
    <p:extLst>
      <p:ext uri="{BB962C8B-B14F-4D97-AF65-F5344CB8AC3E}">
        <p14:creationId xmlns:p14="http://schemas.microsoft.com/office/powerpoint/2010/main" val="2754572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solidFill>
            <a:srgbClr val="070E2B"/>
          </a:solidFill>
          <a:ln>
            <a:noFill/>
          </a:ln>
          <a:effectLst>
            <a:outerShdw blurRad="101600" dist="762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solidFill>
            <a:srgbClr val="E3CEA3"/>
          </a:solidFill>
          <a:ln>
            <a:noFill/>
          </a:ln>
          <a:effectLst>
            <a:outerShdw blurRad="101600" dist="762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D0DA-44E7-498F-B67B-5FDA66043B52}" type="datetime1">
              <a:rPr lang="en-US" smtClean="0"/>
              <a:t>9/10/2021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124AE-3C83-4373-9C93-A3EF656F4A04}" type="slidenum">
              <a:rPr lang="en-US" smtClean="0"/>
              <a:t>‹#›</a:t>
            </a:fld>
            <a:endParaRPr lang="en-US"/>
          </a:p>
        </p:txBody>
      </p:sp>
    </p:spTree>
    <p:extLst>
      <p:ext uri="{BB962C8B-B14F-4D97-AF65-F5344CB8AC3E}">
        <p14:creationId xmlns:p14="http://schemas.microsoft.com/office/powerpoint/2010/main" val="3296931010"/>
      </p:ext>
    </p:extLst>
  </p:cSld>
  <p:clrMap bg1="lt1" tx1="dk1" bg2="lt2" tx2="dk2" accent1="accent1" accent2="accent2" accent3="accent3" accent4="accent4" accent5="accent5" accent6="accent6" hlink="hlink" folHlink="folHlink"/>
  <p:sldLayoutIdLst>
    <p:sldLayoutId id="2147483649" r:id="rId1"/>
    <p:sldLayoutId id="2147483710" r:id="rId2"/>
    <p:sldLayoutId id="2147483650" r:id="rId3"/>
    <p:sldLayoutId id="2147483651" r:id="rId4"/>
    <p:sldLayoutId id="2147483652" r:id="rId5"/>
    <p:sldLayoutId id="2147483653" r:id="rId6"/>
    <p:sldLayoutId id="2147483709" r:id="rId7"/>
    <p:sldLayoutId id="2147483654" r:id="rId8"/>
    <p:sldLayoutId id="2147483655" r:id="rId9"/>
    <p:sldLayoutId id="2147483656" r:id="rId10"/>
    <p:sldLayoutId id="2147483679" r:id="rId11"/>
    <p:sldLayoutId id="2147483657" r:id="rId12"/>
    <p:sldLayoutId id="2147483678" r:id="rId13"/>
    <p:sldLayoutId id="2147483658" r:id="rId14"/>
    <p:sldLayoutId id="2147483659" r:id="rId15"/>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Session%20050%20-%20Action%20Item.docx" TargetMode="External"/><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f.hubspotusercontent10.net/hubfs/475712/VectorFirmSalesAcademyReferralProgramFinal.pdf" TargetMode="Externa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609A9B3-1953-43D7-ADC2-737D41E8823D}"/>
              </a:ext>
            </a:extLst>
          </p:cNvPr>
          <p:cNvSpPr>
            <a:spLocks noGrp="1"/>
          </p:cNvSpPr>
          <p:nvPr>
            <p:ph type="subTitle" idx="1"/>
          </p:nvPr>
        </p:nvSpPr>
        <p:spPr>
          <a:xfrm>
            <a:off x="1524000" y="3615686"/>
            <a:ext cx="9144000" cy="1655762"/>
          </a:xfrm>
        </p:spPr>
        <p:txBody>
          <a:bodyPr>
            <a:normAutofit/>
          </a:bodyPr>
          <a:lstStyle/>
          <a:p>
            <a:pPr lvl="0"/>
            <a:r>
              <a:rPr lang="en-US" sz="3600" dirty="0">
                <a:solidFill>
                  <a:prstClr val="white"/>
                </a:solidFill>
              </a:rPr>
              <a:t>Selling to Technical People</a:t>
            </a:r>
          </a:p>
          <a:p>
            <a:pPr lvl="0"/>
            <a:r>
              <a:rPr lang="en-US" sz="2000" dirty="0">
                <a:solidFill>
                  <a:prstClr val="white"/>
                </a:solidFill>
              </a:rPr>
              <a:t>Session 050</a:t>
            </a:r>
          </a:p>
          <a:p>
            <a:pPr lvl="0"/>
            <a:r>
              <a:rPr lang="en-US" sz="2000" dirty="0">
                <a:solidFill>
                  <a:prstClr val="white"/>
                </a:solidFill>
              </a:rPr>
              <a:t>September 10</a:t>
            </a:r>
            <a:r>
              <a:rPr lang="en-US" sz="2000" baseline="30000" dirty="0">
                <a:solidFill>
                  <a:prstClr val="white"/>
                </a:solidFill>
              </a:rPr>
              <a:t>th</a:t>
            </a:r>
            <a:r>
              <a:rPr lang="en-US" sz="2000" dirty="0">
                <a:solidFill>
                  <a:prstClr val="white"/>
                </a:solidFill>
              </a:rPr>
              <a:t>, 2021</a:t>
            </a:r>
          </a:p>
        </p:txBody>
      </p:sp>
      <p:sp>
        <p:nvSpPr>
          <p:cNvPr id="3" name="TextBox 2">
            <a:extLst>
              <a:ext uri="{FF2B5EF4-FFF2-40B4-BE49-F238E27FC236}">
                <a16:creationId xmlns:a16="http://schemas.microsoft.com/office/drawing/2014/main" id="{2EE6CDC3-2CB0-4FF5-BD07-CCD174F76AE0}"/>
              </a:ext>
            </a:extLst>
          </p:cNvPr>
          <p:cNvSpPr txBox="1"/>
          <p:nvPr/>
        </p:nvSpPr>
        <p:spPr>
          <a:xfrm>
            <a:off x="2584488" y="5572199"/>
            <a:ext cx="7023023" cy="584775"/>
          </a:xfrm>
          <a:prstGeom prst="rect">
            <a:avLst/>
          </a:prstGeom>
          <a:solidFill>
            <a:srgbClr val="92D050"/>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rPr>
              <a:t>Welcome – </a:t>
            </a:r>
            <a:r>
              <a:rPr kumimoji="0" lang="en-US" sz="3200" b="1" i="0" u="none" strike="noStrike" kern="1200" cap="none" spc="0" normalizeH="0" baseline="0" noProof="0">
                <a:ln>
                  <a:noFill/>
                </a:ln>
                <a:solidFill>
                  <a:sysClr val="windowText" lastClr="000000"/>
                </a:solidFill>
                <a:effectLst/>
                <a:uLnTx/>
                <a:uFillTx/>
                <a:latin typeface="Calibri Light" panose="020F0302020204030204"/>
                <a:ea typeface="+mn-ea"/>
                <a:cs typeface="+mn-cs"/>
              </a:rPr>
              <a:t>we’ll be starting </a:t>
            </a:r>
            <a:r>
              <a:rPr kumimoji="0" lang="en-US" sz="3200" b="1" i="0" u="none" strike="noStrike" kern="1200" cap="none" spc="0" normalizeH="0" baseline="0" noProof="0" dirty="0">
                <a:ln>
                  <a:noFill/>
                </a:ln>
                <a:solidFill>
                  <a:sysClr val="windowText" lastClr="000000"/>
                </a:solidFill>
                <a:effectLst/>
                <a:uLnTx/>
                <a:uFillTx/>
                <a:latin typeface="Calibri Light" panose="020F0302020204030204"/>
                <a:ea typeface="+mn-ea"/>
                <a:cs typeface="+mn-cs"/>
              </a:rPr>
              <a:t>soon.   </a:t>
            </a:r>
          </a:p>
        </p:txBody>
      </p:sp>
    </p:spTree>
    <p:extLst>
      <p:ext uri="{BB962C8B-B14F-4D97-AF65-F5344CB8AC3E}">
        <p14:creationId xmlns:p14="http://schemas.microsoft.com/office/powerpoint/2010/main" val="962371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A9C2-2240-4351-A214-3C7FDB1D0A4E}"/>
              </a:ext>
            </a:extLst>
          </p:cNvPr>
          <p:cNvSpPr>
            <a:spLocks noGrp="1"/>
          </p:cNvSpPr>
          <p:nvPr>
            <p:ph type="title"/>
          </p:nvPr>
        </p:nvSpPr>
        <p:spPr>
          <a:xfrm>
            <a:off x="7464614" y="1191491"/>
            <a:ext cx="4087306" cy="4263064"/>
          </a:xfrm>
          <a:solidFill>
            <a:srgbClr val="175980"/>
          </a:solidFill>
        </p:spPr>
        <p:txBody>
          <a:bodyPr vert="horz" lIns="91440" tIns="45720" rIns="91440" bIns="45720" rtlCol="0" anchor="ctr">
            <a:normAutofit/>
          </a:bodyPr>
          <a:lstStyle/>
          <a:p>
            <a:r>
              <a:rPr lang="en-US" sz="4400" dirty="0">
                <a:solidFill>
                  <a:srgbClr val="175980"/>
                </a:solidFill>
              </a:rPr>
              <a:t>Compared to all the foods that I hated, jamon was amazing. </a:t>
            </a:r>
            <a:r>
              <a:rPr lang="en-US" sz="4400" dirty="0">
                <a:solidFill>
                  <a:schemeClr val="tx1"/>
                </a:solidFill>
              </a:rPr>
              <a:t>For six days, I ate nothing else!   </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a:extLst>
              <a:ext uri="{FF2B5EF4-FFF2-40B4-BE49-F238E27FC236}">
                <a16:creationId xmlns:a16="http://schemas.microsoft.com/office/drawing/2014/main" id="{E77E1D35-E12B-4E0C-A042-6E45CFE658A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1568" r="11568"/>
          <a:stretch/>
        </p:blipFill>
        <p:spPr>
          <a:xfrm>
            <a:off x="-2333767" y="9"/>
            <a:ext cx="9362263" cy="913514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743275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D99888-A4C3-4B8E-B97F-E5A661063191}"/>
              </a:ext>
            </a:extLst>
          </p:cNvPr>
          <p:cNvSpPr>
            <a:spLocks noGrp="1"/>
          </p:cNvSpPr>
          <p:nvPr>
            <p:ph type="title"/>
          </p:nvPr>
        </p:nvSpPr>
        <p:spPr>
          <a:xfrm>
            <a:off x="307777" y="950422"/>
            <a:ext cx="4156363" cy="4957155"/>
          </a:xfrm>
          <a:noFill/>
        </p:spPr>
        <p:txBody>
          <a:bodyPr vert="horz" lIns="91440" tIns="45720" rIns="91440" bIns="45720" rtlCol="0" anchor="ctr">
            <a:noAutofit/>
          </a:bodyPr>
          <a:lstStyle/>
          <a:p>
            <a:pPr algn="l"/>
            <a:r>
              <a:rPr lang="en-US" sz="4000" dirty="0"/>
              <a:t>“I have an opportunity to become their favorite salesperson. When I do, they won’t want to work with anyone else!”</a:t>
            </a:r>
          </a:p>
        </p:txBody>
      </p:sp>
      <p:pic>
        <p:nvPicPr>
          <p:cNvPr id="6" name="Picture Placeholder 5">
            <a:extLst>
              <a:ext uri="{FF2B5EF4-FFF2-40B4-BE49-F238E27FC236}">
                <a16:creationId xmlns:a16="http://schemas.microsoft.com/office/drawing/2014/main" id="{4DA3D69E-0ABD-4195-A1D3-5DDAF4EA932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3317" r="13316" b="-1"/>
          <a:stretch/>
        </p:blipFill>
        <p:spPr>
          <a:xfrm>
            <a:off x="4654297" y="10"/>
            <a:ext cx="7537704" cy="6857990"/>
          </a:xfrm>
          <a:prstGeom prst="rect">
            <a:avLst/>
          </a:prstGeom>
        </p:spPr>
      </p:pic>
    </p:spTree>
    <p:extLst>
      <p:ext uri="{BB962C8B-B14F-4D97-AF65-F5344CB8AC3E}">
        <p14:creationId xmlns:p14="http://schemas.microsoft.com/office/powerpoint/2010/main" val="331673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Placeholder 7" descr="Text&#10;&#10;Description automatically generated">
            <a:extLst>
              <a:ext uri="{FF2B5EF4-FFF2-40B4-BE49-F238E27FC236}">
                <a16:creationId xmlns:a16="http://schemas.microsoft.com/office/drawing/2014/main" id="{92408E91-2CD5-4F00-A901-B0F01476646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7873" b="7873"/>
          <a:stretch/>
        </p:blipFill>
        <p:spPr>
          <a:xfrm>
            <a:off x="20" y="1282"/>
            <a:ext cx="12191980" cy="6856718"/>
          </a:xfrm>
          <a:prstGeom prst="rect">
            <a:avLst/>
          </a:prstGeom>
        </p:spPr>
      </p:pic>
      <p:sp>
        <p:nvSpPr>
          <p:cNvPr id="9" name="TextBox 8">
            <a:extLst>
              <a:ext uri="{FF2B5EF4-FFF2-40B4-BE49-F238E27FC236}">
                <a16:creationId xmlns:a16="http://schemas.microsoft.com/office/drawing/2014/main" id="{3DB0F72D-6A0B-49F3-883F-DFDA8C97CCBB}"/>
              </a:ext>
            </a:extLst>
          </p:cNvPr>
          <p:cNvSpPr txBox="1"/>
          <p:nvPr/>
        </p:nvSpPr>
        <p:spPr>
          <a:xfrm>
            <a:off x="311417" y="1814408"/>
            <a:ext cx="7818100" cy="2123658"/>
          </a:xfrm>
          <a:prstGeom prst="rect">
            <a:avLst/>
          </a:prstGeom>
          <a:solidFill>
            <a:srgbClr val="070E2B"/>
          </a:solidFill>
        </p:spPr>
        <p:txBody>
          <a:bodyPr wrap="square" rtlCol="0">
            <a:spAutoFit/>
          </a:bodyPr>
          <a:lstStyle/>
          <a:p>
            <a:pPr marL="342900" indent="-342900">
              <a:buFont typeface="+mj-lt"/>
              <a:buAutoNum type="arabicPeriod"/>
            </a:pPr>
            <a:r>
              <a:rPr lang="en-US" sz="4400" dirty="0">
                <a:solidFill>
                  <a:schemeClr val="bg1"/>
                </a:solidFill>
              </a:rPr>
              <a:t>Prospecting</a:t>
            </a:r>
          </a:p>
          <a:p>
            <a:pPr marL="342900" indent="-342900">
              <a:buFont typeface="+mj-lt"/>
              <a:buAutoNum type="arabicPeriod"/>
            </a:pPr>
            <a:r>
              <a:rPr lang="en-US" sz="4400" dirty="0">
                <a:solidFill>
                  <a:schemeClr val="bg1"/>
                </a:solidFill>
              </a:rPr>
              <a:t>Sales Calls</a:t>
            </a:r>
          </a:p>
          <a:p>
            <a:pPr marL="342900" indent="-342900">
              <a:buFont typeface="+mj-lt"/>
              <a:buAutoNum type="arabicPeriod"/>
            </a:pPr>
            <a:r>
              <a:rPr lang="en-US" sz="4400" dirty="0">
                <a:solidFill>
                  <a:schemeClr val="bg1"/>
                </a:solidFill>
              </a:rPr>
              <a:t>General Best Practices</a:t>
            </a:r>
            <a:endParaRPr lang="en-US" sz="2400" dirty="0">
              <a:solidFill>
                <a:schemeClr val="bg1"/>
              </a:solidFill>
            </a:endParaRPr>
          </a:p>
        </p:txBody>
      </p:sp>
    </p:spTree>
    <p:extLst>
      <p:ext uri="{BB962C8B-B14F-4D97-AF65-F5344CB8AC3E}">
        <p14:creationId xmlns:p14="http://schemas.microsoft.com/office/powerpoint/2010/main" val="108413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5" descr="A person sitting on a table&#10;&#10;Description generated with very high confidence">
            <a:extLst>
              <a:ext uri="{FF2B5EF4-FFF2-40B4-BE49-F238E27FC236}">
                <a16:creationId xmlns:a16="http://schemas.microsoft.com/office/drawing/2014/main" id="{096835EB-FBC3-465C-B589-C3E091940D47}"/>
              </a:ext>
            </a:extLst>
          </p:cNvPr>
          <p:cNvPicPr>
            <a:picLocks noChangeAspect="1"/>
          </p:cNvPicPr>
          <p:nvPr/>
        </p:nvPicPr>
        <p:blipFill rotWithShape="1">
          <a:blip r:embed="rId2">
            <a:extLst>
              <a:ext uri="{28A0092B-C50C-407E-A947-70E740481C1C}">
                <a14:useLocalDpi xmlns:a14="http://schemas.microsoft.com/office/drawing/2010/main" val="0"/>
              </a:ext>
            </a:extLst>
          </a:blip>
          <a:srcRect t="11282" b="4449"/>
          <a:stretch/>
        </p:blipFill>
        <p:spPr>
          <a:xfrm>
            <a:off x="20" y="0"/>
            <a:ext cx="12191980" cy="6857990"/>
          </a:xfrm>
          <a:prstGeom prst="rect">
            <a:avLst/>
          </a:prstGeom>
        </p:spPr>
      </p:pic>
      <p:sp>
        <p:nvSpPr>
          <p:cNvPr id="2" name="Title 1">
            <a:extLst>
              <a:ext uri="{FF2B5EF4-FFF2-40B4-BE49-F238E27FC236}">
                <a16:creationId xmlns:a16="http://schemas.microsoft.com/office/drawing/2014/main" id="{3FC3BB58-CA51-4E56-9ECD-D6A856A55EA4}"/>
              </a:ext>
            </a:extLst>
          </p:cNvPr>
          <p:cNvSpPr>
            <a:spLocks noGrp="1"/>
          </p:cNvSpPr>
          <p:nvPr>
            <p:ph type="title"/>
          </p:nvPr>
        </p:nvSpPr>
        <p:spPr>
          <a:xfrm>
            <a:off x="246572" y="4541863"/>
            <a:ext cx="4651838" cy="1089993"/>
          </a:xfrm>
          <a:solidFill>
            <a:srgbClr val="E3CEA3"/>
          </a:solidFill>
        </p:spPr>
        <p:txBody>
          <a:bodyPr vert="horz" lIns="91440" tIns="45720" rIns="91440" bIns="45720" rtlCol="0" anchor="ctr">
            <a:normAutofit/>
          </a:bodyPr>
          <a:lstStyle/>
          <a:p>
            <a:pPr algn="ctr"/>
            <a:r>
              <a:rPr lang="en-US" sz="4400" b="1" dirty="0">
                <a:solidFill>
                  <a:schemeClr val="tx1"/>
                </a:solidFill>
                <a:hlinkClick r:id="rId3" action="ppaction://hlinkfile"/>
              </a:rPr>
              <a:t>Lesson Plan</a:t>
            </a:r>
            <a:endParaRPr lang="en-US" sz="4400" b="1" dirty="0">
              <a:solidFill>
                <a:schemeClr val="tx1"/>
              </a:solidFill>
            </a:endParaRPr>
          </a:p>
        </p:txBody>
      </p:sp>
    </p:spTree>
    <p:extLst>
      <p:ext uri="{BB962C8B-B14F-4D97-AF65-F5344CB8AC3E}">
        <p14:creationId xmlns:p14="http://schemas.microsoft.com/office/powerpoint/2010/main" val="9176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10803-A644-42C4-8440-FABE0F58D11D}"/>
              </a:ext>
            </a:extLst>
          </p:cNvPr>
          <p:cNvSpPr>
            <a:spLocks noGrp="1"/>
          </p:cNvSpPr>
          <p:nvPr>
            <p:ph type="title"/>
          </p:nvPr>
        </p:nvSpPr>
        <p:spPr>
          <a:xfrm>
            <a:off x="844002" y="3261865"/>
            <a:ext cx="4524973" cy="1145633"/>
          </a:xfrm>
        </p:spPr>
        <p:txBody>
          <a:bodyPr vert="horz" lIns="91440" tIns="45720" rIns="91440" bIns="45720" rtlCol="0" anchor="ctr">
            <a:normAutofit/>
          </a:bodyPr>
          <a:lstStyle/>
          <a:p>
            <a:pPr algn="ctr"/>
            <a:r>
              <a:rPr lang="en-US" dirty="0">
                <a:solidFill>
                  <a:schemeClr val="tx1"/>
                </a:solidFill>
              </a:rPr>
              <a:t>Poll Question</a:t>
            </a:r>
          </a:p>
        </p:txBody>
      </p:sp>
      <p:sp>
        <p:nvSpPr>
          <p:cNvPr id="13" name="Freeform: Shape 1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id="{640026DF-594E-457F-9F51-E41B3B0E738A}"/>
              </a:ext>
            </a:extLst>
          </p:cNvPr>
          <p:cNvPicPr>
            <a:picLocks noChangeAspect="1"/>
          </p:cNvPicPr>
          <p:nvPr/>
        </p:nvPicPr>
        <p:blipFill rotWithShape="1">
          <a:blip r:embed="rId2">
            <a:extLst>
              <a:ext uri="{28A0092B-C50C-407E-A947-70E740481C1C}">
                <a14:useLocalDpi xmlns:a14="http://schemas.microsoft.com/office/drawing/2010/main" val="0"/>
              </a:ext>
            </a:extLst>
          </a:blip>
          <a:srcRect l="2158" r="96"/>
          <a:stretch/>
        </p:blipFill>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334808409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925F0FE-0BF0-4F4F-8E86-854CFD928D81}"/>
              </a:ext>
            </a:extLst>
          </p:cNvPr>
          <p:cNvSpPr/>
          <p:nvPr/>
        </p:nvSpPr>
        <p:spPr>
          <a:xfrm>
            <a:off x="2399234" y="2073715"/>
            <a:ext cx="7035918" cy="2935013"/>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1" u="none" strike="noStrike" kern="1200" cap="none" spc="0" normalizeH="0" baseline="0" noProof="0" dirty="0">
                <a:ln>
                  <a:noFill/>
                </a:ln>
                <a:solidFill>
                  <a:prstClr val="white"/>
                </a:solidFill>
                <a:effectLst/>
                <a:uLnTx/>
                <a:uFillTx/>
                <a:latin typeface="Calibri Light" panose="020F0302020204030204"/>
                <a:ea typeface="+mn-ea"/>
                <a:cs typeface="+mn-cs"/>
              </a:rPr>
              <a:t>How frequently do you interface with technical people during a typical sales process – current customers or prospects? </a:t>
            </a:r>
          </a:p>
        </p:txBody>
      </p:sp>
      <p:sp>
        <p:nvSpPr>
          <p:cNvPr id="18" name="Rectangle 17">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1883640"/>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5066757"/>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852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25F0FE-0BF0-4F4F-8E86-854CFD928D81}"/>
              </a:ext>
            </a:extLst>
          </p:cNvPr>
          <p:cNvSpPr/>
          <p:nvPr/>
        </p:nvSpPr>
        <p:spPr>
          <a:xfrm>
            <a:off x="1483057" y="168322"/>
            <a:ext cx="10627056" cy="1386158"/>
          </a:xfrm>
          <a:prstGeom prst="rect">
            <a:avLst/>
          </a:prstGeom>
        </p:spPr>
        <p:txBody>
          <a:bodyPr vert="horz" lIns="91440" tIns="45720" rIns="91440" bIns="45720" rtlCol="0" anchor="ctr">
            <a:normAutofit fontScale="85000" lnSpcReduction="20000"/>
          </a:bodyPr>
          <a:lstStyle/>
          <a:p>
            <a:pPr marL="0" marR="0" lvl="0" indent="0" defTabSz="914400" rtl="0" eaLnBrk="1" fontAlgn="auto" latinLnBrk="0" hangingPunct="1">
              <a:lnSpc>
                <a:spcPct val="90000"/>
              </a:lnSpc>
              <a:spcBef>
                <a:spcPct val="0"/>
              </a:spcBef>
              <a:spcAft>
                <a:spcPts val="600"/>
              </a:spcAft>
              <a:buClrTx/>
              <a:buSzTx/>
              <a:buFontTx/>
              <a:buNone/>
              <a:tabLst/>
              <a:defRPr/>
            </a:pPr>
            <a:r>
              <a:rPr kumimoji="0" lang="en-US" sz="4400" b="0" i="1" u="none" strike="noStrike" kern="1200" cap="none" spc="0" normalizeH="0" baseline="0" noProof="0" dirty="0">
                <a:ln>
                  <a:noFill/>
                </a:ln>
                <a:effectLst/>
                <a:uLnTx/>
                <a:uFillTx/>
                <a:latin typeface="Calibri Light" panose="020F0302020204030204"/>
                <a:ea typeface="+mn-ea"/>
                <a:cs typeface="+mn-cs"/>
              </a:rPr>
              <a:t>How frequently do you interface with technical people during a typical sales process – current customers or prospects? </a:t>
            </a:r>
          </a:p>
        </p:txBody>
      </p:sp>
      <p:sp>
        <p:nvSpPr>
          <p:cNvPr id="16" name="Freeform: Shape 15">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653363" y="2176272"/>
            <a:ext cx="9367204" cy="4041648"/>
          </a:xfrm>
          <a:prstGeom prst="rect">
            <a:avLst/>
          </a:prstGeom>
        </p:spPr>
        <p:txBody>
          <a:bodyPr vert="horz" lIns="91440" tIns="45720" rIns="91440" bIns="45720" rtlCol="0" anchor="t">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All the time.</a:t>
            </a:r>
          </a:p>
          <a:p>
            <a:pPr marL="5715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3200" i="1" dirty="0">
                <a:solidFill>
                  <a:prstClr val="black"/>
                </a:solidFill>
                <a:latin typeface="Calibri" panose="020F0502020204030204"/>
              </a:rPr>
              <a:t>More than 70%.</a:t>
            </a:r>
          </a:p>
          <a:p>
            <a:pPr marL="5715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About half the time.</a:t>
            </a:r>
          </a:p>
          <a:p>
            <a:pPr marL="5715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3200" i="1" dirty="0">
                <a:solidFill>
                  <a:prstClr val="black"/>
                </a:solidFill>
                <a:latin typeface="Calibri" panose="020F0502020204030204"/>
              </a:rPr>
              <a:t>Not that often.</a:t>
            </a:r>
          </a:p>
          <a:p>
            <a:pPr marL="5715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Hardly ever.</a:t>
            </a:r>
          </a:p>
        </p:txBody>
      </p:sp>
    </p:spTree>
    <p:extLst>
      <p:ext uri="{BB962C8B-B14F-4D97-AF65-F5344CB8AC3E}">
        <p14:creationId xmlns:p14="http://schemas.microsoft.com/office/powerpoint/2010/main" val="3069137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0C991-DF5E-4C74-AF96-C5997D7024D3}"/>
              </a:ext>
            </a:extLst>
          </p:cNvPr>
          <p:cNvSpPr>
            <a:spLocks noGrp="1"/>
          </p:cNvSpPr>
          <p:nvPr>
            <p:ph type="title"/>
          </p:nvPr>
        </p:nvSpPr>
        <p:spPr/>
        <p:txBody>
          <a:bodyPr/>
          <a:lstStyle/>
          <a:p>
            <a:r>
              <a:rPr lang="en-US" dirty="0"/>
              <a:t>Prospecting</a:t>
            </a:r>
          </a:p>
        </p:txBody>
      </p:sp>
      <p:sp>
        <p:nvSpPr>
          <p:cNvPr id="3" name="Text Placeholder 2">
            <a:extLst>
              <a:ext uri="{FF2B5EF4-FFF2-40B4-BE49-F238E27FC236}">
                <a16:creationId xmlns:a16="http://schemas.microsoft.com/office/drawing/2014/main" id="{DE58A30E-35F2-4584-BAC0-3D88A0AD2C6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8923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6EEF5-ED9E-4D57-8C86-AABA02057FA8}"/>
              </a:ext>
            </a:extLst>
          </p:cNvPr>
          <p:cNvSpPr>
            <a:spLocks noGrp="1"/>
          </p:cNvSpPr>
          <p:nvPr>
            <p:ph type="title"/>
          </p:nvPr>
        </p:nvSpPr>
        <p:spPr>
          <a:xfrm>
            <a:off x="7546501" y="2260979"/>
            <a:ext cx="4190574" cy="3389194"/>
          </a:xfrm>
          <a:solidFill>
            <a:srgbClr val="175980"/>
          </a:solidFill>
        </p:spPr>
        <p:txBody>
          <a:bodyPr vert="horz" lIns="91440" tIns="45720" rIns="91440" bIns="45720" rtlCol="0" anchor="ctr">
            <a:normAutofit/>
          </a:bodyPr>
          <a:lstStyle/>
          <a:p>
            <a:pPr algn="l"/>
            <a:r>
              <a:rPr lang="en-US" sz="4000" dirty="0">
                <a:solidFill>
                  <a:schemeClr val="tx1"/>
                </a:solidFill>
              </a:rPr>
              <a:t>They hate surprises and interruptions, so how can I prospect to technical people?</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Placeholder 5" descr="A person holding a computer&#10;&#10;Description automatically generated with medium confidence">
            <a:extLst>
              <a:ext uri="{FF2B5EF4-FFF2-40B4-BE49-F238E27FC236}">
                <a16:creationId xmlns:a16="http://schemas.microsoft.com/office/drawing/2014/main" id="{55A26B87-CF0A-45C6-8EDA-421D81D8653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5795" r="15794"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124568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Diagram&#10;&#10;Description automatically generated">
            <a:extLst>
              <a:ext uri="{FF2B5EF4-FFF2-40B4-BE49-F238E27FC236}">
                <a16:creationId xmlns:a16="http://schemas.microsoft.com/office/drawing/2014/main" id="{0C61FCCD-B318-4286-9E59-8754F7711B57}"/>
              </a:ext>
            </a:extLst>
          </p:cNvPr>
          <p:cNvPicPr>
            <a:picLocks noChangeAspect="1"/>
          </p:cNvPicPr>
          <p:nvPr/>
        </p:nvPicPr>
        <p:blipFill rotWithShape="1">
          <a:blip r:embed="rId2">
            <a:extLst>
              <a:ext uri="{28A0092B-C50C-407E-A947-70E740481C1C}">
                <a14:useLocalDpi xmlns:a14="http://schemas.microsoft.com/office/drawing/2010/main" val="0"/>
              </a:ext>
            </a:extLst>
          </a:blip>
          <a:srcRect t="3966" r="-1" b="1696"/>
          <a:stretch/>
        </p:blipFill>
        <p:spPr>
          <a:xfrm>
            <a:off x="320040" y="320040"/>
            <a:ext cx="11548872" cy="4303462"/>
          </a:xfrm>
          <a:prstGeom prst="rect">
            <a:avLst/>
          </a:prstGeom>
        </p:spPr>
      </p:pic>
      <p:sp>
        <p:nvSpPr>
          <p:cNvPr id="14"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B4081D-D610-4BA3-A987-DF96777B92AA}"/>
              </a:ext>
            </a:extLst>
          </p:cNvPr>
          <p:cNvSpPr>
            <a:spLocks noGrp="1"/>
          </p:cNvSpPr>
          <p:nvPr>
            <p:ph type="title"/>
          </p:nvPr>
        </p:nvSpPr>
        <p:spPr>
          <a:xfrm>
            <a:off x="473873" y="4859467"/>
            <a:ext cx="11241206" cy="1601337"/>
          </a:xfrm>
        </p:spPr>
        <p:txBody>
          <a:bodyPr anchor="ctr">
            <a:normAutofit/>
          </a:bodyPr>
          <a:lstStyle/>
          <a:p>
            <a:pPr algn="ctr"/>
            <a:r>
              <a:rPr lang="en-US" sz="4000" dirty="0">
                <a:solidFill>
                  <a:schemeClr val="tx1"/>
                </a:solidFill>
              </a:rPr>
              <a:t>Your goal is to show that you’re smarter than others. Not smarter than them, but other salespeople.</a:t>
            </a: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00905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609A9B3-1953-43D7-ADC2-737D41E8823D}"/>
              </a:ext>
            </a:extLst>
          </p:cNvPr>
          <p:cNvSpPr>
            <a:spLocks noGrp="1"/>
          </p:cNvSpPr>
          <p:nvPr>
            <p:ph type="subTitle" idx="1"/>
          </p:nvPr>
        </p:nvSpPr>
        <p:spPr>
          <a:xfrm>
            <a:off x="1524000" y="3615686"/>
            <a:ext cx="9144000" cy="1655762"/>
          </a:xfrm>
        </p:spPr>
        <p:txBody>
          <a:bodyPr>
            <a:normAutofit/>
          </a:bodyPr>
          <a:lstStyle/>
          <a:p>
            <a:pPr lvl="0"/>
            <a:r>
              <a:rPr lang="en-US" sz="3600" dirty="0">
                <a:solidFill>
                  <a:prstClr val="white"/>
                </a:solidFill>
              </a:rPr>
              <a:t>Selling to Technical People</a:t>
            </a:r>
          </a:p>
          <a:p>
            <a:pPr lvl="0"/>
            <a:r>
              <a:rPr lang="en-US" sz="2000" dirty="0">
                <a:solidFill>
                  <a:prstClr val="white"/>
                </a:solidFill>
              </a:rPr>
              <a:t>Session 050</a:t>
            </a:r>
          </a:p>
          <a:p>
            <a:pPr lvl="0"/>
            <a:r>
              <a:rPr lang="en-US" sz="2000" dirty="0">
                <a:solidFill>
                  <a:prstClr val="white"/>
                </a:solidFill>
              </a:rPr>
              <a:t>September 10</a:t>
            </a:r>
            <a:r>
              <a:rPr lang="en-US" sz="2000" baseline="30000" dirty="0">
                <a:solidFill>
                  <a:prstClr val="white"/>
                </a:solidFill>
              </a:rPr>
              <a:t>th</a:t>
            </a:r>
            <a:r>
              <a:rPr lang="en-US" sz="2000" dirty="0">
                <a:solidFill>
                  <a:prstClr val="white"/>
                </a:solidFill>
              </a:rPr>
              <a:t>, 2021</a:t>
            </a:r>
          </a:p>
        </p:txBody>
      </p:sp>
    </p:spTree>
    <p:extLst>
      <p:ext uri="{BB962C8B-B14F-4D97-AF65-F5344CB8AC3E}">
        <p14:creationId xmlns:p14="http://schemas.microsoft.com/office/powerpoint/2010/main" val="3578390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C293BE7-7549-46AB-9A95-EB52B202A8FC}"/>
              </a:ext>
            </a:extLst>
          </p:cNvPr>
          <p:cNvSpPr>
            <a:spLocks noGrp="1"/>
          </p:cNvSpPr>
          <p:nvPr>
            <p:ph idx="1"/>
          </p:nvPr>
        </p:nvSpPr>
        <p:spPr>
          <a:xfrm>
            <a:off x="1534952" y="1485177"/>
            <a:ext cx="9144000" cy="2458274"/>
          </a:xfrm>
          <a:solidFill>
            <a:srgbClr val="175980"/>
          </a:solidFill>
        </p:spPr>
        <p:txBody>
          <a:bodyPr vert="horz" lIns="91440" tIns="45720" rIns="91440" bIns="45720" rtlCol="0" anchor="ctr">
            <a:normAutofit/>
          </a:bodyPr>
          <a:lstStyle/>
          <a:p>
            <a:pPr marL="0" indent="0">
              <a:buNone/>
            </a:pPr>
            <a:r>
              <a:rPr lang="en-US" sz="4000" i="1" kern="1200" dirty="0">
                <a:solidFill>
                  <a:schemeClr val="bg1"/>
                </a:solidFill>
              </a:rPr>
              <a:t>“You probably already know these points, but you might like this article about the hidden costs of cyber vulnerabilities.” </a:t>
            </a:r>
          </a:p>
        </p:txBody>
      </p:sp>
      <p:cxnSp>
        <p:nvCxnSpPr>
          <p:cNvPr id="14" name="Straight Connector 13">
            <a:extLst>
              <a:ext uri="{FF2B5EF4-FFF2-40B4-BE49-F238E27FC236}">
                <a16:creationId xmlns:a16="http://schemas.microsoft.com/office/drawing/2014/main" id="{AFA75EE9-0DE4-4982-A870-290AD61EAA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4479276"/>
            <a:ext cx="5486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131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icture containing text, person&#10;&#10;Description automatically generated">
            <a:extLst>
              <a:ext uri="{FF2B5EF4-FFF2-40B4-BE49-F238E27FC236}">
                <a16:creationId xmlns:a16="http://schemas.microsoft.com/office/drawing/2014/main" id="{85D745E5-A159-41D4-8789-E34C0257FF2F}"/>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115" r="37375" b="7977"/>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BA9AF0-EF52-4EC1-B699-4FE2C4F2969C}"/>
              </a:ext>
            </a:extLst>
          </p:cNvPr>
          <p:cNvSpPr>
            <a:spLocks noGrp="1"/>
          </p:cNvSpPr>
          <p:nvPr>
            <p:ph type="title"/>
          </p:nvPr>
        </p:nvSpPr>
        <p:spPr>
          <a:xfrm>
            <a:off x="477981" y="1122363"/>
            <a:ext cx="3441708" cy="3204134"/>
          </a:xfrm>
          <a:solidFill>
            <a:srgbClr val="175980"/>
          </a:solidFill>
        </p:spPr>
        <p:txBody>
          <a:bodyPr vert="horz" lIns="91440" tIns="45720" rIns="91440" bIns="45720" rtlCol="0" anchor="ctr">
            <a:normAutofit/>
          </a:bodyPr>
          <a:lstStyle/>
          <a:p>
            <a:pPr algn="l"/>
            <a:r>
              <a:rPr lang="en-US" sz="4000" dirty="0">
                <a:solidFill>
                  <a:schemeClr val="tx1"/>
                </a:solidFill>
              </a:rPr>
              <a:t>1. Brief</a:t>
            </a:r>
            <a:br>
              <a:rPr lang="en-US" sz="4000" dirty="0">
                <a:solidFill>
                  <a:schemeClr val="tx1"/>
                </a:solidFill>
              </a:rPr>
            </a:br>
            <a:r>
              <a:rPr lang="en-US" sz="4000" dirty="0">
                <a:solidFill>
                  <a:schemeClr val="tx1"/>
                </a:solidFill>
              </a:rPr>
              <a:t>2. Bullet Points</a:t>
            </a:r>
            <a:br>
              <a:rPr lang="en-US" sz="4000" dirty="0">
                <a:solidFill>
                  <a:schemeClr val="tx1"/>
                </a:solidFill>
              </a:rPr>
            </a:br>
            <a:r>
              <a:rPr lang="en-US" sz="4000" dirty="0">
                <a:solidFill>
                  <a:schemeClr val="tx1"/>
                </a:solidFill>
              </a:rPr>
              <a:t>3. Brief</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3824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1A1F1-DDF1-47F6-B676-001DC353EDCD}"/>
              </a:ext>
            </a:extLst>
          </p:cNvPr>
          <p:cNvSpPr>
            <a:spLocks noGrp="1"/>
          </p:cNvSpPr>
          <p:nvPr>
            <p:ph type="title"/>
          </p:nvPr>
        </p:nvSpPr>
        <p:spPr>
          <a:xfrm>
            <a:off x="204716" y="365125"/>
            <a:ext cx="11700680" cy="1325563"/>
          </a:xfrm>
        </p:spPr>
        <p:txBody>
          <a:bodyPr/>
          <a:lstStyle/>
          <a:p>
            <a:pPr algn="ctr"/>
            <a:r>
              <a:rPr lang="en-US" dirty="0"/>
              <a:t>Same Email – Different Format</a:t>
            </a:r>
          </a:p>
        </p:txBody>
      </p:sp>
      <p:sp>
        <p:nvSpPr>
          <p:cNvPr id="3" name="Content Placeholder 2">
            <a:extLst>
              <a:ext uri="{FF2B5EF4-FFF2-40B4-BE49-F238E27FC236}">
                <a16:creationId xmlns:a16="http://schemas.microsoft.com/office/drawing/2014/main" id="{85551C91-6CC6-4760-A262-506ABB111DF8}"/>
              </a:ext>
            </a:extLst>
          </p:cNvPr>
          <p:cNvSpPr>
            <a:spLocks noGrp="1"/>
          </p:cNvSpPr>
          <p:nvPr>
            <p:ph sz="half" idx="1"/>
          </p:nvPr>
        </p:nvSpPr>
        <p:spPr>
          <a:xfrm>
            <a:off x="204716" y="1825625"/>
            <a:ext cx="5815084" cy="4948214"/>
          </a:xfrm>
          <a:solidFill>
            <a:srgbClr val="175980"/>
          </a:solidFill>
        </p:spPr>
        <p:txBody>
          <a:bodyPr>
            <a:normAutofit lnSpcReduction="10000"/>
          </a:bodyPr>
          <a:lstStyle/>
          <a:p>
            <a:pPr marL="0" indent="0">
              <a:buNone/>
            </a:pPr>
            <a:r>
              <a:rPr lang="en-US" sz="2400" dirty="0">
                <a:solidFill>
                  <a:schemeClr val="bg1"/>
                </a:solidFill>
              </a:rPr>
              <a:t>Good afternoon, John.</a:t>
            </a:r>
          </a:p>
          <a:p>
            <a:pPr marL="0" indent="0">
              <a:buNone/>
            </a:pPr>
            <a:endParaRPr lang="en-US" sz="2400" dirty="0">
              <a:solidFill>
                <a:schemeClr val="bg1"/>
              </a:solidFill>
            </a:endParaRPr>
          </a:p>
          <a:p>
            <a:pPr marL="0" indent="0">
              <a:buNone/>
            </a:pPr>
            <a:r>
              <a:rPr lang="en-US" sz="2400" dirty="0">
                <a:solidFill>
                  <a:schemeClr val="bg1"/>
                </a:solidFill>
              </a:rPr>
              <a:t>I hope you’ve had a great week so far. I’ll be in your area in tomorrow early afternoon and would like to stop by to quickly demo our new system and show you the mobile application. I think you’ll appreciate the value it’ll bring to your organization and the ease of use that it offers the users – sparing your team of constantly training them. </a:t>
            </a:r>
          </a:p>
          <a:p>
            <a:pPr marL="0" indent="0">
              <a:buNone/>
            </a:pPr>
            <a:endParaRPr lang="en-US" sz="2400" dirty="0">
              <a:solidFill>
                <a:schemeClr val="bg1"/>
              </a:solidFill>
            </a:endParaRPr>
          </a:p>
          <a:p>
            <a:pPr marL="0" indent="0">
              <a:buNone/>
            </a:pPr>
            <a:r>
              <a:rPr lang="en-US" sz="2400" dirty="0">
                <a:solidFill>
                  <a:schemeClr val="bg1"/>
                </a:solidFill>
              </a:rPr>
              <a:t>Also, I’ve attached an article about </a:t>
            </a:r>
            <a:r>
              <a:rPr lang="en-US" sz="2400" dirty="0" err="1">
                <a:solidFill>
                  <a:schemeClr val="bg1"/>
                </a:solidFill>
              </a:rPr>
              <a:t>prox</a:t>
            </a:r>
            <a:r>
              <a:rPr lang="en-US" sz="2400" dirty="0">
                <a:solidFill>
                  <a:schemeClr val="bg1"/>
                </a:solidFill>
              </a:rPr>
              <a:t> cards that I think you’ll appreciate. Have a great rest of the week and weekend.</a:t>
            </a:r>
          </a:p>
        </p:txBody>
      </p:sp>
      <p:sp>
        <p:nvSpPr>
          <p:cNvPr id="4" name="Content Placeholder 3">
            <a:extLst>
              <a:ext uri="{FF2B5EF4-FFF2-40B4-BE49-F238E27FC236}">
                <a16:creationId xmlns:a16="http://schemas.microsoft.com/office/drawing/2014/main" id="{CD55B655-928F-449F-AE38-83E97741524B}"/>
              </a:ext>
            </a:extLst>
          </p:cNvPr>
          <p:cNvSpPr>
            <a:spLocks noGrp="1"/>
          </p:cNvSpPr>
          <p:nvPr>
            <p:ph sz="half" idx="2"/>
          </p:nvPr>
        </p:nvSpPr>
        <p:spPr>
          <a:xfrm>
            <a:off x="6172199" y="1825625"/>
            <a:ext cx="5733197" cy="4948214"/>
          </a:xfrm>
          <a:solidFill>
            <a:schemeClr val="bg1">
              <a:lumMod val="85000"/>
            </a:schemeClr>
          </a:solidFill>
        </p:spPr>
        <p:txBody>
          <a:bodyPr>
            <a:normAutofit lnSpcReduction="10000"/>
          </a:bodyPr>
          <a:lstStyle/>
          <a:p>
            <a:pPr marL="0" indent="0">
              <a:buNone/>
            </a:pPr>
            <a:r>
              <a:rPr lang="en-US" sz="2400" dirty="0"/>
              <a:t>Hi John.</a:t>
            </a:r>
          </a:p>
          <a:p>
            <a:pPr marL="0" indent="0">
              <a:buNone/>
            </a:pPr>
            <a:endParaRPr lang="en-US" sz="2400" dirty="0"/>
          </a:p>
          <a:p>
            <a:pPr marL="0" indent="0">
              <a:buNone/>
            </a:pPr>
            <a:r>
              <a:rPr lang="en-US" sz="2400" dirty="0"/>
              <a:t>Three quick points:</a:t>
            </a:r>
          </a:p>
          <a:p>
            <a:pPr marL="0" indent="0">
              <a:buNone/>
            </a:pPr>
            <a:endParaRPr lang="en-US" sz="2400" dirty="0"/>
          </a:p>
          <a:p>
            <a:r>
              <a:rPr lang="en-US" sz="2400" dirty="0"/>
              <a:t>I plan to stop by tomorrow at 1:30. If you’re free, I’ll provide a 10-minute demo of our new system.</a:t>
            </a:r>
          </a:p>
          <a:p>
            <a:r>
              <a:rPr lang="en-US" sz="2400" dirty="0"/>
              <a:t>I think you’ll appreciate the mobile app.</a:t>
            </a:r>
          </a:p>
          <a:p>
            <a:r>
              <a:rPr lang="en-US" sz="2400" dirty="0"/>
              <a:t>Check out the article attached on </a:t>
            </a:r>
            <a:r>
              <a:rPr lang="en-US" sz="2400" dirty="0" err="1"/>
              <a:t>prox</a:t>
            </a:r>
            <a:r>
              <a:rPr lang="en-US" sz="2400" dirty="0"/>
              <a:t> cards – I think you’ll like it.</a:t>
            </a:r>
          </a:p>
          <a:p>
            <a:pPr marL="0" indent="0">
              <a:buNone/>
            </a:pPr>
            <a:endParaRPr lang="en-US" sz="2400" dirty="0"/>
          </a:p>
          <a:p>
            <a:pPr marL="0" indent="0">
              <a:buNone/>
            </a:pPr>
            <a:r>
              <a:rPr lang="en-US" sz="2400" dirty="0"/>
              <a:t>Talk soon. </a:t>
            </a:r>
          </a:p>
        </p:txBody>
      </p:sp>
    </p:spTree>
    <p:extLst>
      <p:ext uri="{BB962C8B-B14F-4D97-AF65-F5344CB8AC3E}">
        <p14:creationId xmlns:p14="http://schemas.microsoft.com/office/powerpoint/2010/main" val="152447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500"/>
                                        <p:tgtEl>
                                          <p:spTgt spid="4">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Effect transition="in" filter="fade">
                                      <p:cBhvr>
                                        <p:cTn id="25"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7E4EED-FE0C-4A6B-93A4-0A5A45CDCDB2}"/>
              </a:ext>
            </a:extLst>
          </p:cNvPr>
          <p:cNvSpPr>
            <a:spLocks noGrp="1"/>
          </p:cNvSpPr>
          <p:nvPr>
            <p:ph type="title"/>
          </p:nvPr>
        </p:nvSpPr>
        <p:spPr>
          <a:xfrm>
            <a:off x="8643193" y="489507"/>
            <a:ext cx="3091607" cy="1655483"/>
          </a:xfrm>
        </p:spPr>
        <p:txBody>
          <a:bodyPr vert="horz" lIns="91440" tIns="45720" rIns="91440" bIns="45720" rtlCol="0" anchor="ctr">
            <a:normAutofit/>
          </a:bodyPr>
          <a:lstStyle/>
          <a:p>
            <a:r>
              <a:rPr lang="en-US" sz="4400" dirty="0"/>
              <a:t>Phone or Voicemail</a:t>
            </a:r>
          </a:p>
        </p:txBody>
      </p:sp>
      <p:pic>
        <p:nvPicPr>
          <p:cNvPr id="6" name="Picture Placeholder 5">
            <a:extLst>
              <a:ext uri="{FF2B5EF4-FFF2-40B4-BE49-F238E27FC236}">
                <a16:creationId xmlns:a16="http://schemas.microsoft.com/office/drawing/2014/main" id="{3ACF2406-C887-4F6E-A327-F74477AC61D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143" r="9642" b="-2"/>
          <a:stretch/>
        </p:blipFill>
        <p:spPr>
          <a:xfrm>
            <a:off x="20" y="431"/>
            <a:ext cx="8115280" cy="6408311"/>
          </a:xfrm>
          <a:prstGeom prst="rect">
            <a:avLst/>
          </a:prstGeom>
        </p:spPr>
      </p:pic>
      <p:sp>
        <p:nvSpPr>
          <p:cNvPr id="4" name="Text Placeholder 3">
            <a:extLst>
              <a:ext uri="{FF2B5EF4-FFF2-40B4-BE49-F238E27FC236}">
                <a16:creationId xmlns:a16="http://schemas.microsoft.com/office/drawing/2014/main" id="{9EF9B8D0-FFC4-4542-AE98-5C7DDB1E6BFB}"/>
              </a:ext>
            </a:extLst>
          </p:cNvPr>
          <p:cNvSpPr>
            <a:spLocks noGrp="1"/>
          </p:cNvSpPr>
          <p:nvPr>
            <p:ph type="body" sz="half" idx="2"/>
          </p:nvPr>
        </p:nvSpPr>
        <p:spPr>
          <a:xfrm>
            <a:off x="8643193" y="2418408"/>
            <a:ext cx="2942813" cy="3540265"/>
          </a:xfrm>
        </p:spPr>
        <p:txBody>
          <a:bodyPr vert="horz" lIns="91440" tIns="45720" rIns="91440" bIns="45720" rtlCol="0" anchor="ctr">
            <a:normAutofit/>
          </a:bodyPr>
          <a:lstStyle/>
          <a:p>
            <a:pPr marL="342900" indent="-342900">
              <a:buFont typeface="Arial" panose="020B0604020202020204" pitchFamily="34" charset="0"/>
              <a:buChar char="•"/>
            </a:pPr>
            <a:r>
              <a:rPr lang="en-US" sz="2400" dirty="0"/>
              <a:t>Brief.</a:t>
            </a:r>
          </a:p>
          <a:p>
            <a:pPr marL="342900" indent="-342900">
              <a:buFont typeface="Arial" panose="020B0604020202020204" pitchFamily="34" charset="0"/>
              <a:buChar char="•"/>
            </a:pPr>
            <a:r>
              <a:rPr lang="en-US" sz="2400" dirty="0"/>
              <a:t>Tell them exactly why you’re calling immediately.</a:t>
            </a:r>
          </a:p>
          <a:p>
            <a:pPr marL="342900" indent="-342900">
              <a:buFont typeface="Arial" panose="020B0604020202020204" pitchFamily="34" charset="0"/>
              <a:buChar char="•"/>
            </a:pPr>
            <a:r>
              <a:rPr lang="en-US" sz="2400" dirty="0"/>
              <a:t>Use phone to let them know what you’ll be doing.</a:t>
            </a:r>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13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FD25EF-F4BD-4CDE-B220-F541522D67AD}"/>
              </a:ext>
            </a:extLst>
          </p:cNvPr>
          <p:cNvSpPr>
            <a:spLocks noGrp="1"/>
          </p:cNvSpPr>
          <p:nvPr>
            <p:ph type="title"/>
          </p:nvPr>
        </p:nvSpPr>
        <p:spPr>
          <a:xfrm>
            <a:off x="8447965" y="252946"/>
            <a:ext cx="3498376" cy="1339293"/>
          </a:xfrm>
        </p:spPr>
        <p:txBody>
          <a:bodyPr vert="horz" lIns="91440" tIns="45720" rIns="91440" bIns="45720" rtlCol="0" anchor="ctr">
            <a:normAutofit/>
          </a:bodyPr>
          <a:lstStyle/>
          <a:p>
            <a:r>
              <a:rPr lang="en-US" sz="4400" dirty="0"/>
              <a:t>In-Person Calls</a:t>
            </a:r>
          </a:p>
        </p:txBody>
      </p:sp>
      <p:pic>
        <p:nvPicPr>
          <p:cNvPr id="6" name="Picture Placeholder 5" descr="A picture containing grass, outdoor&#10;&#10;Description automatically generated">
            <a:extLst>
              <a:ext uri="{FF2B5EF4-FFF2-40B4-BE49-F238E27FC236}">
                <a16:creationId xmlns:a16="http://schemas.microsoft.com/office/drawing/2014/main" id="{7D1067EE-FD78-44D5-85F6-720E962B097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757" r="12028" b="-2"/>
          <a:stretch/>
        </p:blipFill>
        <p:spPr>
          <a:xfrm>
            <a:off x="20" y="431"/>
            <a:ext cx="8115280" cy="6408311"/>
          </a:xfrm>
          <a:prstGeom prst="rect">
            <a:avLst/>
          </a:prstGeom>
        </p:spPr>
      </p:pic>
      <p:sp>
        <p:nvSpPr>
          <p:cNvPr id="4" name="Text Placeholder 3">
            <a:extLst>
              <a:ext uri="{FF2B5EF4-FFF2-40B4-BE49-F238E27FC236}">
                <a16:creationId xmlns:a16="http://schemas.microsoft.com/office/drawing/2014/main" id="{41EEF732-965C-4078-902F-9B9BA3C3E401}"/>
              </a:ext>
            </a:extLst>
          </p:cNvPr>
          <p:cNvSpPr>
            <a:spLocks noGrp="1"/>
          </p:cNvSpPr>
          <p:nvPr>
            <p:ph type="body" sz="half" idx="2"/>
          </p:nvPr>
        </p:nvSpPr>
        <p:spPr>
          <a:xfrm>
            <a:off x="8447965" y="1963482"/>
            <a:ext cx="3498376" cy="4264446"/>
          </a:xfrm>
        </p:spPr>
        <p:txBody>
          <a:bodyPr vert="horz" lIns="91440" tIns="45720" rIns="91440" bIns="45720" rtlCol="0" anchor="ctr">
            <a:normAutofit/>
          </a:bodyPr>
          <a:lstStyle/>
          <a:p>
            <a:pPr marL="342900" indent="-342900">
              <a:buFont typeface="Arial" panose="020B0604020202020204" pitchFamily="34" charset="0"/>
              <a:buChar char="•"/>
            </a:pPr>
            <a:r>
              <a:rPr lang="en-US" sz="2400" dirty="0"/>
              <a:t>Do not be aggressive in seeing them.</a:t>
            </a:r>
          </a:p>
          <a:p>
            <a:pPr marL="342900" indent="-342900">
              <a:buFont typeface="Arial" panose="020B0604020202020204" pitchFamily="34" charset="0"/>
              <a:buChar char="•"/>
            </a:pPr>
            <a:r>
              <a:rPr lang="en-US" sz="2400" dirty="0"/>
              <a:t>Let them know ahead of time that you’ll be dropping off material at “3:00 Thursday, but it’s ok if you can’t see me – I know you’re busy ”.</a:t>
            </a:r>
          </a:p>
          <a:p>
            <a:pPr marL="342900" indent="-342900">
              <a:buFont typeface="Arial" panose="020B0604020202020204" pitchFamily="34" charset="0"/>
              <a:buChar char="•"/>
            </a:pPr>
            <a:r>
              <a:rPr lang="en-US" sz="2400" dirty="0"/>
              <a:t>Make in-person calls at :50-:55 of the hour.</a:t>
            </a:r>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79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holding a skateboard&#10;&#10;Description automatically generated with medium confidence">
            <a:extLst>
              <a:ext uri="{FF2B5EF4-FFF2-40B4-BE49-F238E27FC236}">
                <a16:creationId xmlns:a16="http://schemas.microsoft.com/office/drawing/2014/main" id="{BFCE0BAF-4346-4BB1-9533-5DBE4BE4474A}"/>
              </a:ext>
            </a:extLst>
          </p:cNvPr>
          <p:cNvPicPr>
            <a:picLocks noGrp="1" noChangeAspect="1"/>
          </p:cNvPicPr>
          <p:nvPr>
            <p:ph type="pic" idx="4294967295"/>
          </p:nvPr>
        </p:nvPicPr>
        <p:blipFill rotWithShape="1">
          <a:blip r:embed="rId2">
            <a:extLst>
              <a:ext uri="{28A0092B-C50C-407E-A947-70E740481C1C}">
                <a14:useLocalDpi xmlns:a14="http://schemas.microsoft.com/office/drawing/2010/main" val="0"/>
              </a:ext>
            </a:extLst>
          </a:blip>
          <a:srcRect t="6301" b="14744"/>
          <a:stretch/>
        </p:blipFill>
        <p:spPr>
          <a:xfrm>
            <a:off x="457200" y="457200"/>
            <a:ext cx="11277600" cy="5943600"/>
          </a:xfrm>
          <a:prstGeom prst="rect">
            <a:avLst/>
          </a:prstGeom>
        </p:spPr>
      </p:pic>
      <p:pic>
        <p:nvPicPr>
          <p:cNvPr id="2" name="Picture 1">
            <a:extLst>
              <a:ext uri="{FF2B5EF4-FFF2-40B4-BE49-F238E27FC236}">
                <a16:creationId xmlns:a16="http://schemas.microsoft.com/office/drawing/2014/main" id="{5DDFCF17-838D-4AA3-BA73-5EE29C2B9C7F}"/>
              </a:ext>
            </a:extLst>
          </p:cNvPr>
          <p:cNvPicPr>
            <a:picLocks noChangeAspect="1"/>
          </p:cNvPicPr>
          <p:nvPr/>
        </p:nvPicPr>
        <p:blipFill>
          <a:blip r:embed="rId3"/>
          <a:stretch>
            <a:fillRect/>
          </a:stretch>
        </p:blipFill>
        <p:spPr>
          <a:xfrm>
            <a:off x="8736234" y="799046"/>
            <a:ext cx="1579001" cy="1956986"/>
          </a:xfrm>
          <a:prstGeom prst="rect">
            <a:avLst/>
          </a:prstGeom>
        </p:spPr>
      </p:pic>
      <p:sp>
        <p:nvSpPr>
          <p:cNvPr id="9" name="Title 1">
            <a:extLst>
              <a:ext uri="{FF2B5EF4-FFF2-40B4-BE49-F238E27FC236}">
                <a16:creationId xmlns:a16="http://schemas.microsoft.com/office/drawing/2014/main" id="{17E110C7-C34C-48E8-9F68-83568E7EB36C}"/>
              </a:ext>
            </a:extLst>
          </p:cNvPr>
          <p:cNvSpPr txBox="1">
            <a:spLocks/>
          </p:cNvSpPr>
          <p:nvPr/>
        </p:nvSpPr>
        <p:spPr>
          <a:xfrm>
            <a:off x="576992" y="551591"/>
            <a:ext cx="3482478" cy="3204134"/>
          </a:xfrm>
          <a:prstGeom prst="rect">
            <a:avLst/>
          </a:prstGeom>
          <a:solidFill>
            <a:srgbClr val="175980"/>
          </a:solidFill>
          <a:ln>
            <a:noFill/>
          </a:ln>
          <a:effectLst>
            <a:outerShdw blurRad="101600" dist="76200" dir="8100000" algn="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bg1"/>
                </a:solidFill>
                <a:latin typeface="+mj-lt"/>
                <a:ea typeface="+mj-ea"/>
                <a:cs typeface="+mj-cs"/>
              </a:defRPr>
            </a:lvl1pPr>
          </a:lstStyle>
          <a:p>
            <a:pPr marL="742950" marR="0" lvl="0" indent="-742950" algn="l" defTabSz="914400" rtl="0" eaLnBrk="1" fontAlgn="auto" latinLnBrk="0" hangingPunct="1">
              <a:lnSpc>
                <a:spcPct val="90000"/>
              </a:lnSpc>
              <a:spcBef>
                <a:spcPct val="0"/>
              </a:spcBef>
              <a:spcAft>
                <a:spcPts val="0"/>
              </a:spcAft>
              <a:buClrTx/>
              <a:buSzTx/>
              <a:buFontTx/>
              <a:buAutoNum type="arabicPeriod"/>
              <a:tabLst/>
              <a:defRPr/>
            </a:pPr>
            <a:r>
              <a:rPr kumimoji="0" lang="en-US" sz="4000" b="0"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Brief</a:t>
            </a:r>
          </a:p>
          <a:p>
            <a:pPr marL="742950" marR="0" lvl="0" indent="-742950" algn="l" defTabSz="914400" rtl="0" eaLnBrk="1" fontAlgn="auto" latinLnBrk="0" hangingPunct="1">
              <a:lnSpc>
                <a:spcPct val="90000"/>
              </a:lnSpc>
              <a:spcBef>
                <a:spcPct val="0"/>
              </a:spcBef>
              <a:spcAft>
                <a:spcPts val="0"/>
              </a:spcAft>
              <a:buClrTx/>
              <a:buSzTx/>
              <a:buFontTx/>
              <a:buAutoNum type="arabicPeriod"/>
              <a:tabLst/>
              <a:defRPr/>
            </a:pPr>
            <a:r>
              <a:rPr lang="en-US" sz="4000" dirty="0">
                <a:solidFill>
                  <a:sysClr val="window" lastClr="FFFFFF"/>
                </a:solidFill>
                <a:latin typeface="Calibri Light" panose="020F0302020204030204"/>
              </a:rPr>
              <a:t>Bullet Points</a:t>
            </a:r>
          </a:p>
          <a:p>
            <a:pPr marL="742950" marR="0" lvl="0" indent="-742950" algn="l" defTabSz="914400" rtl="0" eaLnBrk="1" fontAlgn="auto" latinLnBrk="0" hangingPunct="1">
              <a:lnSpc>
                <a:spcPct val="90000"/>
              </a:lnSpc>
              <a:spcBef>
                <a:spcPct val="0"/>
              </a:spcBef>
              <a:spcAft>
                <a:spcPts val="0"/>
              </a:spcAft>
              <a:buClrTx/>
              <a:buSzTx/>
              <a:buFontTx/>
              <a:buAutoNum type="arabicPeriod"/>
              <a:tabLst/>
              <a:defRPr/>
            </a:pPr>
            <a:r>
              <a:rPr kumimoji="0" lang="en-US" sz="4000" b="0"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Brief</a:t>
            </a:r>
          </a:p>
          <a:p>
            <a:pPr marL="742950" marR="0" lvl="0" indent="-742950" algn="l" defTabSz="914400" rtl="0" eaLnBrk="1" fontAlgn="auto" latinLnBrk="0" hangingPunct="1">
              <a:lnSpc>
                <a:spcPct val="90000"/>
              </a:lnSpc>
              <a:spcBef>
                <a:spcPct val="0"/>
              </a:spcBef>
              <a:spcAft>
                <a:spcPts val="0"/>
              </a:spcAft>
              <a:buClrTx/>
              <a:buSzTx/>
              <a:buFontTx/>
              <a:buAutoNum type="arabicPeriod"/>
              <a:tabLst/>
              <a:defRPr/>
            </a:pPr>
            <a:r>
              <a:rPr lang="en-US" sz="4000" dirty="0">
                <a:solidFill>
                  <a:sysClr val="window" lastClr="FFFFFF"/>
                </a:solidFill>
                <a:latin typeface="Calibri Light" panose="020F0302020204030204"/>
              </a:rPr>
              <a:t>Personal Sticky Note</a:t>
            </a:r>
            <a:endParaRPr kumimoji="0" lang="en-US" sz="4000" b="0"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5001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0C991-DF5E-4C74-AF96-C5997D7024D3}"/>
              </a:ext>
            </a:extLst>
          </p:cNvPr>
          <p:cNvSpPr>
            <a:spLocks noGrp="1"/>
          </p:cNvSpPr>
          <p:nvPr>
            <p:ph type="title"/>
          </p:nvPr>
        </p:nvSpPr>
        <p:spPr/>
        <p:txBody>
          <a:bodyPr/>
          <a:lstStyle/>
          <a:p>
            <a:r>
              <a:rPr lang="en-US" dirty="0"/>
              <a:t>Sales Calls</a:t>
            </a:r>
          </a:p>
        </p:txBody>
      </p:sp>
      <p:sp>
        <p:nvSpPr>
          <p:cNvPr id="3" name="Text Placeholder 2">
            <a:extLst>
              <a:ext uri="{FF2B5EF4-FFF2-40B4-BE49-F238E27FC236}">
                <a16:creationId xmlns:a16="http://schemas.microsoft.com/office/drawing/2014/main" id="{DE58A30E-35F2-4584-BAC0-3D88A0AD2C6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0356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4">
            <a:extLst>
              <a:ext uri="{FF2B5EF4-FFF2-40B4-BE49-F238E27FC236}">
                <a16:creationId xmlns:a16="http://schemas.microsoft.com/office/drawing/2014/main" id="{305265DC-CF6B-4AE8-B3F3-2A7A16374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172ECE-9D87-4230-B99C-8DA1F726AD4D}"/>
              </a:ext>
            </a:extLst>
          </p:cNvPr>
          <p:cNvSpPr>
            <a:spLocks noGrp="1"/>
          </p:cNvSpPr>
          <p:nvPr>
            <p:ph type="title"/>
          </p:nvPr>
        </p:nvSpPr>
        <p:spPr>
          <a:xfrm>
            <a:off x="838200" y="4100804"/>
            <a:ext cx="4391024" cy="1907884"/>
          </a:xfrm>
        </p:spPr>
        <p:txBody>
          <a:bodyPr vert="horz" lIns="91440" tIns="45720" rIns="91440" bIns="45720" rtlCol="0" anchor="ctr">
            <a:normAutofit/>
          </a:bodyPr>
          <a:lstStyle/>
          <a:p>
            <a:r>
              <a:rPr lang="en-US" sz="4000" dirty="0"/>
              <a:t>Make sure </a:t>
            </a:r>
            <a:r>
              <a:rPr lang="en-US" sz="4000" u="sng" dirty="0"/>
              <a:t>they</a:t>
            </a:r>
            <a:r>
              <a:rPr lang="en-US" sz="4000" dirty="0"/>
              <a:t> are prepared for you.</a:t>
            </a:r>
          </a:p>
        </p:txBody>
      </p:sp>
      <p:pic>
        <p:nvPicPr>
          <p:cNvPr id="10" name="Picture Placeholder 9" descr="Text, whiteboard&#10;&#10;Description automatically generated">
            <a:extLst>
              <a:ext uri="{FF2B5EF4-FFF2-40B4-BE49-F238E27FC236}">
                <a16:creationId xmlns:a16="http://schemas.microsoft.com/office/drawing/2014/main" id="{8F4BAEEF-2A9E-49C5-A2B1-6E93BCCBB5F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8129" r="5393"/>
          <a:stretch/>
        </p:blipFill>
        <p:spPr>
          <a:xfrm>
            <a:off x="20" y="2"/>
            <a:ext cx="12191980" cy="3418853"/>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p:spPr>
      </p:pic>
      <p:grpSp>
        <p:nvGrpSpPr>
          <p:cNvPr id="22" name="Group 16">
            <a:extLst>
              <a:ext uri="{FF2B5EF4-FFF2-40B4-BE49-F238E27FC236}">
                <a16:creationId xmlns:a16="http://schemas.microsoft.com/office/drawing/2014/main" id="{37EA779C-87BF-454F-919D-A3DA98FD8A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12192000" cy="757168"/>
            <a:chOff x="0" y="2959818"/>
            <a:chExt cx="12192000" cy="757168"/>
          </a:xfrm>
        </p:grpSpPr>
        <p:sp>
          <p:nvSpPr>
            <p:cNvPr id="18" name="Freeform: Shape 17">
              <a:extLst>
                <a:ext uri="{FF2B5EF4-FFF2-40B4-BE49-F238E27FC236}">
                  <a16:creationId xmlns:a16="http://schemas.microsoft.com/office/drawing/2014/main" id="{D8C2E702-9A3E-420B-81FC-693685CAF6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8">
              <a:extLst>
                <a:ext uri="{FF2B5EF4-FFF2-40B4-BE49-F238E27FC236}">
                  <a16:creationId xmlns:a16="http://schemas.microsoft.com/office/drawing/2014/main" id="{6AA40418-2F7D-4A2A-84C0-1A72B0307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 Placeholder 3">
            <a:extLst>
              <a:ext uri="{FF2B5EF4-FFF2-40B4-BE49-F238E27FC236}">
                <a16:creationId xmlns:a16="http://schemas.microsoft.com/office/drawing/2014/main" id="{73291993-CC9A-4FFE-9DA7-0B5D875FEBA1}"/>
              </a:ext>
            </a:extLst>
          </p:cNvPr>
          <p:cNvSpPr>
            <a:spLocks noGrp="1"/>
          </p:cNvSpPr>
          <p:nvPr>
            <p:ph type="body" sz="half" idx="2"/>
          </p:nvPr>
        </p:nvSpPr>
        <p:spPr>
          <a:xfrm>
            <a:off x="5664201" y="4100804"/>
            <a:ext cx="5863608" cy="1907883"/>
          </a:xfrm>
        </p:spPr>
        <p:txBody>
          <a:bodyPr vert="horz" lIns="91440" tIns="45720" rIns="91440" bIns="45720" rtlCol="0" anchor="ctr">
            <a:normAutofit lnSpcReduction="10000"/>
          </a:bodyPr>
          <a:lstStyle/>
          <a:p>
            <a:pPr marL="342900" indent="-342900">
              <a:buFont typeface="Arial" panose="020B0604020202020204" pitchFamily="34" charset="0"/>
              <a:buChar char="•"/>
            </a:pPr>
            <a:r>
              <a:rPr lang="en-US" sz="2400" dirty="0">
                <a:solidFill>
                  <a:schemeClr val="tx1">
                    <a:alpha val="80000"/>
                  </a:schemeClr>
                </a:solidFill>
              </a:rPr>
              <a:t>Send an agenda a few days ahead of time.</a:t>
            </a:r>
          </a:p>
          <a:p>
            <a:pPr marL="342900" indent="-342900">
              <a:buFont typeface="Arial" panose="020B0604020202020204" pitchFamily="34" charset="0"/>
              <a:buChar char="•"/>
            </a:pPr>
            <a:r>
              <a:rPr lang="en-US" sz="2400" dirty="0">
                <a:solidFill>
                  <a:schemeClr val="tx1">
                    <a:alpha val="80000"/>
                  </a:schemeClr>
                </a:solidFill>
              </a:rPr>
              <a:t>Confirm the sales call / meeting.</a:t>
            </a:r>
          </a:p>
          <a:p>
            <a:pPr marL="342900" indent="-342900">
              <a:buFont typeface="Arial" panose="020B0604020202020204" pitchFamily="34" charset="0"/>
              <a:buChar char="•"/>
            </a:pPr>
            <a:r>
              <a:rPr lang="en-US" sz="2400" dirty="0">
                <a:solidFill>
                  <a:schemeClr val="tx1">
                    <a:alpha val="80000"/>
                  </a:schemeClr>
                </a:solidFill>
              </a:rPr>
              <a:t>Send helpful info like a glossary of terms, survey, or other thought-provoking material. </a:t>
            </a:r>
          </a:p>
        </p:txBody>
      </p:sp>
    </p:spTree>
    <p:extLst>
      <p:ext uri="{BB962C8B-B14F-4D97-AF65-F5344CB8AC3E}">
        <p14:creationId xmlns:p14="http://schemas.microsoft.com/office/powerpoint/2010/main" val="31165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9E0DD-10B4-4858-9298-434F6CD3E061}"/>
              </a:ext>
            </a:extLst>
          </p:cNvPr>
          <p:cNvSpPr>
            <a:spLocks noGrp="1"/>
          </p:cNvSpPr>
          <p:nvPr>
            <p:ph type="title"/>
          </p:nvPr>
        </p:nvSpPr>
        <p:spPr>
          <a:xfrm>
            <a:off x="6634134" y="1396289"/>
            <a:ext cx="5006336" cy="1325563"/>
          </a:xfrm>
        </p:spPr>
        <p:txBody>
          <a:bodyPr vert="horz" lIns="91440" tIns="45720" rIns="91440" bIns="45720" rtlCol="0" anchor="ctr">
            <a:normAutofit/>
          </a:bodyPr>
          <a:lstStyle/>
          <a:p>
            <a:r>
              <a:rPr lang="en-US" sz="4400" dirty="0">
                <a:solidFill>
                  <a:schemeClr val="tx1"/>
                </a:solidFill>
              </a:rPr>
              <a:t>Protect their Time</a:t>
            </a:r>
          </a:p>
        </p:txBody>
      </p:sp>
      <p:sp>
        <p:nvSpPr>
          <p:cNvPr id="11"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descr="A person in a suit and tie&#10;&#10;Description automatically generated with medium confidence">
            <a:extLst>
              <a:ext uri="{FF2B5EF4-FFF2-40B4-BE49-F238E27FC236}">
                <a16:creationId xmlns:a16="http://schemas.microsoft.com/office/drawing/2014/main" id="{E19B9CF9-C1DC-4890-BBD0-7DECEDA50AB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2106" r="-1" b="12105"/>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Text Placeholder 3">
            <a:extLst>
              <a:ext uri="{FF2B5EF4-FFF2-40B4-BE49-F238E27FC236}">
                <a16:creationId xmlns:a16="http://schemas.microsoft.com/office/drawing/2014/main" id="{DFF70D0E-54AA-4B23-9039-E8DD057CBA12}"/>
              </a:ext>
            </a:extLst>
          </p:cNvPr>
          <p:cNvSpPr>
            <a:spLocks noGrp="1"/>
          </p:cNvSpPr>
          <p:nvPr>
            <p:ph type="body" sz="half" idx="2"/>
          </p:nvPr>
        </p:nvSpPr>
        <p:spPr>
          <a:xfrm>
            <a:off x="6638578" y="2871981"/>
            <a:ext cx="5004073" cy="3647099"/>
          </a:xfrm>
        </p:spPr>
        <p:txBody>
          <a:bodyPr vert="horz" lIns="91440" tIns="45720" rIns="91440" bIns="45720" rtlCol="0" anchor="ctr">
            <a:normAutofit/>
          </a:bodyPr>
          <a:lstStyle/>
          <a:p>
            <a:pPr marL="342900" indent="-342900">
              <a:buFont typeface="Arial" panose="020B0604020202020204" pitchFamily="34" charset="0"/>
              <a:buChar char="•"/>
            </a:pPr>
            <a:r>
              <a:rPr lang="en-US" sz="2400" dirty="0">
                <a:solidFill>
                  <a:schemeClr val="bg1"/>
                </a:solidFill>
              </a:rPr>
              <a:t>Do as much homework ahead of time as possible to avoid asking unnecessary questions.</a:t>
            </a:r>
          </a:p>
          <a:p>
            <a:pPr marL="342900" indent="-342900">
              <a:buFont typeface="Arial" panose="020B0604020202020204" pitchFamily="34" charset="0"/>
              <a:buChar char="•"/>
            </a:pPr>
            <a:r>
              <a:rPr lang="en-US" sz="2400" dirty="0">
                <a:solidFill>
                  <a:schemeClr val="bg1"/>
                </a:solidFill>
              </a:rPr>
              <a:t>Let them know the scheduled stop time and set an alarm on your phone at the 10-minute mark.</a:t>
            </a:r>
          </a:p>
          <a:p>
            <a:pPr marL="342900" indent="-342900">
              <a:buFont typeface="Arial" panose="020B0604020202020204" pitchFamily="34" charset="0"/>
              <a:buChar char="•"/>
            </a:pPr>
            <a:r>
              <a:rPr lang="en-US" sz="2400" dirty="0">
                <a:solidFill>
                  <a:schemeClr val="bg1"/>
                </a:solidFill>
              </a:rPr>
              <a:t>Follow the agenda.</a:t>
            </a:r>
          </a:p>
          <a:p>
            <a:pPr marL="342900" indent="-342900">
              <a:buFont typeface="Arial" panose="020B0604020202020204" pitchFamily="34" charset="0"/>
              <a:buChar char="•"/>
            </a:pPr>
            <a:r>
              <a:rPr lang="en-US" sz="2400" dirty="0">
                <a:solidFill>
                  <a:schemeClr val="bg1"/>
                </a:solidFill>
              </a:rPr>
              <a:t>Finish early.</a:t>
            </a:r>
          </a:p>
        </p:txBody>
      </p:sp>
    </p:spTree>
    <p:extLst>
      <p:ext uri="{BB962C8B-B14F-4D97-AF65-F5344CB8AC3E}">
        <p14:creationId xmlns:p14="http://schemas.microsoft.com/office/powerpoint/2010/main" val="17897477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37A7C-63CD-4AA1-9A0D-6B3D1307718F}"/>
              </a:ext>
            </a:extLst>
          </p:cNvPr>
          <p:cNvSpPr>
            <a:spLocks noGrp="1"/>
          </p:cNvSpPr>
          <p:nvPr>
            <p:ph type="title"/>
          </p:nvPr>
        </p:nvSpPr>
        <p:spPr>
          <a:xfrm>
            <a:off x="762001" y="803325"/>
            <a:ext cx="5314536" cy="1325563"/>
          </a:xfrm>
          <a:solidFill>
            <a:srgbClr val="E3CEA3"/>
          </a:solidFill>
        </p:spPr>
        <p:txBody>
          <a:bodyPr vert="horz" lIns="91440" tIns="45720" rIns="91440" bIns="45720" rtlCol="0" anchor="ctr">
            <a:normAutofit/>
          </a:bodyPr>
          <a:lstStyle/>
          <a:p>
            <a:pPr algn="ctr"/>
            <a:r>
              <a:rPr lang="en-US" sz="4400" dirty="0"/>
              <a:t>The Meat</a:t>
            </a:r>
          </a:p>
        </p:txBody>
      </p:sp>
      <p:sp>
        <p:nvSpPr>
          <p:cNvPr id="4" name="Text Placeholder 3">
            <a:extLst>
              <a:ext uri="{FF2B5EF4-FFF2-40B4-BE49-F238E27FC236}">
                <a16:creationId xmlns:a16="http://schemas.microsoft.com/office/drawing/2014/main" id="{69A9CB45-5D8C-453D-B2AB-083A03385DDD}"/>
              </a:ext>
            </a:extLst>
          </p:cNvPr>
          <p:cNvSpPr>
            <a:spLocks noGrp="1"/>
          </p:cNvSpPr>
          <p:nvPr>
            <p:ph type="body" sz="half" idx="2"/>
          </p:nvPr>
        </p:nvSpPr>
        <p:spPr>
          <a:xfrm>
            <a:off x="762000" y="2279018"/>
            <a:ext cx="5314543" cy="3953460"/>
          </a:xfrm>
          <a:solidFill>
            <a:srgbClr val="175980"/>
          </a:solidFill>
        </p:spPr>
        <p:txBody>
          <a:bodyPr vert="horz" lIns="91440" tIns="45720" rIns="91440" bIns="45720" rtlCol="0" anchor="ctr">
            <a:normAutofit/>
          </a:bodyPr>
          <a:lstStyle/>
          <a:p>
            <a:pPr marL="342900" indent="-342900">
              <a:buFont typeface="Arial" panose="020B0604020202020204" pitchFamily="34" charset="0"/>
              <a:buChar char="•"/>
            </a:pPr>
            <a:r>
              <a:rPr lang="en-US" sz="2400" dirty="0"/>
              <a:t>Get to the point.</a:t>
            </a:r>
          </a:p>
          <a:p>
            <a:pPr marL="342900" indent="-342900">
              <a:buFont typeface="Arial" panose="020B0604020202020204" pitchFamily="34" charset="0"/>
              <a:buChar char="•"/>
            </a:pPr>
            <a:r>
              <a:rPr lang="en-US" sz="2400" dirty="0"/>
              <a:t>Tell stories.</a:t>
            </a:r>
          </a:p>
          <a:p>
            <a:pPr marL="342900" indent="-342900">
              <a:buFont typeface="Arial" panose="020B0604020202020204" pitchFamily="34" charset="0"/>
              <a:buChar char="•"/>
            </a:pPr>
            <a:r>
              <a:rPr lang="en-US" sz="2400" dirty="0"/>
              <a:t>Use data and examples to back up your stories.</a:t>
            </a:r>
          </a:p>
          <a:p>
            <a:pPr marL="342900" indent="-342900">
              <a:buFont typeface="Arial" panose="020B0604020202020204" pitchFamily="34" charset="0"/>
              <a:buChar char="•"/>
            </a:pPr>
            <a:r>
              <a:rPr lang="en-US" sz="2400" dirty="0"/>
              <a:t>Let leave-behind or follow-up material provide specifications and details.</a:t>
            </a:r>
          </a:p>
          <a:p>
            <a:pPr marL="342900" indent="-342900">
              <a:buFont typeface="Arial" panose="020B0604020202020204" pitchFamily="34" charset="0"/>
              <a:buChar char="•"/>
            </a:pPr>
            <a:r>
              <a:rPr lang="en-US" sz="2400" dirty="0"/>
              <a:t>Don’t tell them how great you are but lead them to forming that opinion.</a:t>
            </a:r>
          </a:p>
          <a:p>
            <a:pPr marL="342900" indent="-342900">
              <a:buFont typeface="Arial" panose="020B0604020202020204" pitchFamily="34" charset="0"/>
              <a:buChar char="•"/>
            </a:pPr>
            <a:r>
              <a:rPr lang="en-US" sz="2400" dirty="0"/>
              <a:t>Never outshine the master.</a:t>
            </a: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a:extLst>
              <a:ext uri="{FF2B5EF4-FFF2-40B4-BE49-F238E27FC236}">
                <a16:creationId xmlns:a16="http://schemas.microsoft.com/office/drawing/2014/main" id="{F85A18A4-6DCC-4ED1-96A5-ED716A525FB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907" r="17907"/>
          <a:stretch/>
        </p:blipFill>
        <p:spPr>
          <a:xfrm>
            <a:off x="6750141" y="0"/>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8949852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E263DE8-D0D5-4B90-9DE7-265463015B21}"/>
              </a:ext>
            </a:extLst>
          </p:cNvPr>
          <p:cNvPicPr>
            <a:picLocks noChangeAspect="1"/>
          </p:cNvPicPr>
          <p:nvPr/>
        </p:nvPicPr>
        <p:blipFill rotWithShape="1">
          <a:blip r:embed="rId2"/>
          <a:srcRect l="4867" r="17056" b="-1"/>
          <a:stretch/>
        </p:blipFill>
        <p:spPr>
          <a:xfrm>
            <a:off x="641276" y="643467"/>
            <a:ext cx="4013020" cy="2702558"/>
          </a:xfrm>
          <a:prstGeom prst="rect">
            <a:avLst/>
          </a:prstGeom>
        </p:spPr>
      </p:pic>
      <p:pic>
        <p:nvPicPr>
          <p:cNvPr id="4" name="Picture 3">
            <a:extLst>
              <a:ext uri="{FF2B5EF4-FFF2-40B4-BE49-F238E27FC236}">
                <a16:creationId xmlns:a16="http://schemas.microsoft.com/office/drawing/2014/main" id="{D2F68D03-B670-456B-8858-671AB09EEF9A}"/>
              </a:ext>
            </a:extLst>
          </p:cNvPr>
          <p:cNvPicPr>
            <a:picLocks noChangeAspect="1"/>
          </p:cNvPicPr>
          <p:nvPr/>
        </p:nvPicPr>
        <p:blipFill rotWithShape="1">
          <a:blip r:embed="rId3"/>
          <a:srcRect l="17234" r="4806" b="2"/>
          <a:stretch/>
        </p:blipFill>
        <p:spPr>
          <a:xfrm>
            <a:off x="643467" y="3509433"/>
            <a:ext cx="4010830" cy="2705099"/>
          </a:xfrm>
          <a:prstGeom prst="rect">
            <a:avLst/>
          </a:prstGeom>
        </p:spPr>
      </p:pic>
      <p:pic>
        <p:nvPicPr>
          <p:cNvPr id="2" name="Picture 1">
            <a:extLst>
              <a:ext uri="{FF2B5EF4-FFF2-40B4-BE49-F238E27FC236}">
                <a16:creationId xmlns:a16="http://schemas.microsoft.com/office/drawing/2014/main" id="{7DDF3B00-DFBF-4F62-970A-27BFD2B5665A}"/>
              </a:ext>
            </a:extLst>
          </p:cNvPr>
          <p:cNvPicPr>
            <a:picLocks noChangeAspect="1"/>
          </p:cNvPicPr>
          <p:nvPr/>
        </p:nvPicPr>
        <p:blipFill rotWithShape="1">
          <a:blip r:embed="rId4"/>
          <a:srcRect l="8809" r="20762" b="-1"/>
          <a:stretch/>
        </p:blipFill>
        <p:spPr>
          <a:xfrm>
            <a:off x="4812633" y="643467"/>
            <a:ext cx="6735900" cy="5571066"/>
          </a:xfrm>
          <a:prstGeom prst="rect">
            <a:avLst/>
          </a:prstGeom>
        </p:spPr>
      </p:pic>
    </p:spTree>
    <p:extLst>
      <p:ext uri="{BB962C8B-B14F-4D97-AF65-F5344CB8AC3E}">
        <p14:creationId xmlns:p14="http://schemas.microsoft.com/office/powerpoint/2010/main" val="205253485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0C991-DF5E-4C74-AF96-C5997D7024D3}"/>
              </a:ext>
            </a:extLst>
          </p:cNvPr>
          <p:cNvSpPr>
            <a:spLocks noGrp="1"/>
          </p:cNvSpPr>
          <p:nvPr>
            <p:ph type="title"/>
          </p:nvPr>
        </p:nvSpPr>
        <p:spPr/>
        <p:txBody>
          <a:bodyPr/>
          <a:lstStyle/>
          <a:p>
            <a:r>
              <a:rPr lang="en-US" dirty="0"/>
              <a:t>General Best Practices</a:t>
            </a:r>
          </a:p>
        </p:txBody>
      </p:sp>
      <p:sp>
        <p:nvSpPr>
          <p:cNvPr id="3" name="Text Placeholder 2">
            <a:extLst>
              <a:ext uri="{FF2B5EF4-FFF2-40B4-BE49-F238E27FC236}">
                <a16:creationId xmlns:a16="http://schemas.microsoft.com/office/drawing/2014/main" id="{DE58A30E-35F2-4584-BAC0-3D88A0AD2C6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4150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Placeholder 5" descr="Logo&#10;&#10;Description automatically generated">
            <a:extLst>
              <a:ext uri="{FF2B5EF4-FFF2-40B4-BE49-F238E27FC236}">
                <a16:creationId xmlns:a16="http://schemas.microsoft.com/office/drawing/2014/main" id="{F212BE26-BD41-490C-BF06-2CC8BCC16AE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3182" b="-1"/>
          <a:stretch/>
        </p:blipFill>
        <p:spPr>
          <a:xfrm>
            <a:off x="20" y="10"/>
            <a:ext cx="9947062" cy="6857990"/>
          </a:xfrm>
          <a:prstGeom prst="rect">
            <a:avLst/>
          </a:prstGeom>
        </p:spPr>
      </p:pic>
      <p:sp>
        <p:nvSpPr>
          <p:cNvPr id="13" name="Freeform: Shape 1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5" name="Freeform: Shape 14">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7" name="Freeform: Shape 16">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E66F7493-A55D-46CC-8FAF-F72E80D16160}"/>
              </a:ext>
            </a:extLst>
          </p:cNvPr>
          <p:cNvSpPr>
            <a:spLocks noGrp="1"/>
          </p:cNvSpPr>
          <p:nvPr>
            <p:ph type="title"/>
          </p:nvPr>
        </p:nvSpPr>
        <p:spPr>
          <a:xfrm>
            <a:off x="8046720" y="473122"/>
            <a:ext cx="4013352" cy="2160897"/>
          </a:xfrm>
        </p:spPr>
        <p:txBody>
          <a:bodyPr vert="horz" lIns="91440" tIns="45720" rIns="91440" bIns="45720" rtlCol="0" anchor="ctr">
            <a:normAutofit/>
          </a:bodyPr>
          <a:lstStyle/>
          <a:p>
            <a:pPr algn="l"/>
            <a:r>
              <a:rPr lang="en-US" sz="4400" dirty="0"/>
              <a:t>Competence is More Important than Friendship</a:t>
            </a:r>
          </a:p>
        </p:txBody>
      </p:sp>
      <p:sp>
        <p:nvSpPr>
          <p:cNvPr id="4" name="Text Placeholder 3">
            <a:extLst>
              <a:ext uri="{FF2B5EF4-FFF2-40B4-BE49-F238E27FC236}">
                <a16:creationId xmlns:a16="http://schemas.microsoft.com/office/drawing/2014/main" id="{3F80AE90-49AC-4E2D-A472-6BE790A5CDDC}"/>
              </a:ext>
            </a:extLst>
          </p:cNvPr>
          <p:cNvSpPr>
            <a:spLocks noGrp="1"/>
          </p:cNvSpPr>
          <p:nvPr>
            <p:ph type="body" sz="half" idx="2"/>
          </p:nvPr>
        </p:nvSpPr>
        <p:spPr>
          <a:xfrm>
            <a:off x="8046719" y="2722729"/>
            <a:ext cx="4013352" cy="2700062"/>
          </a:xfrm>
        </p:spPr>
        <p:txBody>
          <a:bodyPr vert="horz" lIns="91440" tIns="45720" rIns="91440" bIns="45720" rtlCol="0" anchor="ctr">
            <a:normAutofit/>
          </a:bodyPr>
          <a:lstStyle/>
          <a:p>
            <a:pPr marL="342900" indent="-342900">
              <a:buFont typeface="Arial" panose="020B0604020202020204" pitchFamily="34" charset="0"/>
              <a:buChar char="•"/>
            </a:pPr>
            <a:r>
              <a:rPr lang="en-US" sz="2400" dirty="0"/>
              <a:t>Make friends anyway.</a:t>
            </a:r>
          </a:p>
          <a:p>
            <a:pPr marL="342900" indent="-342900">
              <a:buFont typeface="Arial" panose="020B0604020202020204" pitchFamily="34" charset="0"/>
              <a:buChar char="•"/>
            </a:pPr>
            <a:r>
              <a:rPr lang="en-US" sz="2400" dirty="0"/>
              <a:t>Master your world: industry, solution, etc.</a:t>
            </a:r>
          </a:p>
          <a:p>
            <a:pPr marL="342900" indent="-342900">
              <a:buFont typeface="Arial" panose="020B0604020202020204" pitchFamily="34" charset="0"/>
              <a:buChar char="•"/>
            </a:pPr>
            <a:r>
              <a:rPr lang="en-US" sz="2400" dirty="0"/>
              <a:t>Know their industry enough to lead a discussion.</a:t>
            </a:r>
          </a:p>
        </p:txBody>
      </p:sp>
    </p:spTree>
    <p:extLst>
      <p:ext uri="{BB962C8B-B14F-4D97-AF65-F5344CB8AC3E}">
        <p14:creationId xmlns:p14="http://schemas.microsoft.com/office/powerpoint/2010/main" val="274623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Two people looking at a computer&#10;&#10;Description automatically generated with medium confidence">
            <a:extLst>
              <a:ext uri="{FF2B5EF4-FFF2-40B4-BE49-F238E27FC236}">
                <a16:creationId xmlns:a16="http://schemas.microsoft.com/office/drawing/2014/main" id="{38DAA6B6-832C-4263-B105-DBF184106DE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372" r="18872"/>
          <a:stretch/>
        </p:blipFill>
        <p:spPr>
          <a:xfrm>
            <a:off x="4038599" y="10"/>
            <a:ext cx="8160026" cy="6875809"/>
          </a:xfrm>
          <a:prstGeom prst="rect">
            <a:avLst/>
          </a:prstGeom>
        </p:spPr>
      </p:pic>
      <p:sp>
        <p:nvSpPr>
          <p:cNvPr id="17" name="Freeform: Shape 16">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C055F9C-F977-4AFE-966E-41832A2809EF}"/>
              </a:ext>
            </a:extLst>
          </p:cNvPr>
          <p:cNvSpPr>
            <a:spLocks noGrp="1"/>
          </p:cNvSpPr>
          <p:nvPr>
            <p:ph type="title"/>
          </p:nvPr>
        </p:nvSpPr>
        <p:spPr>
          <a:xfrm>
            <a:off x="145576" y="2950387"/>
            <a:ext cx="3789925" cy="3531403"/>
          </a:xfrm>
        </p:spPr>
        <p:txBody>
          <a:bodyPr vert="horz" lIns="91440" tIns="45720" rIns="91440" bIns="45720" rtlCol="0" anchor="ctr">
            <a:normAutofit/>
          </a:bodyPr>
          <a:lstStyle/>
          <a:p>
            <a:pPr algn="r"/>
            <a:r>
              <a:rPr lang="en-US" sz="4400" dirty="0">
                <a:solidFill>
                  <a:srgbClr val="FFFFFF"/>
                </a:solidFill>
              </a:rPr>
              <a:t>Know their Communication Style</a:t>
            </a:r>
          </a:p>
        </p:txBody>
      </p:sp>
      <p:sp>
        <p:nvSpPr>
          <p:cNvPr id="4" name="Text Placeholder 3">
            <a:extLst>
              <a:ext uri="{FF2B5EF4-FFF2-40B4-BE49-F238E27FC236}">
                <a16:creationId xmlns:a16="http://schemas.microsoft.com/office/drawing/2014/main" id="{A7679624-0053-43C7-9E7A-D6646BE8EF1F}"/>
              </a:ext>
            </a:extLst>
          </p:cNvPr>
          <p:cNvSpPr>
            <a:spLocks noGrp="1"/>
          </p:cNvSpPr>
          <p:nvPr>
            <p:ph type="body" sz="half" idx="2"/>
          </p:nvPr>
        </p:nvSpPr>
        <p:spPr>
          <a:xfrm>
            <a:off x="263152" y="1082722"/>
            <a:ext cx="3932237" cy="5212597"/>
          </a:xfrm>
        </p:spPr>
        <p:txBody>
          <a:bodyPr anchor="ctr">
            <a:normAutofit/>
          </a:bodyPr>
          <a:lstStyle/>
          <a:p>
            <a:pPr marL="285750" indent="-285750">
              <a:buFont typeface="Arial" panose="020B0604020202020204" pitchFamily="34" charset="0"/>
              <a:buChar char="•"/>
            </a:pPr>
            <a:r>
              <a:rPr lang="en-US" sz="2400" dirty="0"/>
              <a:t>Give them time to respond, especially when using Super Questions – maybe up to 20 seconds.</a:t>
            </a:r>
          </a:p>
          <a:p>
            <a:pPr marL="285750" indent="-285750">
              <a:buFont typeface="Arial" panose="020B0604020202020204" pitchFamily="34" charset="0"/>
              <a:buChar char="•"/>
            </a:pPr>
            <a:r>
              <a:rPr lang="en-US" sz="2400" dirty="0"/>
              <a:t>When challenging them, use a third party. “I read in an article that mobile credentials were going to take off this year. Do you disagree?”</a:t>
            </a:r>
          </a:p>
          <a:p>
            <a:pPr marL="285750" indent="-285750">
              <a:buFont typeface="Arial" panose="020B0604020202020204" pitchFamily="34" charset="0"/>
              <a:buChar char="•"/>
            </a:pPr>
            <a:r>
              <a:rPr lang="en-US" sz="2400" dirty="0"/>
              <a:t>Use north / south / east / west instead of right / left.</a:t>
            </a:r>
          </a:p>
          <a:p>
            <a:pPr marL="285750" indent="-285750">
              <a:buFont typeface="Arial" panose="020B0604020202020204" pitchFamily="34" charset="0"/>
              <a:buChar char="•"/>
            </a:pPr>
            <a:r>
              <a:rPr lang="en-US" sz="2400" dirty="0"/>
              <a:t>Be curious and care about the details. </a:t>
            </a:r>
          </a:p>
        </p:txBody>
      </p:sp>
      <p:pic>
        <p:nvPicPr>
          <p:cNvPr id="7" name="Picture 6">
            <a:extLst>
              <a:ext uri="{FF2B5EF4-FFF2-40B4-BE49-F238E27FC236}">
                <a16:creationId xmlns:a16="http://schemas.microsoft.com/office/drawing/2014/main" id="{CF9E7881-5362-494C-92EC-1CF350EACD49}"/>
              </a:ext>
            </a:extLst>
          </p:cNvPr>
          <p:cNvPicPr>
            <a:picLocks noChangeAspect="1"/>
          </p:cNvPicPr>
          <p:nvPr/>
        </p:nvPicPr>
        <p:blipFill>
          <a:blip r:embed="rId3"/>
          <a:stretch>
            <a:fillRect/>
          </a:stretch>
        </p:blipFill>
        <p:spPr>
          <a:xfrm>
            <a:off x="3935501" y="460892"/>
            <a:ext cx="1579001" cy="1956986"/>
          </a:xfrm>
          <a:prstGeom prst="rect">
            <a:avLst/>
          </a:prstGeom>
        </p:spPr>
      </p:pic>
    </p:spTree>
    <p:extLst>
      <p:ext uri="{BB962C8B-B14F-4D97-AF65-F5344CB8AC3E}">
        <p14:creationId xmlns:p14="http://schemas.microsoft.com/office/powerpoint/2010/main" val="380381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1791A6-4161-4630-947D-4709A527C281}"/>
              </a:ext>
            </a:extLst>
          </p:cNvPr>
          <p:cNvSpPr>
            <a:spLocks noGrp="1"/>
          </p:cNvSpPr>
          <p:nvPr>
            <p:ph type="title"/>
          </p:nvPr>
        </p:nvSpPr>
        <p:spPr>
          <a:xfrm>
            <a:off x="8397922" y="139214"/>
            <a:ext cx="3598460" cy="1366589"/>
          </a:xfrm>
        </p:spPr>
        <p:txBody>
          <a:bodyPr vert="horz" lIns="91440" tIns="45720" rIns="91440" bIns="45720" rtlCol="0" anchor="ctr">
            <a:normAutofit/>
          </a:bodyPr>
          <a:lstStyle/>
          <a:p>
            <a:pPr algn="l"/>
            <a:r>
              <a:rPr lang="en-US" sz="4400" dirty="0"/>
              <a:t>Things They Judge</a:t>
            </a:r>
          </a:p>
        </p:txBody>
      </p:sp>
      <p:pic>
        <p:nvPicPr>
          <p:cNvPr id="10" name="Picture Placeholder 9" descr="A person wearing glasses and a bow tie holding up his middle finger&#10;&#10;Description automatically generated with low confidence">
            <a:extLst>
              <a:ext uri="{FF2B5EF4-FFF2-40B4-BE49-F238E27FC236}">
                <a16:creationId xmlns:a16="http://schemas.microsoft.com/office/drawing/2014/main" id="{57E10399-FE8D-4030-B491-83C986DF1FC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b="24982"/>
          <a:stretch/>
        </p:blipFill>
        <p:spPr>
          <a:xfrm>
            <a:off x="20" y="431"/>
            <a:ext cx="8115280" cy="6408311"/>
          </a:xfrm>
          <a:prstGeom prst="rect">
            <a:avLst/>
          </a:prstGeom>
        </p:spPr>
      </p:pic>
      <p:sp>
        <p:nvSpPr>
          <p:cNvPr id="4" name="Text Placeholder 3">
            <a:extLst>
              <a:ext uri="{FF2B5EF4-FFF2-40B4-BE49-F238E27FC236}">
                <a16:creationId xmlns:a16="http://schemas.microsoft.com/office/drawing/2014/main" id="{B2F7CE0B-FB7B-4AFD-A38A-FB50FA3FF05F}"/>
              </a:ext>
            </a:extLst>
          </p:cNvPr>
          <p:cNvSpPr>
            <a:spLocks noGrp="1"/>
          </p:cNvSpPr>
          <p:nvPr>
            <p:ph type="body" sz="half" idx="2"/>
          </p:nvPr>
        </p:nvSpPr>
        <p:spPr>
          <a:xfrm>
            <a:off x="8397922" y="1645015"/>
            <a:ext cx="3566615" cy="4551069"/>
          </a:xfrm>
        </p:spPr>
        <p:txBody>
          <a:bodyPr vert="horz" lIns="91440" tIns="45720" rIns="91440" bIns="45720" rtlCol="0" anchor="ctr">
            <a:normAutofit/>
          </a:bodyPr>
          <a:lstStyle/>
          <a:p>
            <a:pPr marL="342900" indent="-342900">
              <a:buFont typeface="Arial" panose="020B0604020202020204" pitchFamily="34" charset="0"/>
              <a:buChar char="•"/>
            </a:pPr>
            <a:r>
              <a:rPr lang="en-US" sz="2400" dirty="0"/>
              <a:t>Not doing what you say at the exact time you were supposed to.</a:t>
            </a:r>
          </a:p>
          <a:p>
            <a:pPr marL="342900" indent="-342900">
              <a:buFont typeface="Arial" panose="020B0604020202020204" pitchFamily="34" charset="0"/>
              <a:buChar char="•"/>
            </a:pPr>
            <a:r>
              <a:rPr lang="en-US" sz="2400" dirty="0"/>
              <a:t>EDT when it’s EST and vice versa.</a:t>
            </a:r>
          </a:p>
          <a:p>
            <a:pPr marL="342900" indent="-342900">
              <a:buFont typeface="Arial" panose="020B0604020202020204" pitchFamily="34" charset="0"/>
              <a:buChar char="•"/>
            </a:pPr>
            <a:r>
              <a:rPr lang="en-US" sz="2400" dirty="0"/>
              <a:t>Inconsistencies in formatting</a:t>
            </a:r>
          </a:p>
          <a:p>
            <a:pPr marL="342900" indent="-342900">
              <a:buFont typeface="Arial" panose="020B0604020202020204" pitchFamily="34" charset="0"/>
              <a:buChar char="•"/>
            </a:pPr>
            <a:r>
              <a:rPr lang="en-US" sz="2400" dirty="0"/>
              <a:t>Redundant phrases (ATM </a:t>
            </a:r>
            <a:r>
              <a:rPr lang="en-US" sz="2400" strike="sngStrike" dirty="0"/>
              <a:t>machine</a:t>
            </a:r>
            <a:r>
              <a:rPr lang="en-US" sz="2400" dirty="0"/>
              <a:t>, Monday </a:t>
            </a:r>
            <a:r>
              <a:rPr lang="en-US" sz="2400" strike="sngStrike" dirty="0"/>
              <a:t>morning</a:t>
            </a:r>
            <a:r>
              <a:rPr lang="en-US" sz="2400" dirty="0"/>
              <a:t> at 8:30 am).</a:t>
            </a:r>
          </a:p>
          <a:p>
            <a:pPr marL="342900" indent="-342900">
              <a:buFont typeface="Arial" panose="020B0604020202020204" pitchFamily="34" charset="0"/>
              <a:buChar char="•"/>
            </a:pPr>
            <a:r>
              <a:rPr lang="en-US" sz="2400" dirty="0"/>
              <a:t>Inexact tiny quantities (…three or four times).</a:t>
            </a:r>
          </a:p>
        </p:txBody>
      </p:sp>
      <p:sp>
        <p:nvSpPr>
          <p:cNvPr id="17" name="Rectangle 1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88E7B6F-FA57-420B-B19D-A305A1E7C646}"/>
              </a:ext>
            </a:extLst>
          </p:cNvPr>
          <p:cNvPicPr>
            <a:picLocks noChangeAspect="1"/>
          </p:cNvPicPr>
          <p:nvPr/>
        </p:nvPicPr>
        <p:blipFill>
          <a:blip r:embed="rId3"/>
          <a:stretch>
            <a:fillRect/>
          </a:stretch>
        </p:blipFill>
        <p:spPr>
          <a:xfrm>
            <a:off x="498522" y="449258"/>
            <a:ext cx="1579001" cy="1956986"/>
          </a:xfrm>
          <a:prstGeom prst="rect">
            <a:avLst/>
          </a:prstGeom>
        </p:spPr>
      </p:pic>
    </p:spTree>
    <p:extLst>
      <p:ext uri="{BB962C8B-B14F-4D97-AF65-F5344CB8AC3E}">
        <p14:creationId xmlns:p14="http://schemas.microsoft.com/office/powerpoint/2010/main" val="319253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Text, whiteboard&#10;&#10;Description automatically generated">
            <a:extLst>
              <a:ext uri="{FF2B5EF4-FFF2-40B4-BE49-F238E27FC236}">
                <a16:creationId xmlns:a16="http://schemas.microsoft.com/office/drawing/2014/main" id="{875B3313-F6EF-43EF-8405-1E823A06DF2E}"/>
              </a:ext>
            </a:extLst>
          </p:cNvPr>
          <p:cNvPicPr>
            <a:picLocks noChangeAspect="1"/>
          </p:cNvPicPr>
          <p:nvPr/>
        </p:nvPicPr>
        <p:blipFill rotWithShape="1">
          <a:blip r:embed="rId2">
            <a:extLst>
              <a:ext uri="{28A0092B-C50C-407E-A947-70E740481C1C}">
                <a14:useLocalDpi xmlns:a14="http://schemas.microsoft.com/office/drawing/2010/main" val="0"/>
              </a:ext>
            </a:extLst>
          </a:blip>
          <a:srcRect l="3751" r="6014"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472172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DB5857C1-B1DE-4227-9991-B4F36403E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171" y="457200"/>
            <a:ext cx="10519657" cy="5943600"/>
          </a:xfrm>
          <a:prstGeom prst="rect">
            <a:avLst/>
          </a:prstGeom>
        </p:spPr>
      </p:pic>
    </p:spTree>
    <p:extLst>
      <p:ext uri="{BB962C8B-B14F-4D97-AF65-F5344CB8AC3E}">
        <p14:creationId xmlns:p14="http://schemas.microsoft.com/office/powerpoint/2010/main" val="1923740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3F9AED7-4A4D-4014-9861-E5400C2F7BA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202" b="14528"/>
          <a:stretch/>
        </p:blipFill>
        <p:spPr>
          <a:xfrm>
            <a:off x="20" y="10"/>
            <a:ext cx="12191980" cy="6857990"/>
          </a:xfrm>
          <a:prstGeom prst="rect">
            <a:avLst/>
          </a:prstGeom>
        </p:spPr>
      </p:pic>
      <p:sp>
        <p:nvSpPr>
          <p:cNvPr id="2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2456E06-C0B1-4C23-B66A-01ACF60CC2DC}"/>
              </a:ext>
            </a:extLst>
          </p:cNvPr>
          <p:cNvSpPr>
            <a:spLocks noGrp="1"/>
          </p:cNvSpPr>
          <p:nvPr>
            <p:ph type="title"/>
          </p:nvPr>
        </p:nvSpPr>
        <p:spPr>
          <a:xfrm>
            <a:off x="8220070" y="3231931"/>
            <a:ext cx="3421470" cy="1834056"/>
          </a:xfrm>
        </p:spPr>
        <p:txBody>
          <a:bodyPr vert="horz" lIns="91440" tIns="45720" rIns="91440" bIns="45720" rtlCol="0" anchor="ctr">
            <a:normAutofit/>
          </a:bodyPr>
          <a:lstStyle/>
          <a:p>
            <a:pPr algn="l"/>
            <a:r>
              <a:rPr lang="en-US" sz="4400" dirty="0"/>
              <a:t>Creating Your Database</a:t>
            </a:r>
          </a:p>
        </p:txBody>
      </p:sp>
      <p:sp>
        <p:nvSpPr>
          <p:cNvPr id="4" name="Text Placeholder 3">
            <a:extLst>
              <a:ext uri="{FF2B5EF4-FFF2-40B4-BE49-F238E27FC236}">
                <a16:creationId xmlns:a16="http://schemas.microsoft.com/office/drawing/2014/main" id="{DF7E2E2E-F6BE-4EEC-A06E-AE4765724F6A}"/>
              </a:ext>
            </a:extLst>
          </p:cNvPr>
          <p:cNvSpPr>
            <a:spLocks noGrp="1"/>
          </p:cNvSpPr>
          <p:nvPr>
            <p:ph type="body" sz="half" idx="2"/>
          </p:nvPr>
        </p:nvSpPr>
        <p:spPr>
          <a:xfrm>
            <a:off x="8220070" y="5249806"/>
            <a:ext cx="3455942" cy="683284"/>
          </a:xfrm>
        </p:spPr>
        <p:txBody>
          <a:bodyPr vert="horz" lIns="91440" tIns="45720" rIns="91440" bIns="45720" rtlCol="0">
            <a:normAutofit/>
          </a:bodyPr>
          <a:lstStyle/>
          <a:p>
            <a:pPr algn="ctr"/>
            <a:r>
              <a:rPr lang="en-US" sz="4000" dirty="0"/>
              <a:t>October’s Topic</a:t>
            </a:r>
          </a:p>
        </p:txBody>
      </p:sp>
      <p:cxnSp>
        <p:nvCxnSpPr>
          <p:cNvPr id="27" name="Straight Connector 2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89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3CC64F67-F82B-4D3A-9C44-74BB8FFFD1DC}"/>
              </a:ext>
            </a:extLst>
          </p:cNvPr>
          <p:cNvPicPr>
            <a:picLocks noChangeAspect="1"/>
          </p:cNvPicPr>
          <p:nvPr/>
        </p:nvPicPr>
        <p:blipFill rotWithShape="1">
          <a:blip r:embed="rId3"/>
          <a:srcRect l="7084" r="1" b="1"/>
          <a:stretch/>
        </p:blipFill>
        <p:spPr>
          <a:xfrm>
            <a:off x="321733" y="321733"/>
            <a:ext cx="11548534" cy="6214534"/>
          </a:xfrm>
          <a:prstGeom prst="rect">
            <a:avLst/>
          </a:prstGeom>
        </p:spPr>
      </p:pic>
    </p:spTree>
    <p:extLst>
      <p:ext uri="{BB962C8B-B14F-4D97-AF65-F5344CB8AC3E}">
        <p14:creationId xmlns:p14="http://schemas.microsoft.com/office/powerpoint/2010/main" val="3736081403"/>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picture containing text, indoor&#10;&#10;Description automatically generated">
            <a:extLst>
              <a:ext uri="{FF2B5EF4-FFF2-40B4-BE49-F238E27FC236}">
                <a16:creationId xmlns:a16="http://schemas.microsoft.com/office/drawing/2014/main" id="{464DEF88-CC11-47FF-B4A7-036B1D6FDA9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E624560-21D4-4BE2-9207-F3997DFAB7A4}"/>
              </a:ext>
            </a:extLst>
          </p:cNvPr>
          <p:cNvSpPr>
            <a:spLocks noGrp="1"/>
          </p:cNvSpPr>
          <p:nvPr>
            <p:ph type="title"/>
          </p:nvPr>
        </p:nvSpPr>
        <p:spPr>
          <a:xfrm>
            <a:off x="709448" y="1913950"/>
            <a:ext cx="4204137" cy="1342754"/>
          </a:xfrm>
        </p:spPr>
        <p:txBody>
          <a:bodyPr vert="horz" lIns="91440" tIns="45720" rIns="91440" bIns="45720" rtlCol="0" anchor="ctr">
            <a:normAutofit/>
          </a:bodyPr>
          <a:lstStyle/>
          <a:p>
            <a:r>
              <a:rPr lang="en-US" sz="4400" dirty="0"/>
              <a:t>Refresher Calls</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3AD489C-124A-473F-8AE2-7C2CC16507E6}"/>
              </a:ext>
            </a:extLst>
          </p:cNvPr>
          <p:cNvSpPr>
            <a:spLocks noGrp="1"/>
          </p:cNvSpPr>
          <p:nvPr>
            <p:ph type="body" sz="half" idx="2"/>
          </p:nvPr>
        </p:nvSpPr>
        <p:spPr>
          <a:xfrm>
            <a:off x="525516" y="3417573"/>
            <a:ext cx="4593021" cy="2619839"/>
          </a:xfrm>
        </p:spPr>
        <p:txBody>
          <a:bodyPr vert="horz" lIns="91440" tIns="45720" rIns="91440" bIns="45720" rtlCol="0" anchor="ctr">
            <a:normAutofit/>
          </a:bodyPr>
          <a:lstStyle/>
          <a:p>
            <a:r>
              <a:rPr lang="en-US" sz="2400" dirty="0"/>
              <a:t>Jamie will conduct an orientation / refresher session every month at 11:00 am Eastern Time on the first Friday of the month. </a:t>
            </a:r>
          </a:p>
          <a:p>
            <a:endParaRPr lang="en-US" sz="2400" dirty="0"/>
          </a:p>
          <a:p>
            <a:r>
              <a:rPr lang="en-US" sz="2400" dirty="0"/>
              <a:t>Next one is October 1</a:t>
            </a:r>
            <a:r>
              <a:rPr lang="en-US" sz="2400" baseline="30000" dirty="0"/>
              <a:t>st</a:t>
            </a:r>
            <a:r>
              <a:rPr lang="en-US" sz="2400" dirty="0"/>
              <a:t>. </a:t>
            </a:r>
          </a:p>
        </p:txBody>
      </p:sp>
    </p:spTree>
    <p:extLst>
      <p:ext uri="{BB962C8B-B14F-4D97-AF65-F5344CB8AC3E}">
        <p14:creationId xmlns:p14="http://schemas.microsoft.com/office/powerpoint/2010/main" val="340880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Questions and Discussion</a:t>
            </a:r>
          </a:p>
        </p:txBody>
      </p:sp>
    </p:spTree>
    <p:extLst>
      <p:ext uri="{BB962C8B-B14F-4D97-AF65-F5344CB8AC3E}">
        <p14:creationId xmlns:p14="http://schemas.microsoft.com/office/powerpoint/2010/main" val="2571239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text, cluttered&#10;&#10;Description automatically generated">
            <a:extLst>
              <a:ext uri="{FF2B5EF4-FFF2-40B4-BE49-F238E27FC236}">
                <a16:creationId xmlns:a16="http://schemas.microsoft.com/office/drawing/2014/main" id="{9E871504-AD94-45C4-B747-E22EC1C6BD4A}"/>
              </a:ext>
            </a:extLst>
          </p:cNvPr>
          <p:cNvPicPr>
            <a:picLocks noChangeAspect="1"/>
          </p:cNvPicPr>
          <p:nvPr/>
        </p:nvPicPr>
        <p:blipFill rotWithShape="1">
          <a:blip r:embed="rId2">
            <a:extLst>
              <a:ext uri="{28A0092B-C50C-407E-A947-70E740481C1C}">
                <a14:useLocalDpi xmlns:a14="http://schemas.microsoft.com/office/drawing/2010/main" val="0"/>
              </a:ext>
            </a:extLst>
          </a:blip>
          <a:srcRect t="9080" r="-1" b="19170"/>
          <a:stretch/>
        </p:blipFill>
        <p:spPr>
          <a:xfrm>
            <a:off x="321733" y="321733"/>
            <a:ext cx="11548534" cy="6214534"/>
          </a:xfrm>
          <a:prstGeom prst="rect">
            <a:avLst/>
          </a:prstGeom>
        </p:spPr>
      </p:pic>
    </p:spTree>
    <p:extLst>
      <p:ext uri="{BB962C8B-B14F-4D97-AF65-F5344CB8AC3E}">
        <p14:creationId xmlns:p14="http://schemas.microsoft.com/office/powerpoint/2010/main" val="364517284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A9C2-2240-4351-A214-3C7FDB1D0A4E}"/>
              </a:ext>
            </a:extLst>
          </p:cNvPr>
          <p:cNvSpPr>
            <a:spLocks noGrp="1"/>
          </p:cNvSpPr>
          <p:nvPr>
            <p:ph type="title"/>
          </p:nvPr>
        </p:nvSpPr>
        <p:spPr>
          <a:xfrm>
            <a:off x="7464614" y="1191491"/>
            <a:ext cx="4087306" cy="4263064"/>
          </a:xfrm>
          <a:solidFill>
            <a:srgbClr val="175980"/>
          </a:solidFill>
        </p:spPr>
        <p:txBody>
          <a:bodyPr vert="horz" lIns="91440" tIns="45720" rIns="91440" bIns="45720" rtlCol="0" anchor="ctr">
            <a:normAutofit/>
          </a:bodyPr>
          <a:lstStyle/>
          <a:p>
            <a:r>
              <a:rPr lang="en-US" sz="4400" dirty="0">
                <a:solidFill>
                  <a:schemeClr val="tx1"/>
                </a:solidFill>
              </a:rPr>
              <a:t>Compared to all the foods that I hated, jamon was amazing. For six days, I ate nothing else!   </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Placeholder 5">
            <a:extLst>
              <a:ext uri="{FF2B5EF4-FFF2-40B4-BE49-F238E27FC236}">
                <a16:creationId xmlns:a16="http://schemas.microsoft.com/office/drawing/2014/main" id="{E77E1D35-E12B-4E0C-A042-6E45CFE658A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1568" r="11568"/>
          <a:stretch/>
        </p:blipFill>
        <p:spPr>
          <a:xfrm>
            <a:off x="-2333767" y="9"/>
            <a:ext cx="9362263" cy="913514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5916043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A9C2-2240-4351-A214-3C7FDB1D0A4E}"/>
              </a:ext>
            </a:extLst>
          </p:cNvPr>
          <p:cNvSpPr>
            <a:spLocks noGrp="1"/>
          </p:cNvSpPr>
          <p:nvPr>
            <p:ph type="title"/>
          </p:nvPr>
        </p:nvSpPr>
        <p:spPr>
          <a:xfrm>
            <a:off x="7464614" y="1191491"/>
            <a:ext cx="4087306" cy="4263064"/>
          </a:xfrm>
          <a:solidFill>
            <a:srgbClr val="175980"/>
          </a:solidFill>
        </p:spPr>
        <p:txBody>
          <a:bodyPr vert="horz" lIns="91440" tIns="45720" rIns="91440" bIns="45720" rtlCol="0" anchor="ctr">
            <a:normAutofit/>
          </a:bodyPr>
          <a:lstStyle/>
          <a:p>
            <a:r>
              <a:rPr lang="en-US" sz="4400" dirty="0">
                <a:solidFill>
                  <a:srgbClr val="175980"/>
                </a:solidFill>
              </a:rPr>
              <a:t>Compared to all the foods that I hated, jamon was amazing. </a:t>
            </a:r>
            <a:r>
              <a:rPr lang="en-US" sz="4400" dirty="0">
                <a:solidFill>
                  <a:schemeClr val="tx1"/>
                </a:solidFill>
              </a:rPr>
              <a:t>For six days, I ate nothing else!   </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Placeholder 5">
            <a:extLst>
              <a:ext uri="{FF2B5EF4-FFF2-40B4-BE49-F238E27FC236}">
                <a16:creationId xmlns:a16="http://schemas.microsoft.com/office/drawing/2014/main" id="{E77E1D35-E12B-4E0C-A042-6E45CFE658A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1568" r="11568"/>
          <a:stretch/>
        </p:blipFill>
        <p:spPr>
          <a:xfrm>
            <a:off x="-2333767" y="9"/>
            <a:ext cx="9362263" cy="913514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827323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BC0AA6-E951-40F4-9E48-73880D3E72D1}"/>
              </a:ext>
            </a:extLst>
          </p:cNvPr>
          <p:cNvSpPr>
            <a:spLocks noGrp="1"/>
          </p:cNvSpPr>
          <p:nvPr>
            <p:ph type="title"/>
          </p:nvPr>
        </p:nvSpPr>
        <p:spPr>
          <a:xfrm>
            <a:off x="6513788" y="100085"/>
            <a:ext cx="5286976" cy="2072346"/>
          </a:xfrm>
        </p:spPr>
        <p:txBody>
          <a:bodyPr vert="horz" lIns="91440" tIns="45720" rIns="91440" bIns="45720" rtlCol="0" anchor="ctr">
            <a:normAutofit/>
          </a:bodyPr>
          <a:lstStyle/>
          <a:p>
            <a:pPr algn="l"/>
            <a:r>
              <a:rPr lang="en-US" sz="4400" dirty="0"/>
              <a:t>What technical people think about every salesperson…</a:t>
            </a:r>
          </a:p>
        </p:txBody>
      </p:sp>
      <p:pic>
        <p:nvPicPr>
          <p:cNvPr id="10" name="Picture Placeholder 9" descr="A picture containing person, necktie, person, building&#10;&#10;Description automatically generated">
            <a:extLst>
              <a:ext uri="{FF2B5EF4-FFF2-40B4-BE49-F238E27FC236}">
                <a16:creationId xmlns:a16="http://schemas.microsoft.com/office/drawing/2014/main" id="{C659F5CE-E20A-4AE8-BC31-430829761FF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7359" r="23107"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Text Placeholder 3">
            <a:extLst>
              <a:ext uri="{FF2B5EF4-FFF2-40B4-BE49-F238E27FC236}">
                <a16:creationId xmlns:a16="http://schemas.microsoft.com/office/drawing/2014/main" id="{677B49B3-37EB-4B5C-844D-8F735CB47650}"/>
              </a:ext>
            </a:extLst>
          </p:cNvPr>
          <p:cNvSpPr>
            <a:spLocks noGrp="1"/>
          </p:cNvSpPr>
          <p:nvPr>
            <p:ph type="body" sz="half" idx="2"/>
          </p:nvPr>
        </p:nvSpPr>
        <p:spPr>
          <a:xfrm>
            <a:off x="6513788" y="2333297"/>
            <a:ext cx="5286976" cy="4290416"/>
          </a:xfrm>
        </p:spPr>
        <p:txBody>
          <a:bodyPr vert="horz" lIns="91440" tIns="45720" rIns="91440" bIns="45720" rtlCol="0" anchor="ctr">
            <a:noAutofit/>
          </a:bodyPr>
          <a:lstStyle/>
          <a:p>
            <a:pPr marL="342900" marR="0" indent="-342900">
              <a:spcBef>
                <a:spcPts val="0"/>
              </a:spcBef>
              <a:spcAft>
                <a:spcPts val="600"/>
              </a:spcAft>
              <a:buFont typeface="Arial" panose="020B0604020202020204" pitchFamily="34" charset="0"/>
              <a:buChar char="•"/>
            </a:pPr>
            <a:r>
              <a:rPr lang="en-US" sz="2400" dirty="0">
                <a:effectLst/>
                <a:latin typeface="Calibri" panose="020F0502020204030204" pitchFamily="34" charset="0"/>
              </a:rPr>
              <a:t>You're going to run on and keep me from my tasks.</a:t>
            </a:r>
          </a:p>
          <a:p>
            <a:pPr marL="342900" marR="0" indent="-342900">
              <a:spcBef>
                <a:spcPts val="0"/>
              </a:spcBef>
              <a:spcAft>
                <a:spcPts val="600"/>
              </a:spcAft>
              <a:buFont typeface="Arial" panose="020B0604020202020204" pitchFamily="34" charset="0"/>
              <a:buChar char="•"/>
            </a:pPr>
            <a:r>
              <a:rPr lang="en-US" sz="2400" dirty="0">
                <a:effectLst/>
                <a:latin typeface="Calibri" panose="020F0502020204030204" pitchFamily="34" charset="0"/>
              </a:rPr>
              <a:t>You're trying to be smarter than you are.</a:t>
            </a:r>
          </a:p>
          <a:p>
            <a:pPr marL="342900" marR="0" indent="-342900">
              <a:spcBef>
                <a:spcPts val="0"/>
              </a:spcBef>
              <a:spcAft>
                <a:spcPts val="600"/>
              </a:spcAft>
              <a:buFont typeface="Arial" panose="020B0604020202020204" pitchFamily="34" charset="0"/>
              <a:buChar char="•"/>
            </a:pPr>
            <a:r>
              <a:rPr lang="en-US" sz="2400" dirty="0">
                <a:latin typeface="Calibri" panose="020F0502020204030204" pitchFamily="34" charset="0"/>
              </a:rPr>
              <a:t>I know more about your stuff than you know</a:t>
            </a:r>
            <a:r>
              <a:rPr lang="en-US" sz="2400" dirty="0">
                <a:effectLst/>
                <a:latin typeface="Calibri" panose="020F0502020204030204" pitchFamily="34" charset="0"/>
              </a:rPr>
              <a:t>.</a:t>
            </a:r>
          </a:p>
          <a:p>
            <a:pPr marL="342900" marR="0" indent="-342900">
              <a:spcBef>
                <a:spcPts val="0"/>
              </a:spcBef>
              <a:spcAft>
                <a:spcPts val="600"/>
              </a:spcAft>
              <a:buFont typeface="Arial" panose="020B0604020202020204" pitchFamily="34" charset="0"/>
              <a:buChar char="•"/>
            </a:pPr>
            <a:r>
              <a:rPr lang="en-US" sz="2400" dirty="0">
                <a:effectLst/>
                <a:latin typeface="Calibri" panose="020F0502020204030204" pitchFamily="34" charset="0"/>
              </a:rPr>
              <a:t>You don't know about my industry.</a:t>
            </a:r>
          </a:p>
          <a:p>
            <a:pPr marL="342900" marR="0" indent="-342900">
              <a:spcBef>
                <a:spcPts val="0"/>
              </a:spcBef>
              <a:spcAft>
                <a:spcPts val="600"/>
              </a:spcAft>
              <a:buFont typeface="Arial" panose="020B0604020202020204" pitchFamily="34" charset="0"/>
              <a:buChar char="•"/>
            </a:pPr>
            <a:r>
              <a:rPr lang="en-US" sz="2400" dirty="0">
                <a:effectLst/>
                <a:latin typeface="Calibri" panose="020F0502020204030204" pitchFamily="34" charset="0"/>
              </a:rPr>
              <a:t>You're going to overpromise and lie.</a:t>
            </a:r>
          </a:p>
          <a:p>
            <a:pPr marL="342900" marR="0" indent="-342900">
              <a:spcBef>
                <a:spcPts val="0"/>
              </a:spcBef>
              <a:spcAft>
                <a:spcPts val="600"/>
              </a:spcAft>
              <a:buFont typeface="Arial" panose="020B0604020202020204" pitchFamily="34" charset="0"/>
              <a:buChar char="•"/>
            </a:pPr>
            <a:r>
              <a:rPr lang="en-US" sz="2400" dirty="0">
                <a:effectLst/>
                <a:latin typeface="Calibri" panose="020F0502020204030204" pitchFamily="34" charset="0"/>
              </a:rPr>
              <a:t>I don't like being with people, and especially don’t like extroverted people.  </a:t>
            </a:r>
          </a:p>
        </p:txBody>
      </p:sp>
    </p:spTree>
    <p:extLst>
      <p:ext uri="{BB962C8B-B14F-4D97-AF65-F5344CB8AC3E}">
        <p14:creationId xmlns:p14="http://schemas.microsoft.com/office/powerpoint/2010/main" val="399679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E263DE8-D0D5-4B90-9DE7-265463015B21}"/>
              </a:ext>
            </a:extLst>
          </p:cNvPr>
          <p:cNvPicPr>
            <a:picLocks noChangeAspect="1"/>
          </p:cNvPicPr>
          <p:nvPr/>
        </p:nvPicPr>
        <p:blipFill rotWithShape="1">
          <a:blip r:embed="rId2"/>
          <a:srcRect l="4867" r="17056" b="-1"/>
          <a:stretch/>
        </p:blipFill>
        <p:spPr>
          <a:xfrm>
            <a:off x="641276" y="643467"/>
            <a:ext cx="4013020" cy="2702558"/>
          </a:xfrm>
          <a:prstGeom prst="rect">
            <a:avLst/>
          </a:prstGeom>
        </p:spPr>
      </p:pic>
      <p:pic>
        <p:nvPicPr>
          <p:cNvPr id="4" name="Picture 3">
            <a:extLst>
              <a:ext uri="{FF2B5EF4-FFF2-40B4-BE49-F238E27FC236}">
                <a16:creationId xmlns:a16="http://schemas.microsoft.com/office/drawing/2014/main" id="{D2F68D03-B670-456B-8858-671AB09EEF9A}"/>
              </a:ext>
            </a:extLst>
          </p:cNvPr>
          <p:cNvPicPr>
            <a:picLocks noChangeAspect="1"/>
          </p:cNvPicPr>
          <p:nvPr/>
        </p:nvPicPr>
        <p:blipFill rotWithShape="1">
          <a:blip r:embed="rId3"/>
          <a:srcRect l="17234" r="4806" b="2"/>
          <a:stretch/>
        </p:blipFill>
        <p:spPr>
          <a:xfrm>
            <a:off x="643467" y="3509433"/>
            <a:ext cx="4010830" cy="2705099"/>
          </a:xfrm>
          <a:prstGeom prst="rect">
            <a:avLst/>
          </a:prstGeom>
        </p:spPr>
      </p:pic>
      <p:pic>
        <p:nvPicPr>
          <p:cNvPr id="2" name="Picture 1">
            <a:extLst>
              <a:ext uri="{FF2B5EF4-FFF2-40B4-BE49-F238E27FC236}">
                <a16:creationId xmlns:a16="http://schemas.microsoft.com/office/drawing/2014/main" id="{7DDF3B00-DFBF-4F62-970A-27BFD2B5665A}"/>
              </a:ext>
            </a:extLst>
          </p:cNvPr>
          <p:cNvPicPr>
            <a:picLocks noChangeAspect="1"/>
          </p:cNvPicPr>
          <p:nvPr/>
        </p:nvPicPr>
        <p:blipFill rotWithShape="1">
          <a:blip r:embed="rId4"/>
          <a:srcRect l="8809" r="20762" b="-1"/>
          <a:stretch/>
        </p:blipFill>
        <p:spPr>
          <a:xfrm>
            <a:off x="4812633" y="643467"/>
            <a:ext cx="6735900" cy="5571066"/>
          </a:xfrm>
          <a:prstGeom prst="rect">
            <a:avLst/>
          </a:prstGeom>
        </p:spPr>
      </p:pic>
    </p:spTree>
    <p:extLst>
      <p:ext uri="{BB962C8B-B14F-4D97-AF65-F5344CB8AC3E}">
        <p14:creationId xmlns:p14="http://schemas.microsoft.com/office/powerpoint/2010/main" val="38697280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text, cluttered&#10;&#10;Description automatically generated">
            <a:extLst>
              <a:ext uri="{FF2B5EF4-FFF2-40B4-BE49-F238E27FC236}">
                <a16:creationId xmlns:a16="http://schemas.microsoft.com/office/drawing/2014/main" id="{9E871504-AD94-45C4-B747-E22EC1C6BD4A}"/>
              </a:ext>
            </a:extLst>
          </p:cNvPr>
          <p:cNvPicPr>
            <a:picLocks noChangeAspect="1"/>
          </p:cNvPicPr>
          <p:nvPr/>
        </p:nvPicPr>
        <p:blipFill rotWithShape="1">
          <a:blip r:embed="rId2">
            <a:extLst>
              <a:ext uri="{28A0092B-C50C-407E-A947-70E740481C1C}">
                <a14:useLocalDpi xmlns:a14="http://schemas.microsoft.com/office/drawing/2010/main" val="0"/>
              </a:ext>
            </a:extLst>
          </a:blip>
          <a:srcRect t="9080" r="-1" b="19170"/>
          <a:stretch/>
        </p:blipFill>
        <p:spPr>
          <a:xfrm>
            <a:off x="321733" y="321733"/>
            <a:ext cx="11548534" cy="6214534"/>
          </a:xfrm>
          <a:prstGeom prst="rect">
            <a:avLst/>
          </a:prstGeom>
        </p:spPr>
      </p:pic>
    </p:spTree>
    <p:extLst>
      <p:ext uri="{BB962C8B-B14F-4D97-AF65-F5344CB8AC3E}">
        <p14:creationId xmlns:p14="http://schemas.microsoft.com/office/powerpoint/2010/main" val="8848450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12318</TotalTime>
  <Words>900</Words>
  <Application>Microsoft Office PowerPoint</Application>
  <PresentationFormat>Widescreen</PresentationFormat>
  <Paragraphs>107</Paragraphs>
  <Slides>39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Meiryo</vt:lpstr>
      <vt:lpstr>Arial</vt:lpstr>
      <vt:lpstr>Calibri</vt:lpstr>
      <vt:lpstr>Calibri Light</vt:lpstr>
      <vt:lpstr>Office Theme</vt:lpstr>
      <vt:lpstr>PowerPoint Presentation</vt:lpstr>
      <vt:lpstr>PowerPoint Presentation</vt:lpstr>
      <vt:lpstr>PowerPoint Presentation</vt:lpstr>
      <vt:lpstr>PowerPoint Presentation</vt:lpstr>
      <vt:lpstr>Compared to all the foods that I hated, jamon was amazing. For six days, I ate nothing else!   </vt:lpstr>
      <vt:lpstr>Compared to all the foods that I hated, jamon was amazing. For six days, I ate nothing else!   </vt:lpstr>
      <vt:lpstr>What technical people think about every salesperson…</vt:lpstr>
      <vt:lpstr>PowerPoint Presentation</vt:lpstr>
      <vt:lpstr>PowerPoint Presentation</vt:lpstr>
      <vt:lpstr>Compared to all the foods that I hated, jamon was amazing. For six days, I ate nothing else!   </vt:lpstr>
      <vt:lpstr>“I have an opportunity to become their favorite salesperson. When I do, they won’t want to work with anyone else!”</vt:lpstr>
      <vt:lpstr>PowerPoint Presentation</vt:lpstr>
      <vt:lpstr>Lesson Plan</vt:lpstr>
      <vt:lpstr>Poll Question</vt:lpstr>
      <vt:lpstr>PowerPoint Presentation</vt:lpstr>
      <vt:lpstr>PowerPoint Presentation</vt:lpstr>
      <vt:lpstr>Prospecting</vt:lpstr>
      <vt:lpstr>They hate surprises and interruptions, so how can I prospect to technical people?</vt:lpstr>
      <vt:lpstr>Your goal is to show that you’re smarter than others. Not smarter than them, but other salespeople.</vt:lpstr>
      <vt:lpstr>PowerPoint Presentation</vt:lpstr>
      <vt:lpstr>1. Brief 2. Bullet Points 3. Brief</vt:lpstr>
      <vt:lpstr>Same Email – Different Format</vt:lpstr>
      <vt:lpstr>Phone or Voicemail</vt:lpstr>
      <vt:lpstr>In-Person Calls</vt:lpstr>
      <vt:lpstr>PowerPoint Presentation</vt:lpstr>
      <vt:lpstr>Sales Calls</vt:lpstr>
      <vt:lpstr>Make sure they are prepared for you.</vt:lpstr>
      <vt:lpstr>Protect their Time</vt:lpstr>
      <vt:lpstr>The Meat</vt:lpstr>
      <vt:lpstr>General Best Practices</vt:lpstr>
      <vt:lpstr>Competence is More Important than Friendship</vt:lpstr>
      <vt:lpstr>Know their Communication Style</vt:lpstr>
      <vt:lpstr>Things They Judge</vt:lpstr>
      <vt:lpstr>PowerPoint Presentation</vt:lpstr>
      <vt:lpstr>PowerPoint Presentation</vt:lpstr>
      <vt:lpstr>Creating Your Database</vt:lpstr>
      <vt:lpstr>PowerPoint Presentation</vt:lpstr>
      <vt:lpstr>Refresher Calls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Peterson</dc:creator>
  <cp:lastModifiedBy>Chris Peterson</cp:lastModifiedBy>
  <cp:revision>207</cp:revision>
  <dcterms:created xsi:type="dcterms:W3CDTF">2021-01-06T23:19:43Z</dcterms:created>
  <dcterms:modified xsi:type="dcterms:W3CDTF">2021-09-10T18:19:46Z</dcterms:modified>
</cp:coreProperties>
</file>