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022" r:id="rId2"/>
    <p:sldId id="2135" r:id="rId3"/>
    <p:sldId id="2212" r:id="rId4"/>
    <p:sldId id="1950" r:id="rId5"/>
    <p:sldId id="2213" r:id="rId6"/>
    <p:sldId id="2214" r:id="rId7"/>
    <p:sldId id="2215" r:id="rId8"/>
    <p:sldId id="2216" r:id="rId9"/>
    <p:sldId id="2228" r:id="rId10"/>
    <p:sldId id="2231" r:id="rId11"/>
    <p:sldId id="2175" r:id="rId12"/>
    <p:sldId id="2220" r:id="rId13"/>
    <p:sldId id="2203" r:id="rId14"/>
    <p:sldId id="2204" r:id="rId15"/>
    <p:sldId id="2232" r:id="rId16"/>
    <p:sldId id="2218" r:id="rId17"/>
    <p:sldId id="2227" r:id="rId18"/>
    <p:sldId id="2210" r:id="rId19"/>
    <p:sldId id="2211" r:id="rId20"/>
    <p:sldId id="2229" r:id="rId21"/>
    <p:sldId id="2230" r:id="rId22"/>
    <p:sldId id="2233" r:id="rId23"/>
    <p:sldId id="2234" r:id="rId24"/>
    <p:sldId id="2219" r:id="rId25"/>
    <p:sldId id="2222" r:id="rId26"/>
    <p:sldId id="2223" r:id="rId27"/>
    <p:sldId id="2224" r:id="rId28"/>
    <p:sldId id="2225" r:id="rId29"/>
    <p:sldId id="864" r:id="rId30"/>
    <p:sldId id="818" r:id="rId31"/>
    <p:sldId id="1063" r:id="rId32"/>
    <p:sldId id="2038" r:id="rId33"/>
    <p:sldId id="333" r:id="rId34"/>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CEA3"/>
    <a:srgbClr val="070E2B"/>
    <a:srgbClr val="AFAB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0" autoAdjust="0"/>
    <p:restoredTop sz="94651" autoAdjust="0"/>
  </p:normalViewPr>
  <p:slideViewPr>
    <p:cSldViewPr snapToGrid="0">
      <p:cViewPr varScale="1">
        <p:scale>
          <a:sx n="105" d="100"/>
          <a:sy n="105" d="100"/>
        </p:scale>
        <p:origin x="63" y="225"/>
      </p:cViewPr>
      <p:guideLst/>
    </p:cSldViewPr>
  </p:slideViewPr>
  <p:notesTextViewPr>
    <p:cViewPr>
      <p:scale>
        <a:sx n="1" d="1"/>
        <a:sy n="1" d="1"/>
      </p:scale>
      <p:origin x="0" y="0"/>
    </p:cViewPr>
  </p:notesTextViewPr>
  <p:sorterViewPr>
    <p:cViewPr varScale="1">
      <p:scale>
        <a:sx n="100" d="100"/>
        <a:sy n="100" d="100"/>
      </p:scale>
      <p:origin x="0" y="-111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25AE10AD-B133-4122-B55A-FCFB2FBB69A6}" type="datetimeFigureOut">
              <a:rPr lang="en-US" smtClean="0"/>
              <a:t>9/10/2020</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6419EE88-4241-4FB4-A55D-C7A211FFE47F}" type="slidenum">
              <a:rPr lang="en-US" smtClean="0"/>
              <a:t>‹#›</a:t>
            </a:fld>
            <a:endParaRPr lang="en-US"/>
          </a:p>
        </p:txBody>
      </p:sp>
    </p:spTree>
    <p:extLst>
      <p:ext uri="{BB962C8B-B14F-4D97-AF65-F5344CB8AC3E}">
        <p14:creationId xmlns:p14="http://schemas.microsoft.com/office/powerpoint/2010/main" val="1696411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9" name="TextBox 8"/>
          <p:cNvSpPr txBox="1"/>
          <p:nvPr userDrawn="1"/>
        </p:nvSpPr>
        <p:spPr>
          <a:xfrm>
            <a:off x="1524001" y="1153551"/>
            <a:ext cx="9143999" cy="2377440"/>
          </a:xfrm>
          <a:prstGeom prst="rect">
            <a:avLst/>
          </a:prstGeom>
          <a:solidFill>
            <a:srgbClr val="070E2B"/>
          </a:solidFill>
          <a:effectLst>
            <a:outerShdw blurRad="101600" dist="76200" dir="8100000" algn="tr" rotWithShape="0">
              <a:prstClr val="black">
                <a:alpha val="40000"/>
              </a:prstClr>
            </a:outerShdw>
          </a:effectLst>
        </p:spPr>
        <p:txBody>
          <a:bodyPr wrap="square" rtlCol="0">
            <a:spAutoFit/>
          </a:bodyPr>
          <a:lstStyle/>
          <a:p>
            <a:endParaRPr lang="en-US" dirty="0"/>
          </a:p>
        </p:txBody>
      </p:sp>
      <p:sp>
        <p:nvSpPr>
          <p:cNvPr id="3" name="Subtitle 2"/>
          <p:cNvSpPr>
            <a:spLocks noGrp="1"/>
          </p:cNvSpPr>
          <p:nvPr>
            <p:ph type="subTitle" idx="1"/>
          </p:nvPr>
        </p:nvSpPr>
        <p:spPr>
          <a:xfrm>
            <a:off x="1524000" y="3602038"/>
            <a:ext cx="9144000" cy="1655762"/>
          </a:xfrm>
        </p:spPr>
        <p:txBody>
          <a:bodyPr anchor="ct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sp>
        <p:nvSpPr>
          <p:cNvPr id="4" name="Date Placeholder 3"/>
          <p:cNvSpPr>
            <a:spLocks noGrp="1"/>
          </p:cNvSpPr>
          <p:nvPr>
            <p:ph type="dt" sz="half" idx="10"/>
          </p:nvPr>
        </p:nvSpPr>
        <p:spPr/>
        <p:txBody>
          <a:bodyPr/>
          <a:lstStyle/>
          <a:p>
            <a:fld id="{D8663E80-A875-4493-B83F-894060DFB348}" type="datetime1">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60140" y="1260044"/>
            <a:ext cx="6271720" cy="2112237"/>
          </a:xfrm>
          <a:prstGeom prst="rect">
            <a:avLst/>
          </a:prstGeom>
        </p:spPr>
      </p:pic>
    </p:spTree>
    <p:extLst>
      <p:ext uri="{BB962C8B-B14F-4D97-AF65-F5344CB8AC3E}">
        <p14:creationId xmlns:p14="http://schemas.microsoft.com/office/powerpoint/2010/main" val="47429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26F56E-F68E-44DD-9AA7-9AB58E026A13}" type="datetime1">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2346578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4907" y="377961"/>
            <a:ext cx="3932237" cy="1600200"/>
          </a:xfrm>
        </p:spPr>
        <p:txBody>
          <a:bodyPr anchor="ctr"/>
          <a:lstStyle>
            <a:lvl1pPr algn="ctr">
              <a:defRPr sz="3200"/>
            </a:lvl1pPr>
          </a:lstStyle>
          <a:p>
            <a:r>
              <a:rPr lang="en-US" dirty="0"/>
              <a:t>Click to edit Master title style</a:t>
            </a:r>
          </a:p>
        </p:txBody>
      </p:sp>
      <p:sp>
        <p:nvSpPr>
          <p:cNvPr id="3" name="Content Placeholder 2"/>
          <p:cNvSpPr>
            <a:spLocks noGrp="1"/>
          </p:cNvSpPr>
          <p:nvPr>
            <p:ph idx="1"/>
          </p:nvPr>
        </p:nvSpPr>
        <p:spPr>
          <a:xfrm>
            <a:off x="838200" y="110499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14908" y="216702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26F56E-F68E-44DD-9AA7-9AB58E026A13}" type="datetime1">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3542632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A1DD12-E337-44C6-A882-9E1AE3743DAF}" type="datetime1">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80484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8964" y="339634"/>
            <a:ext cx="3932237" cy="1600200"/>
          </a:xfrm>
        </p:spPr>
        <p:txBody>
          <a:bodyPr anchor="ctr"/>
          <a:lstStyle>
            <a:lvl1pPr algn="ctr">
              <a:defRPr sz="3200"/>
            </a:lvl1pPr>
          </a:lstStyle>
          <a:p>
            <a:r>
              <a:rPr lang="en-US" dirty="0"/>
              <a:t>Click to edit Master title style</a:t>
            </a:r>
          </a:p>
        </p:txBody>
      </p:sp>
      <p:sp>
        <p:nvSpPr>
          <p:cNvPr id="3" name="Picture Placeholder 2"/>
          <p:cNvSpPr>
            <a:spLocks noGrp="1"/>
          </p:cNvSpPr>
          <p:nvPr>
            <p:ph type="pic" idx="1"/>
          </p:nvPr>
        </p:nvSpPr>
        <p:spPr>
          <a:xfrm>
            <a:off x="83820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318965"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A1DD12-E337-44C6-A882-9E1AE3743DAF}" type="datetime1">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388465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F5451D-236C-41D2-9A37-DF1116E77141}" type="datetime1">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3110604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EFDCC-B8E5-44AA-9BEF-AD116C8ED6B4}" type="datetime1">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303767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9" name="TextBox 8"/>
          <p:cNvSpPr txBox="1"/>
          <p:nvPr userDrawn="1"/>
        </p:nvSpPr>
        <p:spPr>
          <a:xfrm>
            <a:off x="1563330" y="1153551"/>
            <a:ext cx="9060426" cy="2377440"/>
          </a:xfrm>
          <a:prstGeom prst="rect">
            <a:avLst/>
          </a:prstGeom>
          <a:solidFill>
            <a:srgbClr val="E3CEA3"/>
          </a:solidFill>
          <a:ln w="76200">
            <a:solidFill>
              <a:srgbClr val="070E2B"/>
            </a:solidFill>
          </a:ln>
          <a:effectLst>
            <a:outerShdw blurRad="101600" dist="76200" dir="8100000" algn="tr" rotWithShape="0">
              <a:prstClr val="black">
                <a:alpha val="40000"/>
              </a:prstClr>
            </a:outerShdw>
          </a:effectLst>
        </p:spPr>
        <p:txBody>
          <a:bodyPr wrap="square" rtlCol="0">
            <a:spAutoFit/>
          </a:bodyPr>
          <a:lstStyle/>
          <a:p>
            <a:endParaRPr lang="en-US" dirty="0"/>
          </a:p>
        </p:txBody>
      </p:sp>
      <p:sp>
        <p:nvSpPr>
          <p:cNvPr id="3" name="Subtitle 2"/>
          <p:cNvSpPr>
            <a:spLocks noGrp="1"/>
          </p:cNvSpPr>
          <p:nvPr>
            <p:ph type="subTitle" idx="1"/>
          </p:nvPr>
        </p:nvSpPr>
        <p:spPr>
          <a:xfrm>
            <a:off x="1524000" y="3602038"/>
            <a:ext cx="9144000" cy="1655762"/>
          </a:xfrm>
          <a:solidFill>
            <a:srgbClr val="070E2B"/>
          </a:solidFill>
        </p:spPr>
        <p:txBody>
          <a:bodyPr anchor="ctr">
            <a:normAutofit/>
          </a:bodyPr>
          <a:lstStyle>
            <a:lvl1pPr marL="0" indent="0" algn="ctr">
              <a:buNone/>
              <a:defRPr sz="4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sp>
        <p:nvSpPr>
          <p:cNvPr id="4" name="Date Placeholder 3"/>
          <p:cNvSpPr>
            <a:spLocks noGrp="1"/>
          </p:cNvSpPr>
          <p:nvPr>
            <p:ph type="dt" sz="half" idx="10"/>
          </p:nvPr>
        </p:nvSpPr>
        <p:spPr/>
        <p:txBody>
          <a:bodyPr/>
          <a:lstStyle/>
          <a:p>
            <a:fld id="{9F778392-D062-491D-A3B0-13ED6924289E}" type="datetime1">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2614" y="1260044"/>
            <a:ext cx="5966772" cy="2112237"/>
          </a:xfrm>
          <a:prstGeom prst="rect">
            <a:avLst/>
          </a:prstGeom>
        </p:spPr>
      </p:pic>
    </p:spTree>
    <p:extLst>
      <p:ext uri="{BB962C8B-B14F-4D97-AF65-F5344CB8AC3E}">
        <p14:creationId xmlns:p14="http://schemas.microsoft.com/office/powerpoint/2010/main" val="170158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F7A025-DBD2-44FD-84EC-49088448FC23}" type="datetime1">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401447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68F3306A-A08C-43A7-9BC1-833DA4C2CB2B}" type="datetime1">
              <a:rPr lang="en-US" smtClean="0"/>
              <a:t>9/10/2020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33478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7CF0A4-4E7F-4A16-BC80-94BF28E82B6A}" type="datetime1">
              <a:rPr lang="en-US" smtClean="0"/>
              <a:t>9/10/2020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225049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a:solidFill>
            <a:schemeClr val="accent5">
              <a:lumMod val="50000"/>
            </a:schemeClr>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solidFill>
            <a:schemeClr val="accent5">
              <a:lumMod val="50000"/>
            </a:schemeClr>
          </a:solidFill>
        </p:spPr>
        <p:txBody>
          <a:bodyPr anchor="ctr"/>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3EBF1E3-FE6A-4A2E-844C-3BEA266EA180}" type="datetime1">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558496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a:solidFill>
            <a:srgbClr val="E3CEA3"/>
          </a:solidFill>
        </p:spPr>
        <p:txBody>
          <a:bodyPr anchor="ctr"/>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a:solidFill>
            <a:schemeClr val="bg1">
              <a:lumMod val="8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solidFill>
            <a:srgbClr val="E3CEA3"/>
          </a:solidFill>
        </p:spPr>
        <p:txBody>
          <a:bodyPr anchor="ctr"/>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a:solidFill>
            <a:schemeClr val="bg1">
              <a:lumMod val="85000"/>
            </a:schemeClr>
          </a:solidFill>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3EBF1E3-FE6A-4A2E-844C-3BEA266EA180}" type="datetime1">
              <a:rPr lang="en-US" smtClean="0"/>
              <a:t>9/10/2020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33512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9762C0-77C6-498C-A0ED-963B2A636831}" type="datetime1">
              <a:rPr lang="en-US" smtClean="0"/>
              <a:t>9/10/2020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123871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CCA17-7C23-4EB8-8B6E-DA8A5EB612D5}" type="datetime1">
              <a:rPr lang="en-US" smtClean="0"/>
              <a:t>9/10/2020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0124AE-3C83-4373-9C93-A3EF656F4A04}" type="slidenum">
              <a:rPr lang="en-US" smtClean="0"/>
              <a:t>‹#›</a:t>
            </a:fld>
            <a:endParaRPr lang="en-US"/>
          </a:p>
        </p:txBody>
      </p:sp>
    </p:spTree>
    <p:extLst>
      <p:ext uri="{BB962C8B-B14F-4D97-AF65-F5344CB8AC3E}">
        <p14:creationId xmlns:p14="http://schemas.microsoft.com/office/powerpoint/2010/main" val="275457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rgbClr val="070E2B"/>
          </a:solidFill>
          <a:ln>
            <a:noFill/>
          </a:ln>
          <a:effectLst>
            <a:outerShdw blurRad="101600" dist="762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a:solidFill>
            <a:srgbClr val="E3CEA3"/>
          </a:solidFill>
          <a:ln>
            <a:noFill/>
          </a:ln>
          <a:effectLst>
            <a:outerShdw blurRad="101600" dist="762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5D0DA-44E7-498F-B67B-5FDA66043B52}" type="datetime1">
              <a:rPr lang="en-US" smtClean="0"/>
              <a:t>9/10/2020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124AE-3C83-4373-9C93-A3EF656F4A04}" type="slidenum">
              <a:rPr lang="en-US" smtClean="0"/>
              <a:t>‹#›</a:t>
            </a:fld>
            <a:endParaRPr lang="en-US"/>
          </a:p>
        </p:txBody>
      </p:sp>
    </p:spTree>
    <p:extLst>
      <p:ext uri="{BB962C8B-B14F-4D97-AF65-F5344CB8AC3E}">
        <p14:creationId xmlns:p14="http://schemas.microsoft.com/office/powerpoint/2010/main" val="3296931010"/>
      </p:ext>
    </p:extLst>
  </p:cSld>
  <p:clrMap bg1="lt1" tx1="dk1" bg2="lt2" tx2="dk2" accent1="accent1" accent2="accent2" accent3="accent3" accent4="accent4" accent5="accent5" accent6="accent6" hlink="hlink" folHlink="folHlink"/>
  <p:sldLayoutIdLst>
    <p:sldLayoutId id="2147483649" r:id="rId1"/>
    <p:sldLayoutId id="2147483710" r:id="rId2"/>
    <p:sldLayoutId id="2147483650" r:id="rId3"/>
    <p:sldLayoutId id="2147483651" r:id="rId4"/>
    <p:sldLayoutId id="2147483652" r:id="rId5"/>
    <p:sldLayoutId id="2147483653" r:id="rId6"/>
    <p:sldLayoutId id="2147483709" r:id="rId7"/>
    <p:sldLayoutId id="2147483654" r:id="rId8"/>
    <p:sldLayoutId id="2147483655" r:id="rId9"/>
    <p:sldLayoutId id="2147483656" r:id="rId10"/>
    <p:sldLayoutId id="2147483679" r:id="rId11"/>
    <p:sldLayoutId id="2147483657" r:id="rId12"/>
    <p:sldLayoutId id="2147483678" r:id="rId13"/>
    <p:sldLayoutId id="2147483658" r:id="rId14"/>
    <p:sldLayoutId id="2147483659" r:id="rId15"/>
  </p:sldLayoutIdLs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Account%20Management%20Worksheet.xlsx"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Account%20Management%20Worksheet.xls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Session%20038%20-%20Stakeholder%20Summary%20Example.docx"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Session%20038%20-%20Stakeholder%20Summary%20Template.docx" TargetMode="External"/><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vectorfirmacademy.com/"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09A9B3-1953-43D7-ADC2-737D41E8823D}"/>
              </a:ext>
            </a:extLst>
          </p:cNvPr>
          <p:cNvSpPr>
            <a:spLocks noGrp="1"/>
          </p:cNvSpPr>
          <p:nvPr>
            <p:ph type="subTitle" idx="1"/>
          </p:nvPr>
        </p:nvSpPr>
        <p:spPr>
          <a:xfrm>
            <a:off x="1524000" y="3602038"/>
            <a:ext cx="9144000" cy="1655762"/>
          </a:xfrm>
        </p:spPr>
        <p:txBody>
          <a:bodyPr>
            <a:normAutofit/>
          </a:bodyPr>
          <a:lstStyle/>
          <a:p>
            <a:pPr lvl="0"/>
            <a:r>
              <a:rPr lang="en-US" sz="3600" dirty="0">
                <a:solidFill>
                  <a:prstClr val="white"/>
                </a:solidFill>
              </a:rPr>
              <a:t>Navigating Complex Accounts</a:t>
            </a:r>
          </a:p>
          <a:p>
            <a:pPr lvl="0"/>
            <a:r>
              <a:rPr lang="en-US" sz="2000" dirty="0">
                <a:solidFill>
                  <a:prstClr val="white"/>
                </a:solidFill>
              </a:rPr>
              <a:t>Session 038</a:t>
            </a:r>
          </a:p>
          <a:p>
            <a:pPr lvl="0"/>
            <a:r>
              <a:rPr lang="en-US" sz="2000" dirty="0">
                <a:solidFill>
                  <a:prstClr val="white"/>
                </a:solidFill>
              </a:rPr>
              <a:t>September 11</a:t>
            </a:r>
            <a:r>
              <a:rPr lang="en-US" sz="2000" baseline="30000" dirty="0">
                <a:solidFill>
                  <a:prstClr val="white"/>
                </a:solidFill>
              </a:rPr>
              <a:t>th</a:t>
            </a:r>
            <a:r>
              <a:rPr lang="en-US" sz="2000" dirty="0">
                <a:solidFill>
                  <a:prstClr val="white"/>
                </a:solidFill>
              </a:rPr>
              <a:t>, 2020</a:t>
            </a:r>
          </a:p>
        </p:txBody>
      </p:sp>
      <p:sp>
        <p:nvSpPr>
          <p:cNvPr id="3" name="TextBox 2">
            <a:extLst>
              <a:ext uri="{FF2B5EF4-FFF2-40B4-BE49-F238E27FC236}">
                <a16:creationId xmlns:a16="http://schemas.microsoft.com/office/drawing/2014/main" id="{2EE6CDC3-2CB0-4FF5-BD07-CCD174F76AE0}"/>
              </a:ext>
            </a:extLst>
          </p:cNvPr>
          <p:cNvSpPr txBox="1"/>
          <p:nvPr/>
        </p:nvSpPr>
        <p:spPr>
          <a:xfrm>
            <a:off x="2584488" y="5572199"/>
            <a:ext cx="7023023" cy="584775"/>
          </a:xfrm>
          <a:prstGeom prst="rect">
            <a:avLst/>
          </a:prstGeom>
          <a:solidFill>
            <a:srgbClr val="92D050"/>
          </a:solidFill>
          <a:ln w="381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Welcome – </a:t>
            </a:r>
            <a:r>
              <a:rPr kumimoji="0" lang="en-US" sz="3200" b="1" i="0" u="none" strike="noStrike" kern="1200" cap="none" spc="0" normalizeH="0" baseline="0" noProof="0">
                <a:ln>
                  <a:noFill/>
                </a:ln>
                <a:solidFill>
                  <a:sysClr val="windowText" lastClr="000000"/>
                </a:solidFill>
                <a:effectLst/>
                <a:uLnTx/>
                <a:uFillTx/>
                <a:latin typeface="Calibri Light" panose="020F0302020204030204"/>
                <a:ea typeface="+mn-ea"/>
                <a:cs typeface="+mn-cs"/>
              </a:rPr>
              <a:t>we’ll be starting </a:t>
            </a:r>
            <a:r>
              <a:rPr kumimoji="0" lang="en-US" sz="3200" b="1" i="0" u="none" strike="noStrike" kern="1200" cap="none" spc="0" normalizeH="0" baseline="0" noProof="0" dirty="0">
                <a:ln>
                  <a:noFill/>
                </a:ln>
                <a:solidFill>
                  <a:sysClr val="windowText" lastClr="000000"/>
                </a:solidFill>
                <a:effectLst/>
                <a:uLnTx/>
                <a:uFillTx/>
                <a:latin typeface="Calibri Light" panose="020F0302020204030204"/>
                <a:ea typeface="+mn-ea"/>
                <a:cs typeface="+mn-cs"/>
              </a:rPr>
              <a:t>soon.   </a:t>
            </a:r>
          </a:p>
        </p:txBody>
      </p:sp>
    </p:spTree>
    <p:extLst>
      <p:ext uri="{BB962C8B-B14F-4D97-AF65-F5344CB8AC3E}">
        <p14:creationId xmlns:p14="http://schemas.microsoft.com/office/powerpoint/2010/main" val="9623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ndoor, person, book, person&#10;&#10;Description automatically generated">
            <a:extLst>
              <a:ext uri="{FF2B5EF4-FFF2-40B4-BE49-F238E27FC236}">
                <a16:creationId xmlns:a16="http://schemas.microsoft.com/office/drawing/2014/main" id="{5F999089-A801-44BC-88BB-8DFE081CD284}"/>
              </a:ext>
            </a:extLst>
          </p:cNvPr>
          <p:cNvPicPr>
            <a:picLocks noChangeAspect="1"/>
          </p:cNvPicPr>
          <p:nvPr/>
        </p:nvPicPr>
        <p:blipFill rotWithShape="1">
          <a:blip r:embed="rId2">
            <a:extLst>
              <a:ext uri="{28A0092B-C50C-407E-A947-70E740481C1C}">
                <a14:useLocalDpi xmlns:a14="http://schemas.microsoft.com/office/drawing/2010/main" val="0"/>
              </a:ext>
            </a:extLst>
          </a:blip>
          <a:srcRect r="-2" b="18242"/>
          <a:stretch/>
        </p:blipFill>
        <p:spPr>
          <a:xfrm>
            <a:off x="198739" y="171717"/>
            <a:ext cx="5804105" cy="3167426"/>
          </a:xfrm>
          <a:prstGeom prst="rect">
            <a:avLst/>
          </a:prstGeom>
        </p:spPr>
      </p:pic>
      <p:pic>
        <p:nvPicPr>
          <p:cNvPr id="3" name="Picture 2" descr="A person sitting on a table&#10;&#10;Description automatically generated">
            <a:extLst>
              <a:ext uri="{FF2B5EF4-FFF2-40B4-BE49-F238E27FC236}">
                <a16:creationId xmlns:a16="http://schemas.microsoft.com/office/drawing/2014/main" id="{134C08A9-301D-4A1E-8088-1ADD270F13D3}"/>
              </a:ext>
            </a:extLst>
          </p:cNvPr>
          <p:cNvPicPr>
            <a:picLocks noChangeAspect="1"/>
          </p:cNvPicPr>
          <p:nvPr/>
        </p:nvPicPr>
        <p:blipFill rotWithShape="1">
          <a:blip r:embed="rId3">
            <a:extLst>
              <a:ext uri="{28A0092B-C50C-407E-A947-70E740481C1C}">
                <a14:useLocalDpi xmlns:a14="http://schemas.microsoft.com/office/drawing/2010/main" val="0"/>
              </a:ext>
            </a:extLst>
          </a:blip>
          <a:srcRect t="8683" r="1" b="53349"/>
          <a:stretch/>
        </p:blipFill>
        <p:spPr>
          <a:xfrm>
            <a:off x="6195373" y="171717"/>
            <a:ext cx="5797883" cy="3167426"/>
          </a:xfrm>
          <a:prstGeom prst="rect">
            <a:avLst/>
          </a:prstGeom>
        </p:spPr>
      </p:pic>
      <p:pic>
        <p:nvPicPr>
          <p:cNvPr id="7" name="Picture 6" descr="A person in a blue shirt&#10;&#10;Description automatically generated">
            <a:extLst>
              <a:ext uri="{FF2B5EF4-FFF2-40B4-BE49-F238E27FC236}">
                <a16:creationId xmlns:a16="http://schemas.microsoft.com/office/drawing/2014/main" id="{F61F8569-6A90-4315-A633-C9DF3FC6F523}"/>
              </a:ext>
            </a:extLst>
          </p:cNvPr>
          <p:cNvPicPr>
            <a:picLocks noChangeAspect="1"/>
          </p:cNvPicPr>
          <p:nvPr/>
        </p:nvPicPr>
        <p:blipFill rotWithShape="1">
          <a:blip r:embed="rId4">
            <a:extLst>
              <a:ext uri="{28A0092B-C50C-407E-A947-70E740481C1C}">
                <a14:useLocalDpi xmlns:a14="http://schemas.microsoft.com/office/drawing/2010/main" val="0"/>
              </a:ext>
            </a:extLst>
          </a:blip>
          <a:srcRect r="-2" b="27986"/>
          <a:stretch/>
        </p:blipFill>
        <p:spPr>
          <a:xfrm>
            <a:off x="198739" y="3510858"/>
            <a:ext cx="5804105" cy="2789948"/>
          </a:xfrm>
          <a:prstGeom prst="rect">
            <a:avLst/>
          </a:prstGeom>
        </p:spPr>
      </p:pic>
      <p:pic>
        <p:nvPicPr>
          <p:cNvPr id="9" name="Picture 8" descr="A person wearing a suit and tie&#10;&#10;Description automatically generated">
            <a:extLst>
              <a:ext uri="{FF2B5EF4-FFF2-40B4-BE49-F238E27FC236}">
                <a16:creationId xmlns:a16="http://schemas.microsoft.com/office/drawing/2014/main" id="{0EFCDE11-B84A-4121-9BBD-ED16C9829927}"/>
              </a:ext>
            </a:extLst>
          </p:cNvPr>
          <p:cNvPicPr>
            <a:picLocks noChangeAspect="1"/>
          </p:cNvPicPr>
          <p:nvPr/>
        </p:nvPicPr>
        <p:blipFill rotWithShape="1">
          <a:blip r:embed="rId5">
            <a:extLst>
              <a:ext uri="{28A0092B-C50C-407E-A947-70E740481C1C}">
                <a14:useLocalDpi xmlns:a14="http://schemas.microsoft.com/office/drawing/2010/main" val="0"/>
              </a:ext>
            </a:extLst>
          </a:blip>
          <a:srcRect r="2" b="27911"/>
          <a:stretch/>
        </p:blipFill>
        <p:spPr>
          <a:xfrm>
            <a:off x="6195372" y="3510858"/>
            <a:ext cx="5797883" cy="2789948"/>
          </a:xfrm>
          <a:prstGeom prst="rect">
            <a:avLst/>
          </a:prstGeom>
        </p:spPr>
      </p:pic>
      <p:sp>
        <p:nvSpPr>
          <p:cNvPr id="4" name="TextBox 3">
            <a:extLst>
              <a:ext uri="{FF2B5EF4-FFF2-40B4-BE49-F238E27FC236}">
                <a16:creationId xmlns:a16="http://schemas.microsoft.com/office/drawing/2014/main" id="{ADDAE518-B4FE-4657-91C3-B823DE3F0346}"/>
              </a:ext>
            </a:extLst>
          </p:cNvPr>
          <p:cNvSpPr txBox="1"/>
          <p:nvPr/>
        </p:nvSpPr>
        <p:spPr>
          <a:xfrm>
            <a:off x="68239" y="72788"/>
            <a:ext cx="12055522" cy="6463308"/>
          </a:xfrm>
          <a:prstGeom prst="rect">
            <a:avLst/>
          </a:prstGeom>
          <a:solidFill>
            <a:srgbClr val="AFABAB">
              <a:alpha val="6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4B73EE9-1A46-4F11-B3EF-B01F248C7D19}"/>
              </a:ext>
            </a:extLst>
          </p:cNvPr>
          <p:cNvSpPr txBox="1"/>
          <p:nvPr/>
        </p:nvSpPr>
        <p:spPr>
          <a:xfrm>
            <a:off x="118281" y="2488442"/>
            <a:ext cx="12005480" cy="1446550"/>
          </a:xfrm>
          <a:prstGeom prst="rect">
            <a:avLst/>
          </a:prstGeom>
          <a:solidFill>
            <a:srgbClr val="070E2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mn-cs"/>
              </a:rPr>
              <a:t>No matter what you learn today, always … and I mean always keep your POC in the loop.</a:t>
            </a:r>
          </a:p>
        </p:txBody>
      </p:sp>
      <p:pic>
        <p:nvPicPr>
          <p:cNvPr id="10" name="Picture 9">
            <a:extLst>
              <a:ext uri="{FF2B5EF4-FFF2-40B4-BE49-F238E27FC236}">
                <a16:creationId xmlns:a16="http://schemas.microsoft.com/office/drawing/2014/main" id="{7B7FE276-E3B1-4C5A-AB95-85705B6548E0}"/>
              </a:ext>
            </a:extLst>
          </p:cNvPr>
          <p:cNvPicPr>
            <a:picLocks noChangeAspect="1"/>
          </p:cNvPicPr>
          <p:nvPr/>
        </p:nvPicPr>
        <p:blipFill>
          <a:blip r:embed="rId6"/>
          <a:stretch>
            <a:fillRect/>
          </a:stretch>
        </p:blipFill>
        <p:spPr>
          <a:xfrm>
            <a:off x="5210176" y="445599"/>
            <a:ext cx="1572904" cy="1956986"/>
          </a:xfrm>
          <a:prstGeom prst="rect">
            <a:avLst/>
          </a:prstGeom>
        </p:spPr>
      </p:pic>
    </p:spTree>
    <p:extLst>
      <p:ext uri="{BB962C8B-B14F-4D97-AF65-F5344CB8AC3E}">
        <p14:creationId xmlns:p14="http://schemas.microsoft.com/office/powerpoint/2010/main" val="3438703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630F-2765-4A13-A2C6-EF0C6F1E3144}"/>
              </a:ext>
            </a:extLst>
          </p:cNvPr>
          <p:cNvSpPr>
            <a:spLocks noGrp="1"/>
          </p:cNvSpPr>
          <p:nvPr>
            <p:ph type="title"/>
          </p:nvPr>
        </p:nvSpPr>
        <p:spPr/>
        <p:txBody>
          <a:bodyPr>
            <a:normAutofit/>
          </a:bodyPr>
          <a:lstStyle/>
          <a:p>
            <a:r>
              <a:rPr lang="en-US" sz="4400" dirty="0"/>
              <a:t>Knowledge</a:t>
            </a:r>
          </a:p>
        </p:txBody>
      </p:sp>
      <p:sp>
        <p:nvSpPr>
          <p:cNvPr id="4" name="Text Placeholder 3">
            <a:extLst>
              <a:ext uri="{FF2B5EF4-FFF2-40B4-BE49-F238E27FC236}">
                <a16:creationId xmlns:a16="http://schemas.microsoft.com/office/drawing/2014/main" id="{65F8AB50-9C24-4A74-A1B6-9F9B491010E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319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person standing in front of a blackboard&#10;&#10;Description automatically generated">
            <a:hlinkClick r:id="rId2" action="ppaction://hlinkfile"/>
            <a:extLst>
              <a:ext uri="{FF2B5EF4-FFF2-40B4-BE49-F238E27FC236}">
                <a16:creationId xmlns:a16="http://schemas.microsoft.com/office/drawing/2014/main" id="{75B13C4C-7E6A-4301-878D-9CC6AAF4B0A7}"/>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0705" r="10704" b="-1"/>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56106B9-BB80-433B-9BDB-F7FC2AD79981}"/>
              </a:ext>
            </a:extLst>
          </p:cNvPr>
          <p:cNvSpPr>
            <a:spLocks noGrp="1"/>
          </p:cNvSpPr>
          <p:nvPr>
            <p:ph type="title"/>
          </p:nvPr>
        </p:nvSpPr>
        <p:spPr>
          <a:xfrm>
            <a:off x="804672" y="365125"/>
            <a:ext cx="5266155" cy="1325563"/>
          </a:xfrm>
        </p:spPr>
        <p:txBody>
          <a:bodyPr vert="horz" lIns="91440" tIns="45720" rIns="91440" bIns="45720" rtlCol="0" anchor="ctr">
            <a:normAutofit/>
          </a:bodyPr>
          <a:lstStyle/>
          <a:p>
            <a:pPr algn="l"/>
            <a:r>
              <a:rPr lang="en-US" sz="4400">
                <a:solidFill>
                  <a:schemeClr val="tx1"/>
                </a:solidFill>
              </a:rPr>
              <a:t>What Kind of Knowledge?</a:t>
            </a:r>
          </a:p>
        </p:txBody>
      </p:sp>
      <p:sp>
        <p:nvSpPr>
          <p:cNvPr id="4" name="Text Placeholder 3">
            <a:extLst>
              <a:ext uri="{FF2B5EF4-FFF2-40B4-BE49-F238E27FC236}">
                <a16:creationId xmlns:a16="http://schemas.microsoft.com/office/drawing/2014/main" id="{AB1B501D-13F6-44C3-8809-084472C84EAD}"/>
              </a:ext>
            </a:extLst>
          </p:cNvPr>
          <p:cNvSpPr>
            <a:spLocks noGrp="1"/>
          </p:cNvSpPr>
          <p:nvPr>
            <p:ph type="body" sz="half" idx="2"/>
          </p:nvPr>
        </p:nvSpPr>
        <p:spPr>
          <a:xfrm>
            <a:off x="804672" y="2022601"/>
            <a:ext cx="3941499" cy="4154361"/>
          </a:xfrm>
        </p:spPr>
        <p:txBody>
          <a:bodyPr vert="horz" lIns="91440" tIns="45720" rIns="91440" bIns="45720" rtlCol="0" anchor="ctr">
            <a:normAutofit/>
          </a:bodyPr>
          <a:lstStyle/>
          <a:p>
            <a:pPr marL="342900" indent="-342900">
              <a:buFont typeface="Arial" panose="020B0604020202020204" pitchFamily="34" charset="0"/>
              <a:buChar char="•"/>
            </a:pPr>
            <a:r>
              <a:rPr lang="en-US" sz="2400" dirty="0">
                <a:solidFill>
                  <a:schemeClr val="bg1"/>
                </a:solidFill>
              </a:rPr>
              <a:t>People – Decision-makers and influencers.</a:t>
            </a:r>
          </a:p>
          <a:p>
            <a:pPr marL="342900" indent="-342900">
              <a:buFont typeface="Arial" panose="020B0604020202020204" pitchFamily="34" charset="0"/>
              <a:buChar char="•"/>
            </a:pPr>
            <a:r>
              <a:rPr lang="en-US" sz="2400" dirty="0">
                <a:solidFill>
                  <a:schemeClr val="bg1"/>
                </a:solidFill>
              </a:rPr>
              <a:t>Competition.</a:t>
            </a:r>
          </a:p>
          <a:p>
            <a:pPr marL="342900" indent="-342900">
              <a:buFont typeface="Arial" panose="020B0604020202020204" pitchFamily="34" charset="0"/>
              <a:buChar char="•"/>
            </a:pPr>
            <a:r>
              <a:rPr lang="en-US" sz="2400" dirty="0">
                <a:solidFill>
                  <a:schemeClr val="bg1"/>
                </a:solidFill>
              </a:rPr>
              <a:t>Your positioning.</a:t>
            </a:r>
          </a:p>
          <a:p>
            <a:pPr marL="342900" indent="-342900">
              <a:buFont typeface="Arial" panose="020B0604020202020204" pitchFamily="34" charset="0"/>
              <a:buChar char="•"/>
            </a:pPr>
            <a:r>
              <a:rPr lang="en-US" sz="2400" dirty="0">
                <a:solidFill>
                  <a:schemeClr val="bg1"/>
                </a:solidFill>
              </a:rPr>
              <a:t>Their system.</a:t>
            </a:r>
          </a:p>
          <a:p>
            <a:pPr marL="342900" indent="-342900">
              <a:buFont typeface="Arial" panose="020B0604020202020204" pitchFamily="34" charset="0"/>
              <a:buChar char="•"/>
            </a:pPr>
            <a:r>
              <a:rPr lang="en-US" sz="2400" dirty="0">
                <a:solidFill>
                  <a:schemeClr val="bg1"/>
                </a:solidFill>
              </a:rPr>
              <a:t>Decision-making process.</a:t>
            </a:r>
          </a:p>
          <a:p>
            <a:pPr marL="342900" indent="-342900">
              <a:buFont typeface="Arial" panose="020B0604020202020204" pitchFamily="34" charset="0"/>
              <a:buChar char="•"/>
            </a:pPr>
            <a:r>
              <a:rPr lang="en-US" sz="2400" dirty="0">
                <a:solidFill>
                  <a:schemeClr val="bg1"/>
                </a:solidFill>
              </a:rPr>
              <a:t>Sales history.</a:t>
            </a:r>
          </a:p>
          <a:p>
            <a:pPr marL="342900" indent="-342900">
              <a:buFont typeface="Arial" panose="020B0604020202020204" pitchFamily="34" charset="0"/>
              <a:buChar char="•"/>
            </a:pPr>
            <a:r>
              <a:rPr lang="en-US" sz="2400" dirty="0">
                <a:solidFill>
                  <a:schemeClr val="bg1"/>
                </a:solidFill>
              </a:rPr>
              <a:t>High level approach and strategy.</a:t>
            </a:r>
          </a:p>
        </p:txBody>
      </p:sp>
    </p:spTree>
    <p:extLst>
      <p:ext uri="{BB962C8B-B14F-4D97-AF65-F5344CB8AC3E}">
        <p14:creationId xmlns:p14="http://schemas.microsoft.com/office/powerpoint/2010/main" val="13006068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0803-A644-42C4-8440-FABE0F58D11D}"/>
              </a:ext>
            </a:extLst>
          </p:cNvPr>
          <p:cNvSpPr>
            <a:spLocks noGrp="1"/>
          </p:cNvSpPr>
          <p:nvPr>
            <p:ph type="title"/>
          </p:nvPr>
        </p:nvSpPr>
        <p:spPr>
          <a:xfrm>
            <a:off x="844002" y="3261865"/>
            <a:ext cx="4524973" cy="1145633"/>
          </a:xfrm>
        </p:spPr>
        <p:txBody>
          <a:bodyPr vert="horz" lIns="91440" tIns="45720" rIns="91440" bIns="45720" rtlCol="0" anchor="ctr">
            <a:normAutofit/>
          </a:bodyPr>
          <a:lstStyle/>
          <a:p>
            <a:pPr algn="ctr"/>
            <a:r>
              <a:rPr lang="en-US" dirty="0">
                <a:solidFill>
                  <a:schemeClr val="tx1"/>
                </a:solidFill>
              </a:rPr>
              <a:t>Poll Question</a:t>
            </a:r>
          </a:p>
        </p:txBody>
      </p:sp>
      <p:sp>
        <p:nvSpPr>
          <p:cNvPr id="13" name="Freeform: Shape 12">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640026DF-594E-457F-9F51-E41B3B0E738A}"/>
              </a:ext>
            </a:extLst>
          </p:cNvPr>
          <p:cNvPicPr>
            <a:picLocks noChangeAspect="1"/>
          </p:cNvPicPr>
          <p:nvPr/>
        </p:nvPicPr>
        <p:blipFill rotWithShape="1">
          <a:blip r:embed="rId2">
            <a:extLst>
              <a:ext uri="{28A0092B-C50C-407E-A947-70E740481C1C}">
                <a14:useLocalDpi xmlns:a14="http://schemas.microsoft.com/office/drawing/2010/main" val="0"/>
              </a:ext>
            </a:extLst>
          </a:blip>
          <a:srcRect l="2158" r="96"/>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07172780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6090574" y="801866"/>
            <a:ext cx="5306084" cy="523063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mn-cs"/>
              </a:rPr>
              <a:t>Our CRM system but I don’t think we can customize the fields.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i="1" dirty="0">
                <a:solidFill>
                  <a:srgbClr val="000000"/>
                </a:solidFill>
                <a:latin typeface="Calibri" panose="020F0502020204030204"/>
              </a:rPr>
              <a:t>Our CRM system and we can customize the fields.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i="1" dirty="0">
                <a:solidFill>
                  <a:srgbClr val="000000"/>
                </a:solidFill>
                <a:latin typeface="Calibri" panose="020F0502020204030204"/>
              </a:rPr>
              <a:t>Spreadsheet.</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mn-cs"/>
              </a:rPr>
              <a:t>Other type of database.</a:t>
            </a:r>
          </a:p>
        </p:txBody>
      </p:sp>
      <p:sp>
        <p:nvSpPr>
          <p:cNvPr id="3" name="Rectangle 2">
            <a:extLst>
              <a:ext uri="{FF2B5EF4-FFF2-40B4-BE49-F238E27FC236}">
                <a16:creationId xmlns:a16="http://schemas.microsoft.com/office/drawing/2014/main" id="{7925F0FE-0BF0-4F4F-8E86-854CFD928D81}"/>
              </a:ext>
            </a:extLst>
          </p:cNvPr>
          <p:cNvSpPr/>
          <p:nvPr/>
        </p:nvSpPr>
        <p:spPr>
          <a:xfrm>
            <a:off x="317212" y="2639122"/>
            <a:ext cx="3981050" cy="978729"/>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US" sz="3200" i="1" dirty="0">
                <a:solidFill>
                  <a:prstClr val="white"/>
                </a:solidFill>
                <a:latin typeface="Calibri" panose="020F0502020204030204"/>
              </a:rPr>
              <a:t>How can you track this information</a:t>
            </a: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948455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person standing in front of a blackboard&#10;&#10;Description automatically generated">
            <a:hlinkClick r:id="rId2" action="ppaction://hlinkfile"/>
            <a:extLst>
              <a:ext uri="{FF2B5EF4-FFF2-40B4-BE49-F238E27FC236}">
                <a16:creationId xmlns:a16="http://schemas.microsoft.com/office/drawing/2014/main" id="{75B13C4C-7E6A-4301-878D-9CC6AAF4B0A7}"/>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0705" r="10704" b="-1"/>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56106B9-BB80-433B-9BDB-F7FC2AD79981}"/>
              </a:ext>
            </a:extLst>
          </p:cNvPr>
          <p:cNvSpPr>
            <a:spLocks noGrp="1"/>
          </p:cNvSpPr>
          <p:nvPr>
            <p:ph type="title"/>
          </p:nvPr>
        </p:nvSpPr>
        <p:spPr>
          <a:xfrm>
            <a:off x="804672" y="365125"/>
            <a:ext cx="5266155" cy="1325563"/>
          </a:xfrm>
        </p:spPr>
        <p:txBody>
          <a:bodyPr vert="horz" lIns="91440" tIns="45720" rIns="91440" bIns="45720" rtlCol="0" anchor="ctr">
            <a:normAutofit/>
          </a:bodyPr>
          <a:lstStyle/>
          <a:p>
            <a:pPr algn="l"/>
            <a:r>
              <a:rPr lang="en-US" sz="4400">
                <a:solidFill>
                  <a:schemeClr val="tx1"/>
                </a:solidFill>
              </a:rPr>
              <a:t>What Kind of Knowledge?</a:t>
            </a:r>
          </a:p>
        </p:txBody>
      </p:sp>
      <p:sp>
        <p:nvSpPr>
          <p:cNvPr id="4" name="Text Placeholder 3">
            <a:extLst>
              <a:ext uri="{FF2B5EF4-FFF2-40B4-BE49-F238E27FC236}">
                <a16:creationId xmlns:a16="http://schemas.microsoft.com/office/drawing/2014/main" id="{AB1B501D-13F6-44C3-8809-084472C84EAD}"/>
              </a:ext>
            </a:extLst>
          </p:cNvPr>
          <p:cNvSpPr>
            <a:spLocks noGrp="1"/>
          </p:cNvSpPr>
          <p:nvPr>
            <p:ph type="body" sz="half" idx="2"/>
          </p:nvPr>
        </p:nvSpPr>
        <p:spPr>
          <a:xfrm>
            <a:off x="804672" y="2022601"/>
            <a:ext cx="3941499" cy="4154361"/>
          </a:xfrm>
        </p:spPr>
        <p:txBody>
          <a:bodyPr vert="horz" lIns="91440" tIns="45720" rIns="91440" bIns="45720" rtlCol="0" anchor="ctr">
            <a:normAutofit/>
          </a:bodyPr>
          <a:lstStyle/>
          <a:p>
            <a:pPr marL="342900" indent="-342900">
              <a:buFont typeface="Arial" panose="020B0604020202020204" pitchFamily="34" charset="0"/>
              <a:buChar char="•"/>
            </a:pPr>
            <a:r>
              <a:rPr lang="en-US" sz="2400" dirty="0">
                <a:solidFill>
                  <a:schemeClr val="bg1"/>
                </a:solidFill>
              </a:rPr>
              <a:t>People – Decision-makers and influencers.</a:t>
            </a:r>
          </a:p>
          <a:p>
            <a:pPr marL="342900" indent="-342900">
              <a:buFont typeface="Arial" panose="020B0604020202020204" pitchFamily="34" charset="0"/>
              <a:buChar char="•"/>
            </a:pPr>
            <a:r>
              <a:rPr lang="en-US" sz="2400" dirty="0">
                <a:solidFill>
                  <a:schemeClr val="bg1"/>
                </a:solidFill>
              </a:rPr>
              <a:t>Competition.</a:t>
            </a:r>
          </a:p>
          <a:p>
            <a:pPr marL="342900" indent="-342900">
              <a:buFont typeface="Arial" panose="020B0604020202020204" pitchFamily="34" charset="0"/>
              <a:buChar char="•"/>
            </a:pPr>
            <a:r>
              <a:rPr lang="en-US" sz="2400" dirty="0">
                <a:solidFill>
                  <a:schemeClr val="bg1"/>
                </a:solidFill>
              </a:rPr>
              <a:t>Your positioning.</a:t>
            </a:r>
          </a:p>
          <a:p>
            <a:pPr marL="342900" indent="-342900">
              <a:buFont typeface="Arial" panose="020B0604020202020204" pitchFamily="34" charset="0"/>
              <a:buChar char="•"/>
            </a:pPr>
            <a:r>
              <a:rPr lang="en-US" sz="2400" dirty="0">
                <a:solidFill>
                  <a:schemeClr val="bg1"/>
                </a:solidFill>
              </a:rPr>
              <a:t>Their system.</a:t>
            </a:r>
          </a:p>
          <a:p>
            <a:pPr marL="342900" indent="-342900">
              <a:buFont typeface="Arial" panose="020B0604020202020204" pitchFamily="34" charset="0"/>
              <a:buChar char="•"/>
            </a:pPr>
            <a:r>
              <a:rPr lang="en-US" sz="2400" dirty="0">
                <a:solidFill>
                  <a:schemeClr val="bg1"/>
                </a:solidFill>
              </a:rPr>
              <a:t>Decision-making process.</a:t>
            </a:r>
          </a:p>
          <a:p>
            <a:pPr marL="342900" indent="-342900">
              <a:buFont typeface="Arial" panose="020B0604020202020204" pitchFamily="34" charset="0"/>
              <a:buChar char="•"/>
            </a:pPr>
            <a:r>
              <a:rPr lang="en-US" sz="2400" dirty="0">
                <a:solidFill>
                  <a:schemeClr val="bg1"/>
                </a:solidFill>
              </a:rPr>
              <a:t>Sales history.</a:t>
            </a:r>
          </a:p>
          <a:p>
            <a:pPr marL="342900" indent="-342900">
              <a:buFont typeface="Arial" panose="020B0604020202020204" pitchFamily="34" charset="0"/>
              <a:buChar char="•"/>
            </a:pPr>
            <a:r>
              <a:rPr lang="en-US" sz="2400" dirty="0">
                <a:solidFill>
                  <a:schemeClr val="bg1"/>
                </a:solidFill>
              </a:rPr>
              <a:t>High level approach and strategy.</a:t>
            </a:r>
          </a:p>
        </p:txBody>
      </p:sp>
    </p:spTree>
    <p:extLst>
      <p:ext uri="{BB962C8B-B14F-4D97-AF65-F5344CB8AC3E}">
        <p14:creationId xmlns:p14="http://schemas.microsoft.com/office/powerpoint/2010/main" val="179968709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630F-2765-4A13-A2C6-EF0C6F1E3144}"/>
              </a:ext>
            </a:extLst>
          </p:cNvPr>
          <p:cNvSpPr>
            <a:spLocks noGrp="1"/>
          </p:cNvSpPr>
          <p:nvPr>
            <p:ph type="title"/>
          </p:nvPr>
        </p:nvSpPr>
        <p:spPr/>
        <p:txBody>
          <a:bodyPr>
            <a:normAutofit/>
          </a:bodyPr>
          <a:lstStyle/>
          <a:p>
            <a:r>
              <a:rPr lang="en-US" sz="4400" dirty="0"/>
              <a:t>How?</a:t>
            </a:r>
          </a:p>
        </p:txBody>
      </p:sp>
      <p:sp>
        <p:nvSpPr>
          <p:cNvPr id="4" name="Text Placeholder 3">
            <a:extLst>
              <a:ext uri="{FF2B5EF4-FFF2-40B4-BE49-F238E27FC236}">
                <a16:creationId xmlns:a16="http://schemas.microsoft.com/office/drawing/2014/main" id="{65F8AB50-9C24-4A74-A1B6-9F9B491010E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2566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person wearing a hat and glasses&#10;&#10;Description automatically generated">
            <a:extLst>
              <a:ext uri="{FF2B5EF4-FFF2-40B4-BE49-F238E27FC236}">
                <a16:creationId xmlns:a16="http://schemas.microsoft.com/office/drawing/2014/main" id="{7BD8AB08-0A81-42C0-9F2D-8B149AC9503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2765" r="12766" b="1"/>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56E7D29-3156-4E19-A1AB-ABCE90D2CD66}"/>
              </a:ext>
            </a:extLst>
          </p:cNvPr>
          <p:cNvSpPr>
            <a:spLocks noGrp="1"/>
          </p:cNvSpPr>
          <p:nvPr>
            <p:ph type="title"/>
          </p:nvPr>
        </p:nvSpPr>
        <p:spPr>
          <a:xfrm>
            <a:off x="804672" y="365125"/>
            <a:ext cx="5266155" cy="1325563"/>
          </a:xfrm>
        </p:spPr>
        <p:txBody>
          <a:bodyPr vert="horz" lIns="91440" tIns="45720" rIns="91440" bIns="45720" rtlCol="0" anchor="ctr">
            <a:normAutofit/>
          </a:bodyPr>
          <a:lstStyle/>
          <a:p>
            <a:pPr algn="l"/>
            <a:r>
              <a:rPr lang="en-US" sz="4400">
                <a:solidFill>
                  <a:schemeClr val="tx1"/>
                </a:solidFill>
              </a:rPr>
              <a:t>How to Find Knowledge?</a:t>
            </a:r>
          </a:p>
        </p:txBody>
      </p:sp>
      <p:sp>
        <p:nvSpPr>
          <p:cNvPr id="4" name="Text Placeholder 3">
            <a:extLst>
              <a:ext uri="{FF2B5EF4-FFF2-40B4-BE49-F238E27FC236}">
                <a16:creationId xmlns:a16="http://schemas.microsoft.com/office/drawing/2014/main" id="{4092FF73-1091-440F-8C27-275D2936AB90}"/>
              </a:ext>
            </a:extLst>
          </p:cNvPr>
          <p:cNvSpPr>
            <a:spLocks noGrp="1"/>
          </p:cNvSpPr>
          <p:nvPr>
            <p:ph type="body" sz="half" idx="2"/>
          </p:nvPr>
        </p:nvSpPr>
        <p:spPr>
          <a:xfrm>
            <a:off x="804672" y="2022601"/>
            <a:ext cx="3941499" cy="4364551"/>
          </a:xfrm>
        </p:spPr>
        <p:txBody>
          <a:bodyPr vert="horz" lIns="91440" tIns="45720" rIns="91440" bIns="45720" rtlCol="0" anchor="ctr">
            <a:normAutofit/>
          </a:bodyPr>
          <a:lstStyle/>
          <a:p>
            <a:pPr marL="342900" indent="-342900">
              <a:buFont typeface="Arial" panose="020B0604020202020204" pitchFamily="34" charset="0"/>
              <a:buChar char="•"/>
            </a:pPr>
            <a:r>
              <a:rPr lang="en-US" sz="2400" dirty="0">
                <a:solidFill>
                  <a:schemeClr val="bg1"/>
                </a:solidFill>
              </a:rPr>
              <a:t>Partners </a:t>
            </a:r>
          </a:p>
          <a:p>
            <a:pPr marL="342900" indent="-342900">
              <a:buFont typeface="Arial" panose="020B0604020202020204" pitchFamily="34" charset="0"/>
              <a:buChar char="•"/>
            </a:pPr>
            <a:r>
              <a:rPr lang="en-US" sz="2400" dirty="0">
                <a:solidFill>
                  <a:schemeClr val="bg1"/>
                </a:solidFill>
              </a:rPr>
              <a:t>Point of Contact</a:t>
            </a:r>
          </a:p>
          <a:p>
            <a:pPr marL="342900" indent="-342900">
              <a:buFont typeface="Arial" panose="020B0604020202020204" pitchFamily="34" charset="0"/>
              <a:buChar char="•"/>
            </a:pPr>
            <a:r>
              <a:rPr lang="en-US" sz="2400" dirty="0">
                <a:solidFill>
                  <a:schemeClr val="bg1"/>
                </a:solidFill>
              </a:rPr>
              <a:t>Meetings with multiple departments</a:t>
            </a:r>
          </a:p>
          <a:p>
            <a:pPr marL="342900" indent="-342900">
              <a:buFont typeface="Arial" panose="020B0604020202020204" pitchFamily="34" charset="0"/>
              <a:buChar char="•"/>
            </a:pPr>
            <a:r>
              <a:rPr lang="en-US" sz="2400" dirty="0">
                <a:solidFill>
                  <a:schemeClr val="bg1"/>
                </a:solidFill>
              </a:rPr>
              <a:t>Sales support and management from your company</a:t>
            </a:r>
          </a:p>
          <a:p>
            <a:pPr marL="342900" indent="-342900">
              <a:buFont typeface="Arial" panose="020B0604020202020204" pitchFamily="34" charset="0"/>
              <a:buChar char="•"/>
            </a:pPr>
            <a:r>
              <a:rPr lang="en-US" sz="2400" dirty="0">
                <a:solidFill>
                  <a:schemeClr val="bg1"/>
                </a:solidFill>
              </a:rPr>
              <a:t>Google alerts (or alternatives)</a:t>
            </a:r>
          </a:p>
          <a:p>
            <a:pPr marL="342900" indent="-342900">
              <a:buFont typeface="Arial" panose="020B0604020202020204" pitchFamily="34" charset="0"/>
              <a:buChar char="•"/>
            </a:pPr>
            <a:r>
              <a:rPr lang="en-US" sz="2400" dirty="0">
                <a:solidFill>
                  <a:srgbClr val="E3CEA3"/>
                </a:solidFill>
              </a:rPr>
              <a:t>Other reps in the account</a:t>
            </a:r>
          </a:p>
        </p:txBody>
      </p:sp>
    </p:spTree>
    <p:extLst>
      <p:ext uri="{BB962C8B-B14F-4D97-AF65-F5344CB8AC3E}">
        <p14:creationId xmlns:p14="http://schemas.microsoft.com/office/powerpoint/2010/main" val="150361432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F8DCB8-45A0-45A0-8DDB-E42D2A8BC7F2}"/>
              </a:ext>
            </a:extLst>
          </p:cNvPr>
          <p:cNvSpPr>
            <a:spLocks noGrp="1"/>
          </p:cNvSpPr>
          <p:nvPr>
            <p:ph type="title"/>
          </p:nvPr>
        </p:nvSpPr>
        <p:spPr>
          <a:xfrm>
            <a:off x="6585882" y="4267832"/>
            <a:ext cx="4805996" cy="1401448"/>
          </a:xfrm>
        </p:spPr>
        <p:txBody>
          <a:bodyPr vert="horz" lIns="91440" tIns="45720" rIns="91440" bIns="45720" rtlCol="0" anchor="ctr">
            <a:normAutofit/>
          </a:bodyPr>
          <a:lstStyle/>
          <a:p>
            <a:r>
              <a:rPr lang="en-US" sz="4400" dirty="0"/>
              <a:t>Two Questions for Any Problem</a:t>
            </a:r>
          </a:p>
        </p:txBody>
      </p:sp>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75FC708-0AF1-406A-941A-0F17F112F9E3}"/>
              </a:ext>
            </a:extLst>
          </p:cNvPr>
          <p:cNvPicPr>
            <a:picLocks noChangeAspect="1"/>
          </p:cNvPicPr>
          <p:nvPr/>
        </p:nvPicPr>
        <p:blipFill rotWithShape="1">
          <a:blip r:embed="rId3">
            <a:alphaModFix/>
          </a:blip>
          <a:srcRect l="27187" r="13938"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4" name="Text Placeholder 3">
            <a:extLst>
              <a:ext uri="{FF2B5EF4-FFF2-40B4-BE49-F238E27FC236}">
                <a16:creationId xmlns:a16="http://schemas.microsoft.com/office/drawing/2014/main" id="{8C870AD4-4C15-41F0-B944-D909A1E4DA2D}"/>
              </a:ext>
            </a:extLst>
          </p:cNvPr>
          <p:cNvSpPr>
            <a:spLocks noGrp="1"/>
          </p:cNvSpPr>
          <p:nvPr>
            <p:ph type="body" sz="half" idx="2"/>
          </p:nvPr>
        </p:nvSpPr>
        <p:spPr>
          <a:xfrm>
            <a:off x="6585882" y="1514283"/>
            <a:ext cx="3932237" cy="2151770"/>
          </a:xfrm>
        </p:spPr>
        <p:txBody>
          <a:bodyPr anchor="ctr">
            <a:normAutofit/>
          </a:bodyPr>
          <a:lstStyle/>
          <a:p>
            <a:pPr marL="457200" indent="-457200">
              <a:buAutoNum type="arabicPeriod"/>
            </a:pPr>
            <a:r>
              <a:rPr lang="en-US" sz="2400" dirty="0"/>
              <a:t>Who has dealt with this problem well?</a:t>
            </a:r>
          </a:p>
          <a:p>
            <a:pPr marL="457200" indent="-457200">
              <a:buAutoNum type="arabicPeriod"/>
            </a:pPr>
            <a:r>
              <a:rPr lang="en-US" sz="2400" dirty="0"/>
              <a:t>What can I learn from them?</a:t>
            </a:r>
          </a:p>
        </p:txBody>
      </p:sp>
    </p:spTree>
    <p:extLst>
      <p:ext uri="{BB962C8B-B14F-4D97-AF65-F5344CB8AC3E}">
        <p14:creationId xmlns:p14="http://schemas.microsoft.com/office/powerpoint/2010/main" val="208309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F8DCB8-45A0-45A0-8DDB-E42D2A8BC7F2}"/>
              </a:ext>
            </a:extLst>
          </p:cNvPr>
          <p:cNvSpPr>
            <a:spLocks noGrp="1"/>
          </p:cNvSpPr>
          <p:nvPr>
            <p:ph type="title"/>
          </p:nvPr>
        </p:nvSpPr>
        <p:spPr>
          <a:xfrm>
            <a:off x="6585882" y="4267832"/>
            <a:ext cx="4805996" cy="1401448"/>
          </a:xfrm>
        </p:spPr>
        <p:txBody>
          <a:bodyPr vert="horz" lIns="91440" tIns="45720" rIns="91440" bIns="45720" rtlCol="0" anchor="ctr">
            <a:normAutofit/>
          </a:bodyPr>
          <a:lstStyle/>
          <a:p>
            <a:r>
              <a:rPr lang="en-US" sz="4400" dirty="0"/>
              <a:t>Two Questions for Any Problem</a:t>
            </a:r>
          </a:p>
        </p:txBody>
      </p:sp>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75FC708-0AF1-406A-941A-0F17F112F9E3}"/>
              </a:ext>
            </a:extLst>
          </p:cNvPr>
          <p:cNvPicPr>
            <a:picLocks noChangeAspect="1"/>
          </p:cNvPicPr>
          <p:nvPr/>
        </p:nvPicPr>
        <p:blipFill rotWithShape="1">
          <a:blip r:embed="rId3">
            <a:alphaModFix/>
          </a:blip>
          <a:srcRect l="27187" r="13938"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4" name="Text Placeholder 3">
            <a:extLst>
              <a:ext uri="{FF2B5EF4-FFF2-40B4-BE49-F238E27FC236}">
                <a16:creationId xmlns:a16="http://schemas.microsoft.com/office/drawing/2014/main" id="{8C870AD4-4C15-41F0-B944-D909A1E4DA2D}"/>
              </a:ext>
            </a:extLst>
          </p:cNvPr>
          <p:cNvSpPr>
            <a:spLocks noGrp="1"/>
          </p:cNvSpPr>
          <p:nvPr>
            <p:ph type="body" sz="half" idx="2"/>
          </p:nvPr>
        </p:nvSpPr>
        <p:spPr>
          <a:xfrm>
            <a:off x="6585882" y="1514283"/>
            <a:ext cx="3932237" cy="2151770"/>
          </a:xfrm>
        </p:spPr>
        <p:txBody>
          <a:bodyPr anchor="ctr">
            <a:normAutofit/>
          </a:bodyPr>
          <a:lstStyle/>
          <a:p>
            <a:pPr marL="457200" indent="-457200">
              <a:buAutoNum type="arabicPeriod"/>
            </a:pPr>
            <a:r>
              <a:rPr lang="en-US" sz="2400" dirty="0"/>
              <a:t>Who has dealt with this problem </a:t>
            </a:r>
            <a:r>
              <a:rPr lang="en-US" sz="2400" strike="sngStrike" dirty="0"/>
              <a:t>well</a:t>
            </a:r>
            <a:r>
              <a:rPr lang="en-US" sz="2400" dirty="0"/>
              <a:t>?</a:t>
            </a:r>
          </a:p>
          <a:p>
            <a:pPr marL="457200" indent="-457200">
              <a:buAutoNum type="arabicPeriod"/>
            </a:pPr>
            <a:r>
              <a:rPr lang="en-US" sz="2400" dirty="0"/>
              <a:t>What can I learn from them?</a:t>
            </a:r>
          </a:p>
        </p:txBody>
      </p:sp>
    </p:spTree>
    <p:extLst>
      <p:ext uri="{BB962C8B-B14F-4D97-AF65-F5344CB8AC3E}">
        <p14:creationId xmlns:p14="http://schemas.microsoft.com/office/powerpoint/2010/main" val="69213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09A9B3-1953-43D7-ADC2-737D41E8823D}"/>
              </a:ext>
            </a:extLst>
          </p:cNvPr>
          <p:cNvSpPr>
            <a:spLocks noGrp="1"/>
          </p:cNvSpPr>
          <p:nvPr>
            <p:ph type="subTitle" idx="1"/>
          </p:nvPr>
        </p:nvSpPr>
        <p:spPr>
          <a:xfrm>
            <a:off x="1524000" y="3602038"/>
            <a:ext cx="9144000" cy="1655762"/>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Navigating Complex Accounts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Session 038</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September 11</a:t>
            </a:r>
            <a:r>
              <a:rPr kumimoji="0" lang="en-US" sz="2000" b="0"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2020</a:t>
            </a:r>
            <a:endParaRPr lang="en-US" sz="2000" dirty="0">
              <a:solidFill>
                <a:prstClr val="white"/>
              </a:solidFill>
            </a:endParaRPr>
          </a:p>
        </p:txBody>
      </p:sp>
    </p:spTree>
    <p:extLst>
      <p:ext uri="{BB962C8B-B14F-4D97-AF65-F5344CB8AC3E}">
        <p14:creationId xmlns:p14="http://schemas.microsoft.com/office/powerpoint/2010/main" val="2252586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person wearing a hat and glasses&#10;&#10;Description automatically generated">
            <a:extLst>
              <a:ext uri="{FF2B5EF4-FFF2-40B4-BE49-F238E27FC236}">
                <a16:creationId xmlns:a16="http://schemas.microsoft.com/office/drawing/2014/main" id="{7BD8AB08-0A81-42C0-9F2D-8B149AC9503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2765" r="12766" b="1"/>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6E7D29-3156-4E19-A1AB-ABCE90D2CD66}"/>
              </a:ext>
            </a:extLst>
          </p:cNvPr>
          <p:cNvSpPr>
            <a:spLocks noGrp="1"/>
          </p:cNvSpPr>
          <p:nvPr>
            <p:ph type="title"/>
          </p:nvPr>
        </p:nvSpPr>
        <p:spPr>
          <a:xfrm>
            <a:off x="804672" y="365125"/>
            <a:ext cx="5266155" cy="1325563"/>
          </a:xfrm>
        </p:spPr>
        <p:txBody>
          <a:bodyPr vert="horz" lIns="91440" tIns="45720" rIns="91440" bIns="45720" rtlCol="0" anchor="ctr">
            <a:normAutofit/>
          </a:bodyPr>
          <a:lstStyle/>
          <a:p>
            <a:pPr algn="l"/>
            <a:r>
              <a:rPr lang="en-US" sz="4400">
                <a:solidFill>
                  <a:schemeClr val="tx1"/>
                </a:solidFill>
              </a:rPr>
              <a:t>How to Find Knowledge?</a:t>
            </a:r>
          </a:p>
        </p:txBody>
      </p:sp>
      <p:sp>
        <p:nvSpPr>
          <p:cNvPr id="4" name="Text Placeholder 3">
            <a:extLst>
              <a:ext uri="{FF2B5EF4-FFF2-40B4-BE49-F238E27FC236}">
                <a16:creationId xmlns:a16="http://schemas.microsoft.com/office/drawing/2014/main" id="{4092FF73-1091-440F-8C27-275D2936AB90}"/>
              </a:ext>
            </a:extLst>
          </p:cNvPr>
          <p:cNvSpPr>
            <a:spLocks noGrp="1"/>
          </p:cNvSpPr>
          <p:nvPr>
            <p:ph type="body" sz="half" idx="2"/>
          </p:nvPr>
        </p:nvSpPr>
        <p:spPr>
          <a:xfrm>
            <a:off x="804672" y="2022601"/>
            <a:ext cx="3941499" cy="4364551"/>
          </a:xfrm>
        </p:spPr>
        <p:txBody>
          <a:bodyPr vert="horz" lIns="91440" tIns="45720" rIns="91440" bIns="45720" rtlCol="0" anchor="ctr">
            <a:normAutofit/>
          </a:bodyPr>
          <a:lstStyle/>
          <a:p>
            <a:pPr marL="342900" indent="-342900">
              <a:buFont typeface="Arial" panose="020B0604020202020204" pitchFamily="34" charset="0"/>
              <a:buChar char="•"/>
            </a:pPr>
            <a:r>
              <a:rPr lang="en-US" sz="2400" dirty="0">
                <a:solidFill>
                  <a:srgbClr val="E3CEA3"/>
                </a:solidFill>
              </a:rPr>
              <a:t>Partners </a:t>
            </a:r>
          </a:p>
          <a:p>
            <a:pPr marL="342900" indent="-342900">
              <a:buFont typeface="Arial" panose="020B0604020202020204" pitchFamily="34" charset="0"/>
              <a:buChar char="•"/>
            </a:pPr>
            <a:r>
              <a:rPr lang="en-US" sz="2400" dirty="0">
                <a:solidFill>
                  <a:srgbClr val="E3CEA3"/>
                </a:solidFill>
              </a:rPr>
              <a:t>Point of Contact</a:t>
            </a:r>
          </a:p>
          <a:p>
            <a:pPr marL="342900" indent="-342900">
              <a:buFont typeface="Arial" panose="020B0604020202020204" pitchFamily="34" charset="0"/>
              <a:buChar char="•"/>
            </a:pPr>
            <a:r>
              <a:rPr lang="en-US" sz="2400" dirty="0">
                <a:solidFill>
                  <a:srgbClr val="E3CEA3"/>
                </a:solidFill>
              </a:rPr>
              <a:t>Meetings with multiple departments</a:t>
            </a:r>
          </a:p>
          <a:p>
            <a:pPr marL="342900" indent="-342900">
              <a:buFont typeface="Arial" panose="020B0604020202020204" pitchFamily="34" charset="0"/>
              <a:buChar char="•"/>
            </a:pPr>
            <a:r>
              <a:rPr lang="en-US" sz="2400" dirty="0">
                <a:solidFill>
                  <a:srgbClr val="E3CEA3"/>
                </a:solidFill>
              </a:rPr>
              <a:t>Sales support and management from your company</a:t>
            </a:r>
          </a:p>
          <a:p>
            <a:pPr marL="342900" indent="-342900">
              <a:buFont typeface="Arial" panose="020B0604020202020204" pitchFamily="34" charset="0"/>
              <a:buChar char="•"/>
            </a:pPr>
            <a:r>
              <a:rPr lang="en-US" sz="2400" dirty="0">
                <a:solidFill>
                  <a:srgbClr val="E3CEA3"/>
                </a:solidFill>
              </a:rPr>
              <a:t>Google alerts (or alternatives)</a:t>
            </a:r>
          </a:p>
          <a:p>
            <a:pPr marL="342900" indent="-342900">
              <a:buFont typeface="Arial" panose="020B0604020202020204" pitchFamily="34" charset="0"/>
              <a:buChar char="•"/>
            </a:pPr>
            <a:r>
              <a:rPr lang="en-US" sz="2400" dirty="0">
                <a:solidFill>
                  <a:schemeClr val="bg1"/>
                </a:solidFill>
              </a:rPr>
              <a:t>Other reps in the account</a:t>
            </a:r>
          </a:p>
        </p:txBody>
      </p:sp>
    </p:spTree>
    <p:extLst>
      <p:ext uri="{BB962C8B-B14F-4D97-AF65-F5344CB8AC3E}">
        <p14:creationId xmlns:p14="http://schemas.microsoft.com/office/powerpoint/2010/main" val="71900358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person wearing a hat and glasses&#10;&#10;Description automatically generated">
            <a:extLst>
              <a:ext uri="{FF2B5EF4-FFF2-40B4-BE49-F238E27FC236}">
                <a16:creationId xmlns:a16="http://schemas.microsoft.com/office/drawing/2014/main" id="{7BD8AB08-0A81-42C0-9F2D-8B149AC9503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2765" r="12766" b="1"/>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6E7D29-3156-4E19-A1AB-ABCE90D2CD66}"/>
              </a:ext>
            </a:extLst>
          </p:cNvPr>
          <p:cNvSpPr>
            <a:spLocks noGrp="1"/>
          </p:cNvSpPr>
          <p:nvPr>
            <p:ph type="title"/>
          </p:nvPr>
        </p:nvSpPr>
        <p:spPr>
          <a:xfrm>
            <a:off x="804672" y="365125"/>
            <a:ext cx="5266155" cy="1325563"/>
          </a:xfrm>
        </p:spPr>
        <p:txBody>
          <a:bodyPr vert="horz" lIns="91440" tIns="45720" rIns="91440" bIns="45720" rtlCol="0" anchor="ctr">
            <a:normAutofit/>
          </a:bodyPr>
          <a:lstStyle/>
          <a:p>
            <a:pPr algn="l"/>
            <a:r>
              <a:rPr lang="en-US" sz="4400">
                <a:solidFill>
                  <a:schemeClr val="tx1"/>
                </a:solidFill>
              </a:rPr>
              <a:t>How to Find Knowledge?</a:t>
            </a:r>
          </a:p>
        </p:txBody>
      </p:sp>
      <p:sp>
        <p:nvSpPr>
          <p:cNvPr id="4" name="Text Placeholder 3">
            <a:extLst>
              <a:ext uri="{FF2B5EF4-FFF2-40B4-BE49-F238E27FC236}">
                <a16:creationId xmlns:a16="http://schemas.microsoft.com/office/drawing/2014/main" id="{4092FF73-1091-440F-8C27-275D2936AB90}"/>
              </a:ext>
            </a:extLst>
          </p:cNvPr>
          <p:cNvSpPr>
            <a:spLocks noGrp="1"/>
          </p:cNvSpPr>
          <p:nvPr>
            <p:ph type="body" sz="half" idx="2"/>
          </p:nvPr>
        </p:nvSpPr>
        <p:spPr>
          <a:xfrm>
            <a:off x="804672" y="2022601"/>
            <a:ext cx="3941499" cy="4364551"/>
          </a:xfrm>
        </p:spPr>
        <p:txBody>
          <a:bodyPr vert="horz" lIns="91440" tIns="45720" rIns="91440" bIns="45720" rtlCol="0" anchor="ctr">
            <a:normAutofit/>
          </a:bodyPr>
          <a:lstStyle/>
          <a:p>
            <a:pPr marL="342900" indent="-342900">
              <a:buFont typeface="Arial" panose="020B0604020202020204" pitchFamily="34" charset="0"/>
              <a:buChar char="•"/>
            </a:pPr>
            <a:r>
              <a:rPr lang="en-US" sz="2400" dirty="0">
                <a:solidFill>
                  <a:schemeClr val="bg1"/>
                </a:solidFill>
              </a:rPr>
              <a:t>Partners </a:t>
            </a:r>
          </a:p>
          <a:p>
            <a:pPr marL="342900" indent="-342900">
              <a:buFont typeface="Arial" panose="020B0604020202020204" pitchFamily="34" charset="0"/>
              <a:buChar char="•"/>
            </a:pPr>
            <a:r>
              <a:rPr lang="en-US" sz="2400" dirty="0">
                <a:solidFill>
                  <a:schemeClr val="bg1"/>
                </a:solidFill>
              </a:rPr>
              <a:t>Point of Contact</a:t>
            </a:r>
          </a:p>
          <a:p>
            <a:pPr marL="342900" indent="-342900">
              <a:buFont typeface="Arial" panose="020B0604020202020204" pitchFamily="34" charset="0"/>
              <a:buChar char="•"/>
            </a:pPr>
            <a:r>
              <a:rPr lang="en-US" sz="2400" dirty="0">
                <a:solidFill>
                  <a:schemeClr val="bg1"/>
                </a:solidFill>
              </a:rPr>
              <a:t>Meetings with multiple departments</a:t>
            </a:r>
          </a:p>
          <a:p>
            <a:pPr marL="342900" indent="-342900">
              <a:buFont typeface="Arial" panose="020B0604020202020204" pitchFamily="34" charset="0"/>
              <a:buChar char="•"/>
            </a:pPr>
            <a:r>
              <a:rPr lang="en-US" sz="2400" dirty="0">
                <a:solidFill>
                  <a:schemeClr val="bg1"/>
                </a:solidFill>
              </a:rPr>
              <a:t>Sales support and management from your company</a:t>
            </a:r>
          </a:p>
          <a:p>
            <a:pPr marL="342900" indent="-342900">
              <a:buFont typeface="Arial" panose="020B0604020202020204" pitchFamily="34" charset="0"/>
              <a:buChar char="•"/>
            </a:pPr>
            <a:r>
              <a:rPr lang="en-US" sz="2400" dirty="0">
                <a:solidFill>
                  <a:schemeClr val="bg1"/>
                </a:solidFill>
              </a:rPr>
              <a:t>Google alerts (or alternatives)</a:t>
            </a:r>
          </a:p>
          <a:p>
            <a:pPr marL="342900" indent="-342900">
              <a:buFont typeface="Arial" panose="020B0604020202020204" pitchFamily="34" charset="0"/>
              <a:buChar char="•"/>
            </a:pPr>
            <a:r>
              <a:rPr lang="en-US" sz="2400" dirty="0">
                <a:solidFill>
                  <a:schemeClr val="bg1"/>
                </a:solidFill>
              </a:rPr>
              <a:t>Other reps in the account</a:t>
            </a:r>
          </a:p>
        </p:txBody>
      </p:sp>
    </p:spTree>
    <p:extLst>
      <p:ext uri="{BB962C8B-B14F-4D97-AF65-F5344CB8AC3E}">
        <p14:creationId xmlns:p14="http://schemas.microsoft.com/office/powerpoint/2010/main" val="76284200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0803-A644-42C4-8440-FABE0F58D11D}"/>
              </a:ext>
            </a:extLst>
          </p:cNvPr>
          <p:cNvSpPr>
            <a:spLocks noGrp="1"/>
          </p:cNvSpPr>
          <p:nvPr>
            <p:ph type="title"/>
          </p:nvPr>
        </p:nvSpPr>
        <p:spPr>
          <a:xfrm>
            <a:off x="844002" y="3261865"/>
            <a:ext cx="4524973" cy="1145633"/>
          </a:xfrm>
        </p:spPr>
        <p:txBody>
          <a:bodyPr vert="horz" lIns="91440" tIns="45720" rIns="91440" bIns="45720" rtlCol="0" anchor="ctr">
            <a:normAutofit/>
          </a:bodyPr>
          <a:lstStyle/>
          <a:p>
            <a:pPr algn="ctr"/>
            <a:r>
              <a:rPr lang="en-US" dirty="0">
                <a:solidFill>
                  <a:schemeClr val="tx1"/>
                </a:solidFill>
              </a:rPr>
              <a:t>Poll Question</a:t>
            </a:r>
          </a:p>
        </p:txBody>
      </p:sp>
      <p:sp>
        <p:nvSpPr>
          <p:cNvPr id="13" name="Freeform: Shape 12">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4">
            <a:extLst>
              <a:ext uri="{FF2B5EF4-FFF2-40B4-BE49-F238E27FC236}">
                <a16:creationId xmlns:a16="http://schemas.microsoft.com/office/drawing/2014/main" id="{640026DF-594E-457F-9F51-E41B3B0E738A}"/>
              </a:ext>
            </a:extLst>
          </p:cNvPr>
          <p:cNvPicPr>
            <a:picLocks noChangeAspect="1"/>
          </p:cNvPicPr>
          <p:nvPr/>
        </p:nvPicPr>
        <p:blipFill rotWithShape="1">
          <a:blip r:embed="rId2">
            <a:extLst>
              <a:ext uri="{28A0092B-C50C-407E-A947-70E740481C1C}">
                <a14:useLocalDpi xmlns:a14="http://schemas.microsoft.com/office/drawing/2010/main" val="0"/>
              </a:ext>
            </a:extLst>
          </a:blip>
          <a:srcRect l="2158" r="96"/>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296562361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6090574" y="801866"/>
            <a:ext cx="5306084" cy="523063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mn-cs"/>
              </a:rPr>
              <a:t>IT Hardware.</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i="1" dirty="0">
                <a:solidFill>
                  <a:srgbClr val="000000"/>
                </a:solidFill>
                <a:latin typeface="Calibri" panose="020F0502020204030204"/>
              </a:rPr>
              <a:t>Landscaper.</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i="1" dirty="0">
                <a:solidFill>
                  <a:srgbClr val="000000"/>
                </a:solidFill>
                <a:latin typeface="Calibri" panose="020F0502020204030204"/>
              </a:rPr>
              <a:t>Security.</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i="1" dirty="0">
                <a:solidFill>
                  <a:srgbClr val="000000"/>
                </a:solidFill>
                <a:latin typeface="Calibri" panose="020F0502020204030204"/>
              </a:rPr>
              <a:t>Consumable Goods.</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i="1" dirty="0">
                <a:solidFill>
                  <a:srgbClr val="000000"/>
                </a:solidFill>
                <a:latin typeface="Calibri" panose="020F0502020204030204"/>
              </a:rPr>
              <a:t>Other.</a:t>
            </a:r>
          </a:p>
          <a:p>
            <a:pPr marL="342900" marR="0" lvl="0" indent="-3429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400" i="1" dirty="0">
                <a:solidFill>
                  <a:srgbClr val="000000"/>
                </a:solidFill>
                <a:latin typeface="Calibri" panose="020F0502020204030204"/>
              </a:rPr>
              <a:t>None.</a:t>
            </a:r>
          </a:p>
        </p:txBody>
      </p:sp>
      <p:sp>
        <p:nvSpPr>
          <p:cNvPr id="3" name="Rectangle 2">
            <a:extLst>
              <a:ext uri="{FF2B5EF4-FFF2-40B4-BE49-F238E27FC236}">
                <a16:creationId xmlns:a16="http://schemas.microsoft.com/office/drawing/2014/main" id="{7925F0FE-0BF0-4F4F-8E86-854CFD928D81}"/>
              </a:ext>
            </a:extLst>
          </p:cNvPr>
          <p:cNvSpPr/>
          <p:nvPr/>
        </p:nvSpPr>
        <p:spPr>
          <a:xfrm>
            <a:off x="317212" y="2639122"/>
            <a:ext cx="3981050" cy="1865126"/>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1" u="none" strike="noStrike" kern="1200" cap="none" spc="0" normalizeH="0" baseline="0" noProof="0" dirty="0">
                <a:ln>
                  <a:noFill/>
                </a:ln>
                <a:solidFill>
                  <a:prstClr val="white"/>
                </a:solidFill>
                <a:effectLst/>
                <a:uLnTx/>
                <a:uFillTx/>
                <a:latin typeface="Calibri" panose="020F0502020204030204"/>
                <a:ea typeface="+mn-ea"/>
                <a:cs typeface="+mn-cs"/>
              </a:rPr>
              <a:t>What kind of other reps can you approach at some of your major accounts?</a:t>
            </a:r>
          </a:p>
        </p:txBody>
      </p:sp>
    </p:spTree>
    <p:extLst>
      <p:ext uri="{BB962C8B-B14F-4D97-AF65-F5344CB8AC3E}">
        <p14:creationId xmlns:p14="http://schemas.microsoft.com/office/powerpoint/2010/main" val="2905839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630F-2765-4A13-A2C6-EF0C6F1E3144}"/>
              </a:ext>
            </a:extLst>
          </p:cNvPr>
          <p:cNvSpPr>
            <a:spLocks noGrp="1"/>
          </p:cNvSpPr>
          <p:nvPr>
            <p:ph type="title"/>
          </p:nvPr>
        </p:nvSpPr>
        <p:spPr/>
        <p:txBody>
          <a:bodyPr>
            <a:normAutofit/>
          </a:bodyPr>
          <a:lstStyle/>
          <a:p>
            <a:r>
              <a:rPr lang="en-US" sz="4400" dirty="0"/>
              <a:t>Strategy</a:t>
            </a:r>
          </a:p>
        </p:txBody>
      </p:sp>
      <p:sp>
        <p:nvSpPr>
          <p:cNvPr id="4" name="Text Placeholder 3">
            <a:extLst>
              <a:ext uri="{FF2B5EF4-FFF2-40B4-BE49-F238E27FC236}">
                <a16:creationId xmlns:a16="http://schemas.microsoft.com/office/drawing/2014/main" id="{65F8AB50-9C24-4A74-A1B6-9F9B491010E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9175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6550-075B-4629-A635-4F0131F66135}"/>
              </a:ext>
            </a:extLst>
          </p:cNvPr>
          <p:cNvSpPr>
            <a:spLocks noGrp="1"/>
          </p:cNvSpPr>
          <p:nvPr>
            <p:ph type="title"/>
          </p:nvPr>
        </p:nvSpPr>
        <p:spPr/>
        <p:txBody>
          <a:bodyPr vert="horz" lIns="91440" tIns="45720" rIns="91440" bIns="45720" rtlCol="0" anchor="b">
            <a:normAutofit/>
          </a:bodyPr>
          <a:lstStyle/>
          <a:p>
            <a:pPr algn="ctr"/>
            <a:r>
              <a:rPr lang="en-US" sz="5400" dirty="0">
                <a:solidFill>
                  <a:srgbClr val="FFFFFF"/>
                </a:solidFill>
              </a:rPr>
              <a:t>Two Strategies</a:t>
            </a:r>
          </a:p>
        </p:txBody>
      </p:sp>
      <p:sp>
        <p:nvSpPr>
          <p:cNvPr id="3" name="Text Placeholder 2">
            <a:extLst>
              <a:ext uri="{FF2B5EF4-FFF2-40B4-BE49-F238E27FC236}">
                <a16:creationId xmlns:a16="http://schemas.microsoft.com/office/drawing/2014/main" id="{7441FA2F-B0D9-4CB1-BB25-C66774BCBC18}"/>
              </a:ext>
            </a:extLst>
          </p:cNvPr>
          <p:cNvSpPr>
            <a:spLocks noGrp="1"/>
          </p:cNvSpPr>
          <p:nvPr>
            <p:ph type="body" idx="1"/>
          </p:nvPr>
        </p:nvSpPr>
        <p:spPr/>
        <p:txBody>
          <a:bodyPr/>
          <a:lstStyle/>
          <a:p>
            <a:r>
              <a:rPr lang="en-US" dirty="0"/>
              <a:t>Sales Opportunities</a:t>
            </a:r>
          </a:p>
        </p:txBody>
      </p:sp>
      <p:pic>
        <p:nvPicPr>
          <p:cNvPr id="6" name="Content Placeholder 5" descr="A person wearing a suit and tie talking on a cell phone&#10;&#10;Description automatically generated">
            <a:extLst>
              <a:ext uri="{FF2B5EF4-FFF2-40B4-BE49-F238E27FC236}">
                <a16:creationId xmlns:a16="http://schemas.microsoft.com/office/drawing/2014/main" id="{93FC6BEB-DD5E-4391-A411-1AAF2A7CA31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47458" y="2632364"/>
            <a:ext cx="5101463" cy="3402676"/>
          </a:xfrm>
          <a:prstGeom prst="rect">
            <a:avLst/>
          </a:prstGeom>
        </p:spPr>
      </p:pic>
      <p:sp>
        <p:nvSpPr>
          <p:cNvPr id="5" name="Text Placeholder 4">
            <a:extLst>
              <a:ext uri="{FF2B5EF4-FFF2-40B4-BE49-F238E27FC236}">
                <a16:creationId xmlns:a16="http://schemas.microsoft.com/office/drawing/2014/main" id="{C83E9B92-3DA5-4CB3-B70F-1220AA997EBE}"/>
              </a:ext>
            </a:extLst>
          </p:cNvPr>
          <p:cNvSpPr>
            <a:spLocks noGrp="1"/>
          </p:cNvSpPr>
          <p:nvPr>
            <p:ph type="body" sz="quarter" idx="3"/>
          </p:nvPr>
        </p:nvSpPr>
        <p:spPr/>
        <p:txBody>
          <a:bodyPr/>
          <a:lstStyle/>
          <a:p>
            <a:r>
              <a:rPr lang="en-US" dirty="0"/>
              <a:t>Account Success</a:t>
            </a:r>
          </a:p>
        </p:txBody>
      </p:sp>
      <p:pic>
        <p:nvPicPr>
          <p:cNvPr id="8" name="Content Placeholder 7" descr="A close up of a garden&#10;&#10;Description automatically generated">
            <a:extLst>
              <a:ext uri="{FF2B5EF4-FFF2-40B4-BE49-F238E27FC236}">
                <a16:creationId xmlns:a16="http://schemas.microsoft.com/office/drawing/2014/main" id="{8D1DB335-F741-43B6-AA3C-61876EE45090}"/>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87308" y="2657795"/>
            <a:ext cx="5168080" cy="3390261"/>
          </a:xfrm>
          <a:prstGeom prst="rect">
            <a:avLst/>
          </a:prstGeom>
        </p:spPr>
      </p:pic>
      <p:pic>
        <p:nvPicPr>
          <p:cNvPr id="4" name="Picture 3">
            <a:extLst>
              <a:ext uri="{FF2B5EF4-FFF2-40B4-BE49-F238E27FC236}">
                <a16:creationId xmlns:a16="http://schemas.microsoft.com/office/drawing/2014/main" id="{60469EC2-2CF0-4D3B-A000-881D1AB599AB}"/>
              </a:ext>
            </a:extLst>
          </p:cNvPr>
          <p:cNvPicPr>
            <a:picLocks noChangeAspect="1"/>
          </p:cNvPicPr>
          <p:nvPr/>
        </p:nvPicPr>
        <p:blipFill>
          <a:blip r:embed="rId4"/>
          <a:stretch>
            <a:fillRect/>
          </a:stretch>
        </p:blipFill>
        <p:spPr>
          <a:xfrm>
            <a:off x="7654482" y="2036487"/>
            <a:ext cx="1572904" cy="1956986"/>
          </a:xfrm>
          <a:prstGeom prst="rect">
            <a:avLst/>
          </a:prstGeom>
        </p:spPr>
      </p:pic>
    </p:spTree>
    <p:extLst>
      <p:ext uri="{BB962C8B-B14F-4D97-AF65-F5344CB8AC3E}">
        <p14:creationId xmlns:p14="http://schemas.microsoft.com/office/powerpoint/2010/main" val="251076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fade">
                                      <p:cBhvr>
                                        <p:cTn id="21" dur="500"/>
                                        <p:tgtEl>
                                          <p:spTgt spid="5">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person wearing a suit and tie talking on a cell phone&#10;&#10;Description automatically generated">
            <a:hlinkClick r:id="rId2" action="ppaction://hlinkfile"/>
            <a:extLst>
              <a:ext uri="{FF2B5EF4-FFF2-40B4-BE49-F238E27FC236}">
                <a16:creationId xmlns:a16="http://schemas.microsoft.com/office/drawing/2014/main" id="{B8F6DA65-056B-4D32-BB22-937B16133782}"/>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r="23298" b="9091"/>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5FF0B8-B5A5-4CE5-9D07-FC5B127315B6}"/>
              </a:ext>
            </a:extLst>
          </p:cNvPr>
          <p:cNvSpPr>
            <a:spLocks noGrp="1"/>
          </p:cNvSpPr>
          <p:nvPr>
            <p:ph type="title"/>
          </p:nvPr>
        </p:nvSpPr>
        <p:spPr>
          <a:xfrm>
            <a:off x="477981" y="1122363"/>
            <a:ext cx="4023360" cy="3204134"/>
          </a:xfrm>
        </p:spPr>
        <p:txBody>
          <a:bodyPr vert="horz" lIns="91440" tIns="45720" rIns="91440" bIns="45720" rtlCol="0" anchor="t">
            <a:normAutofit/>
          </a:bodyPr>
          <a:lstStyle/>
          <a:p>
            <a:r>
              <a:rPr lang="en-US" sz="4800" dirty="0">
                <a:solidFill>
                  <a:schemeClr val="tx1"/>
                </a:solidFill>
              </a:rPr>
              <a:t>Sales Opportunities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B45E0DF2-0390-4D7A-B392-95CD3E36294F}"/>
              </a:ext>
            </a:extLst>
          </p:cNvPr>
          <p:cNvSpPr>
            <a:spLocks noGrp="1"/>
          </p:cNvSpPr>
          <p:nvPr>
            <p:ph type="body" sz="half" idx="2"/>
          </p:nvPr>
        </p:nvSpPr>
        <p:spPr>
          <a:xfrm>
            <a:off x="886672" y="2659414"/>
            <a:ext cx="3932237" cy="3811588"/>
          </a:xfrm>
        </p:spPr>
        <p:txBody>
          <a:bodyPr anchor="ctr">
            <a:normAutofit/>
          </a:bodyPr>
          <a:lstStyle/>
          <a:p>
            <a:pPr marL="285750" indent="-285750">
              <a:buFont typeface="Arial" panose="020B0604020202020204" pitchFamily="34" charset="0"/>
              <a:buChar char="•"/>
            </a:pPr>
            <a:r>
              <a:rPr lang="en-US" sz="2400" dirty="0">
                <a:solidFill>
                  <a:schemeClr val="bg1"/>
                </a:solidFill>
              </a:rPr>
              <a:t>Interview everyone (and you know who they are because of your strategy work).</a:t>
            </a:r>
          </a:p>
          <a:p>
            <a:pPr marL="285750" indent="-285750">
              <a:buFont typeface="Arial" panose="020B0604020202020204" pitchFamily="34" charset="0"/>
              <a:buChar char="•"/>
            </a:pPr>
            <a:r>
              <a:rPr lang="en-US" sz="2400" dirty="0">
                <a:solidFill>
                  <a:schemeClr val="bg1"/>
                </a:solidFill>
              </a:rPr>
              <a:t>Understand each person’s needs and a solution.</a:t>
            </a:r>
          </a:p>
          <a:p>
            <a:pPr marL="285750" indent="-285750">
              <a:buFont typeface="Arial" panose="020B0604020202020204" pitchFamily="34" charset="0"/>
              <a:buChar char="•"/>
            </a:pPr>
            <a:r>
              <a:rPr lang="en-US" sz="2400" dirty="0">
                <a:solidFill>
                  <a:schemeClr val="bg1"/>
                </a:solidFill>
              </a:rPr>
              <a:t>Document for yourself and the committee.</a:t>
            </a:r>
          </a:p>
        </p:txBody>
      </p:sp>
    </p:spTree>
    <p:extLst>
      <p:ext uri="{BB962C8B-B14F-4D97-AF65-F5344CB8AC3E}">
        <p14:creationId xmlns:p14="http://schemas.microsoft.com/office/powerpoint/2010/main" val="263182043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95D6550-075B-4629-A635-4F0131F66135}"/>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Two Strategies</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erson wearing a suit and tie talking on a cell phone&#10;&#10;Description automatically generated">
            <a:extLst>
              <a:ext uri="{FF2B5EF4-FFF2-40B4-BE49-F238E27FC236}">
                <a16:creationId xmlns:a16="http://schemas.microsoft.com/office/drawing/2014/main" id="{93FC6BEB-DD5E-4391-A411-1AAF2A7CA31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567" y="2604724"/>
            <a:ext cx="5455917" cy="3641824"/>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Content Placeholder 7" descr="A close up of a garden&#10;&#10;Description automatically generated">
            <a:extLst>
              <a:ext uri="{FF2B5EF4-FFF2-40B4-BE49-F238E27FC236}">
                <a16:creationId xmlns:a16="http://schemas.microsoft.com/office/drawing/2014/main" id="{8D1DB335-F741-43B6-AA3C-61876EE4509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5073" y="2638824"/>
            <a:ext cx="5455917" cy="3573625"/>
          </a:xfrm>
          <a:prstGeom prst="rect">
            <a:avLst/>
          </a:prstGeom>
        </p:spPr>
      </p:pic>
    </p:spTree>
    <p:extLst>
      <p:ext uri="{BB962C8B-B14F-4D97-AF65-F5344CB8AC3E}">
        <p14:creationId xmlns:p14="http://schemas.microsoft.com/office/powerpoint/2010/main" val="351253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 close up of a garden&#10;&#10;Description automatically generated">
            <a:extLst>
              <a:ext uri="{FF2B5EF4-FFF2-40B4-BE49-F238E27FC236}">
                <a16:creationId xmlns:a16="http://schemas.microsoft.com/office/drawing/2014/main" id="{CB1F49D7-4E52-4D9B-B2FF-C35A3DDEF13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1441" r="11442" b="2"/>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A6E343-9561-49E9-9E46-3D3585832BDE}"/>
              </a:ext>
            </a:extLst>
          </p:cNvPr>
          <p:cNvSpPr>
            <a:spLocks noGrp="1"/>
          </p:cNvSpPr>
          <p:nvPr>
            <p:ph type="title"/>
          </p:nvPr>
        </p:nvSpPr>
        <p:spPr>
          <a:xfrm>
            <a:off x="804672" y="365125"/>
            <a:ext cx="5266155" cy="1325563"/>
          </a:xfrm>
        </p:spPr>
        <p:txBody>
          <a:bodyPr vert="horz" lIns="91440" tIns="45720" rIns="91440" bIns="45720" rtlCol="0" anchor="ctr">
            <a:normAutofit/>
          </a:bodyPr>
          <a:lstStyle/>
          <a:p>
            <a:pPr algn="l"/>
            <a:r>
              <a:rPr lang="en-US" sz="4400">
                <a:solidFill>
                  <a:schemeClr val="tx1"/>
                </a:solidFill>
              </a:rPr>
              <a:t>Account Success</a:t>
            </a:r>
          </a:p>
        </p:txBody>
      </p:sp>
      <p:sp>
        <p:nvSpPr>
          <p:cNvPr id="4" name="Text Placeholder 3">
            <a:extLst>
              <a:ext uri="{FF2B5EF4-FFF2-40B4-BE49-F238E27FC236}">
                <a16:creationId xmlns:a16="http://schemas.microsoft.com/office/drawing/2014/main" id="{B033DC32-3125-49B5-AD4F-F223CD9F6F92}"/>
              </a:ext>
            </a:extLst>
          </p:cNvPr>
          <p:cNvSpPr>
            <a:spLocks noGrp="1"/>
          </p:cNvSpPr>
          <p:nvPr>
            <p:ph type="body" sz="half" idx="2"/>
          </p:nvPr>
        </p:nvSpPr>
        <p:spPr>
          <a:xfrm>
            <a:off x="804672" y="2022602"/>
            <a:ext cx="3941499" cy="3791344"/>
          </a:xfrm>
        </p:spPr>
        <p:txBody>
          <a:bodyPr vert="horz" lIns="91440" tIns="45720" rIns="91440" bIns="45720" rtlCol="0" anchor="ctr">
            <a:normAutofit/>
          </a:bodyPr>
          <a:lstStyle/>
          <a:p>
            <a:pPr marL="342900" indent="-342900">
              <a:buFont typeface="Arial" panose="020B0604020202020204" pitchFamily="34" charset="0"/>
              <a:buChar char="•"/>
            </a:pPr>
            <a:r>
              <a:rPr lang="en-US" sz="2400" dirty="0">
                <a:solidFill>
                  <a:schemeClr val="bg1"/>
                </a:solidFill>
              </a:rPr>
              <a:t>Session 005 from December 2017 – Proactive Account Management</a:t>
            </a:r>
          </a:p>
          <a:p>
            <a:pPr marL="342900" indent="-342900">
              <a:buFont typeface="Arial" panose="020B0604020202020204" pitchFamily="34" charset="0"/>
              <a:buChar char="•"/>
            </a:pPr>
            <a:r>
              <a:rPr lang="en-US" sz="2400" dirty="0">
                <a:solidFill>
                  <a:schemeClr val="bg1"/>
                </a:solidFill>
              </a:rPr>
              <a:t>Meet with all contacts once per year.</a:t>
            </a:r>
          </a:p>
          <a:p>
            <a:pPr marL="342900" indent="-342900">
              <a:buFont typeface="Arial" panose="020B0604020202020204" pitchFamily="34" charset="0"/>
              <a:buChar char="•"/>
            </a:pPr>
            <a:r>
              <a:rPr lang="en-US" sz="2400" dirty="0">
                <a:solidFill>
                  <a:schemeClr val="bg1"/>
                </a:solidFill>
              </a:rPr>
              <a:t>Quarterly social gatherings with other reps.</a:t>
            </a:r>
          </a:p>
          <a:p>
            <a:pPr marL="342900" indent="-342900">
              <a:buFont typeface="Arial" panose="020B0604020202020204" pitchFamily="34" charset="0"/>
              <a:buChar char="•"/>
            </a:pPr>
            <a:r>
              <a:rPr lang="en-US" sz="2400" dirty="0">
                <a:solidFill>
                  <a:schemeClr val="bg1"/>
                </a:solidFill>
              </a:rPr>
              <a:t>Surveys.</a:t>
            </a:r>
          </a:p>
          <a:p>
            <a:pPr marL="342900" indent="-342900">
              <a:buFont typeface="Arial" panose="020B0604020202020204" pitchFamily="34" charset="0"/>
              <a:buChar char="•"/>
            </a:pPr>
            <a:r>
              <a:rPr lang="en-US" sz="2400" dirty="0">
                <a:solidFill>
                  <a:schemeClr val="bg1"/>
                </a:solidFill>
              </a:rPr>
              <a:t>Vision Meetings.</a:t>
            </a:r>
          </a:p>
        </p:txBody>
      </p:sp>
    </p:spTree>
    <p:extLst>
      <p:ext uri="{BB962C8B-B14F-4D97-AF65-F5344CB8AC3E}">
        <p14:creationId xmlns:p14="http://schemas.microsoft.com/office/powerpoint/2010/main" val="13659807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DF22661-C03A-4420-B241-F455F60BDAD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871" b="7860"/>
          <a:stretch/>
        </p:blipFill>
        <p:spPr>
          <a:xfrm>
            <a:off x="20" y="10"/>
            <a:ext cx="12191980" cy="6857990"/>
          </a:xfrm>
          <a:prstGeom prst="rect">
            <a:avLst/>
          </a:prstGeom>
        </p:spPr>
      </p:pic>
      <p:sp>
        <p:nvSpPr>
          <p:cNvPr id="2" name="Title 1">
            <a:extLst>
              <a:ext uri="{FF2B5EF4-FFF2-40B4-BE49-F238E27FC236}">
                <a16:creationId xmlns:a16="http://schemas.microsoft.com/office/drawing/2014/main" id="{8587CF0B-6066-4B2D-A72C-095DCFDA1BEF}"/>
              </a:ext>
            </a:extLst>
          </p:cNvPr>
          <p:cNvSpPr>
            <a:spLocks noGrp="1"/>
          </p:cNvSpPr>
          <p:nvPr>
            <p:ph type="title"/>
          </p:nvPr>
        </p:nvSpPr>
        <p:spPr>
          <a:xfrm>
            <a:off x="947651" y="3192087"/>
            <a:ext cx="5358937" cy="3419302"/>
          </a:xfrm>
          <a:solidFill>
            <a:schemeClr val="tx1"/>
          </a:solidFill>
          <a:ln w="257175" cap="sq" cmpd="sng" algn="ctr">
            <a:solidFill>
              <a:schemeClr val="tx1">
                <a:alpha val="60000"/>
              </a:schemeClr>
            </a:solidFill>
            <a:prstDash val="solid"/>
            <a:miter lim="800000"/>
          </a:ln>
        </p:spPr>
        <p:txBody>
          <a:bodyPr vert="horz" wrap="square" lIns="91440" tIns="45720" rIns="91440" bIns="45720" rtlCol="0" anchor="ctr">
            <a:normAutofit/>
          </a:bodyPr>
          <a:lstStyle/>
          <a:p>
            <a:r>
              <a:rPr lang="en-US" sz="2400" dirty="0">
                <a:highlight>
                  <a:srgbClr val="FFFF00"/>
                </a:highlight>
              </a:rPr>
              <a:t>You should manage your pipeline and prepare your forecasts for yourself, not just because you have to do it.</a:t>
            </a:r>
            <a:br>
              <a:rPr lang="en-US" sz="2400" dirty="0">
                <a:highlight>
                  <a:srgbClr val="FFFF00"/>
                </a:highlight>
              </a:rPr>
            </a:br>
            <a:br>
              <a:rPr lang="en-US" sz="2400" dirty="0">
                <a:highlight>
                  <a:srgbClr val="FFFF00"/>
                </a:highlight>
              </a:rPr>
            </a:br>
            <a:r>
              <a:rPr lang="en-US" sz="2400" dirty="0">
                <a:highlight>
                  <a:srgbClr val="FFFF00"/>
                </a:highlight>
              </a:rPr>
              <a:t>Block off fun time every week (or day) to update your pipeline. </a:t>
            </a:r>
          </a:p>
        </p:txBody>
      </p:sp>
    </p:spTree>
    <p:extLst>
      <p:ext uri="{BB962C8B-B14F-4D97-AF65-F5344CB8AC3E}">
        <p14:creationId xmlns:p14="http://schemas.microsoft.com/office/powerpoint/2010/main" val="296433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A5DC-D6FD-43DC-993F-81410D4CA83C}"/>
              </a:ext>
            </a:extLst>
          </p:cNvPr>
          <p:cNvSpPr>
            <a:spLocks noGrp="1"/>
          </p:cNvSpPr>
          <p:nvPr>
            <p:ph type="title"/>
          </p:nvPr>
        </p:nvSpPr>
        <p:spPr>
          <a:xfrm>
            <a:off x="254757" y="341641"/>
            <a:ext cx="5977719" cy="1693776"/>
          </a:xfrm>
        </p:spPr>
        <p:txBody>
          <a:bodyPr vert="horz" lIns="91440" tIns="45720" rIns="91440" bIns="45720" rtlCol="0" anchor="ctr">
            <a:normAutofit/>
          </a:bodyPr>
          <a:lstStyle/>
          <a:p>
            <a:pPr algn="r"/>
            <a:r>
              <a:rPr lang="en-US" sz="4400" dirty="0"/>
              <a:t>What is the #1 factor to winning a b2b sale?</a:t>
            </a:r>
          </a:p>
        </p:txBody>
      </p:sp>
      <p:sp>
        <p:nvSpPr>
          <p:cNvPr id="4" name="Text Placeholder 3">
            <a:extLst>
              <a:ext uri="{FF2B5EF4-FFF2-40B4-BE49-F238E27FC236}">
                <a16:creationId xmlns:a16="http://schemas.microsoft.com/office/drawing/2014/main" id="{CDEECC76-DCFA-46FE-8E44-22F95EA74108}"/>
              </a:ext>
            </a:extLst>
          </p:cNvPr>
          <p:cNvSpPr>
            <a:spLocks noGrp="1"/>
          </p:cNvSpPr>
          <p:nvPr>
            <p:ph type="body" sz="half" idx="2"/>
          </p:nvPr>
        </p:nvSpPr>
        <p:spPr>
          <a:xfrm>
            <a:off x="6509982" y="341641"/>
            <a:ext cx="5029745" cy="1690359"/>
          </a:xfrm>
        </p:spPr>
        <p:txBody>
          <a:bodyPr vert="horz" lIns="91440" tIns="45720" rIns="91440" bIns="45720" rtlCol="0" anchor="ctr">
            <a:normAutofit/>
          </a:bodyPr>
          <a:lstStyle/>
          <a:p>
            <a:r>
              <a:rPr lang="en-US" sz="4400" dirty="0"/>
              <a:t>Consensus within the organization.</a:t>
            </a:r>
          </a:p>
        </p:txBody>
      </p:sp>
      <p:sp>
        <p:nvSpPr>
          <p:cNvPr id="11" name="Rectangle 1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36855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263370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5080733-2368-483F-9A57-98BAC0D3D55E}"/>
              </a:ext>
            </a:extLst>
          </p:cNvPr>
          <p:cNvPicPr>
            <a:picLocks noChangeAspect="1"/>
          </p:cNvPicPr>
          <p:nvPr/>
        </p:nvPicPr>
        <p:blipFill rotWithShape="1">
          <a:blip r:embed="rId2"/>
          <a:srcRect t="7595" r="1" b="239"/>
          <a:stretch/>
        </p:blipFill>
        <p:spPr>
          <a:xfrm>
            <a:off x="2184401" y="2742910"/>
            <a:ext cx="7823199" cy="3343043"/>
          </a:xfrm>
          <a:prstGeom prst="rect">
            <a:avLst/>
          </a:prstGeom>
        </p:spPr>
      </p:pic>
      <p:pic>
        <p:nvPicPr>
          <p:cNvPr id="5" name="Picture 4">
            <a:extLst>
              <a:ext uri="{FF2B5EF4-FFF2-40B4-BE49-F238E27FC236}">
                <a16:creationId xmlns:a16="http://schemas.microsoft.com/office/drawing/2014/main" id="{06849EAD-CB8C-4E7F-A222-8CF143F403E5}"/>
              </a:ext>
            </a:extLst>
          </p:cNvPr>
          <p:cNvPicPr>
            <a:picLocks noChangeAspect="1"/>
          </p:cNvPicPr>
          <p:nvPr/>
        </p:nvPicPr>
        <p:blipFill>
          <a:blip r:embed="rId3"/>
          <a:stretch>
            <a:fillRect/>
          </a:stretch>
        </p:blipFill>
        <p:spPr>
          <a:xfrm>
            <a:off x="10756323" y="341641"/>
            <a:ext cx="1566808" cy="1956986"/>
          </a:xfrm>
          <a:prstGeom prst="rect">
            <a:avLst/>
          </a:prstGeom>
        </p:spPr>
      </p:pic>
    </p:spTree>
    <p:extLst>
      <p:ext uri="{BB962C8B-B14F-4D97-AF65-F5344CB8AC3E}">
        <p14:creationId xmlns:p14="http://schemas.microsoft.com/office/powerpoint/2010/main" val="373197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Plan</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8409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5" descr="A person sitting on a table&#10;&#10;Description generated with very high confidence">
            <a:extLst>
              <a:ext uri="{FF2B5EF4-FFF2-40B4-BE49-F238E27FC236}">
                <a16:creationId xmlns:a16="http://schemas.microsoft.com/office/drawing/2014/main" id="{096835EB-FBC3-465C-B589-C3E091940D47}"/>
              </a:ext>
            </a:extLst>
          </p:cNvPr>
          <p:cNvPicPr>
            <a:picLocks noChangeAspect="1"/>
          </p:cNvPicPr>
          <p:nvPr/>
        </p:nvPicPr>
        <p:blipFill rotWithShape="1">
          <a:blip r:embed="rId2">
            <a:extLst>
              <a:ext uri="{28A0092B-C50C-407E-A947-70E740481C1C}">
                <a14:useLocalDpi xmlns:a14="http://schemas.microsoft.com/office/drawing/2010/main" val="0"/>
              </a:ext>
            </a:extLst>
          </a:blip>
          <a:srcRect t="11282" b="4449"/>
          <a:stretch/>
        </p:blipFill>
        <p:spPr>
          <a:xfrm>
            <a:off x="20" y="0"/>
            <a:ext cx="12191980" cy="6857990"/>
          </a:xfrm>
          <a:prstGeom prst="rect">
            <a:avLst/>
          </a:prstGeom>
        </p:spPr>
      </p:pic>
      <p:sp>
        <p:nvSpPr>
          <p:cNvPr id="2" name="Title 1">
            <a:extLst>
              <a:ext uri="{FF2B5EF4-FFF2-40B4-BE49-F238E27FC236}">
                <a16:creationId xmlns:a16="http://schemas.microsoft.com/office/drawing/2014/main" id="{3FC3BB58-CA51-4E56-9ECD-D6A856A55EA4}"/>
              </a:ext>
            </a:extLst>
          </p:cNvPr>
          <p:cNvSpPr>
            <a:spLocks noGrp="1"/>
          </p:cNvSpPr>
          <p:nvPr>
            <p:ph type="title"/>
          </p:nvPr>
        </p:nvSpPr>
        <p:spPr>
          <a:xfrm>
            <a:off x="246572" y="4541863"/>
            <a:ext cx="4651838" cy="1089993"/>
          </a:xfrm>
          <a:solidFill>
            <a:srgbClr val="E3CEA3"/>
          </a:solidFill>
        </p:spPr>
        <p:txBody>
          <a:bodyPr vert="horz" lIns="91440" tIns="45720" rIns="91440" bIns="45720" rtlCol="0" anchor="ctr">
            <a:normAutofit/>
          </a:bodyPr>
          <a:lstStyle/>
          <a:p>
            <a:pPr algn="ctr"/>
            <a:r>
              <a:rPr lang="en-US" sz="4400" b="1" dirty="0">
                <a:hlinkClick r:id="rId3" action="ppaction://hlinkfile"/>
              </a:rPr>
              <a:t>Lesson Plan</a:t>
            </a:r>
            <a:endParaRPr lang="en-US" sz="4400" b="1" dirty="0"/>
          </a:p>
        </p:txBody>
      </p:sp>
      <p:sp>
        <p:nvSpPr>
          <p:cNvPr id="4" name="Title 1">
            <a:extLst>
              <a:ext uri="{FF2B5EF4-FFF2-40B4-BE49-F238E27FC236}">
                <a16:creationId xmlns:a16="http://schemas.microsoft.com/office/drawing/2014/main" id="{95539D91-E89A-4FD7-BA77-9039579D4D81}"/>
              </a:ext>
            </a:extLst>
          </p:cNvPr>
          <p:cNvSpPr txBox="1">
            <a:spLocks/>
          </p:cNvSpPr>
          <p:nvPr/>
        </p:nvSpPr>
        <p:spPr>
          <a:xfrm>
            <a:off x="20" y="2316137"/>
            <a:ext cx="12191980" cy="881063"/>
          </a:xfrm>
          <a:prstGeom prst="rect">
            <a:avLst/>
          </a:prstGeom>
          <a:solidFill>
            <a:srgbClr val="C00000"/>
          </a:solidFill>
          <a:ln>
            <a:noFill/>
          </a:ln>
          <a:effectLst>
            <a:outerShdw blurRad="101600" dist="76200" dir="8100000" algn="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pPr lvl="0" algn="ctr">
              <a:defRPr/>
            </a:pPr>
            <a:r>
              <a:rPr lang="en-US" sz="3500" b="1" dirty="0">
                <a:solidFill>
                  <a:prstClr val="white"/>
                </a:solidFill>
              </a:rPr>
              <a:t>October’s Session: How to Write an Executive Summary</a:t>
            </a:r>
            <a:endParaRPr lang="en-US" sz="3500" b="1" dirty="0">
              <a:solidFill>
                <a:srgbClr val="C00000"/>
              </a:solidFill>
            </a:endParaRPr>
          </a:p>
        </p:txBody>
      </p:sp>
    </p:spTree>
    <p:extLst>
      <p:ext uri="{BB962C8B-B14F-4D97-AF65-F5344CB8AC3E}">
        <p14:creationId xmlns:p14="http://schemas.microsoft.com/office/powerpoint/2010/main" val="142082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1+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FF0F0B8-5B06-4174-9742-1FD7ABE7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sign&#10;&#10;Description automatically generated">
            <a:hlinkClick r:id="rId2"/>
            <a:extLst>
              <a:ext uri="{FF2B5EF4-FFF2-40B4-BE49-F238E27FC236}">
                <a16:creationId xmlns:a16="http://schemas.microsoft.com/office/drawing/2014/main" id="{7971A264-9997-4FE7-B821-C1FC2BFF9AB3}"/>
              </a:ext>
            </a:extLst>
          </p:cNvPr>
          <p:cNvPicPr>
            <a:picLocks noChangeAspect="1"/>
          </p:cNvPicPr>
          <p:nvPr/>
        </p:nvPicPr>
        <p:blipFill rotWithShape="1">
          <a:blip r:embed="rId3">
            <a:extLst>
              <a:ext uri="{28A0092B-C50C-407E-A947-70E740481C1C}">
                <a14:useLocalDpi xmlns:a14="http://schemas.microsoft.com/office/drawing/2010/main" val="0"/>
              </a:ext>
            </a:extLst>
          </a:blip>
          <a:srcRect t="11193" r="1" b="20692"/>
          <a:stretch/>
        </p:blipFill>
        <p:spPr>
          <a:xfrm>
            <a:off x="643467" y="643467"/>
            <a:ext cx="10905066" cy="5571066"/>
          </a:xfrm>
          <a:prstGeom prst="rect">
            <a:avLst/>
          </a:prstGeom>
          <a:ln w="190500">
            <a:solidFill>
              <a:srgbClr val="FFFFFF"/>
            </a:solidFill>
            <a:miter lim="800000"/>
          </a:ln>
          <a:effectLst>
            <a:outerShdw blurRad="76200" dist="19050" dir="5400000" algn="t" rotWithShape="0">
              <a:prstClr val="black">
                <a:alpha val="55000"/>
              </a:prstClr>
            </a:outerShdw>
          </a:effectLst>
        </p:spPr>
      </p:pic>
      <p:sp>
        <p:nvSpPr>
          <p:cNvPr id="2" name="TextBox 1">
            <a:extLst>
              <a:ext uri="{FF2B5EF4-FFF2-40B4-BE49-F238E27FC236}">
                <a16:creationId xmlns:a16="http://schemas.microsoft.com/office/drawing/2014/main" id="{186D4A04-8025-4206-AC07-4D0DAEC9E920}"/>
              </a:ext>
            </a:extLst>
          </p:cNvPr>
          <p:cNvSpPr txBox="1"/>
          <p:nvPr/>
        </p:nvSpPr>
        <p:spPr>
          <a:xfrm>
            <a:off x="2720454" y="755175"/>
            <a:ext cx="8088573" cy="523220"/>
          </a:xfrm>
          <a:prstGeom prst="rect">
            <a:avLst/>
          </a:prstGeom>
          <a:noFill/>
        </p:spPr>
        <p:txBody>
          <a:bodyPr wrap="square" rtlCol="0">
            <a:spAutoFit/>
          </a:bodyPr>
          <a:lstStyle/>
          <a:p>
            <a:r>
              <a:rPr lang="en-US" sz="2800" dirty="0"/>
              <a:t>Announce the profile photo / avatar</a:t>
            </a:r>
          </a:p>
        </p:txBody>
      </p:sp>
    </p:spTree>
    <p:extLst>
      <p:ext uri="{BB962C8B-B14F-4D97-AF65-F5344CB8AC3E}">
        <p14:creationId xmlns:p14="http://schemas.microsoft.com/office/powerpoint/2010/main" val="3354566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Questions and Discussion</a:t>
            </a:r>
          </a:p>
        </p:txBody>
      </p:sp>
    </p:spTree>
    <p:extLst>
      <p:ext uri="{BB962C8B-B14F-4D97-AF65-F5344CB8AC3E}">
        <p14:creationId xmlns:p14="http://schemas.microsoft.com/office/powerpoint/2010/main" val="2571239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3" name="Freeform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2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0703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a:stretch/>
        </p:blipFill>
        <p:spPr>
          <a:xfrm>
            <a:off x="103828" y="2022601"/>
            <a:ext cx="4154361" cy="4154361"/>
          </a:xfrm>
          <a:prstGeom prst="rect">
            <a:avLst/>
          </a:prstGeom>
        </p:spPr>
      </p:pic>
      <p:sp>
        <p:nvSpPr>
          <p:cNvPr id="3" name="Title 2"/>
          <p:cNvSpPr>
            <a:spLocks noGrp="1"/>
          </p:cNvSpPr>
          <p:nvPr>
            <p:ph type="title"/>
          </p:nvPr>
        </p:nvSpPr>
        <p:spPr>
          <a:xfrm>
            <a:off x="543099" y="365125"/>
            <a:ext cx="11005434" cy="1325563"/>
          </a:xfrm>
        </p:spPr>
        <p:txBody>
          <a:bodyPr vert="horz" lIns="91440" tIns="45720" rIns="91440" bIns="45720" rtlCol="0" anchor="ctr">
            <a:normAutofit/>
          </a:bodyPr>
          <a:lstStyle/>
          <a:p>
            <a:pPr algn="ctr"/>
            <a:r>
              <a:rPr lang="en-US" sz="4400" b="1" kern="1200" dirty="0">
                <a:latin typeface="+mj-lt"/>
                <a:ea typeface="+mj-ea"/>
                <a:cs typeface="+mj-cs"/>
              </a:rPr>
              <a:t>Navigating Complex Accounts</a:t>
            </a:r>
          </a:p>
        </p:txBody>
      </p:sp>
      <p:sp>
        <p:nvSpPr>
          <p:cNvPr id="5" name="Text Placeholder 4"/>
          <p:cNvSpPr>
            <a:spLocks noGrp="1"/>
          </p:cNvSpPr>
          <p:nvPr>
            <p:ph type="body" sz="half" idx="2"/>
          </p:nvPr>
        </p:nvSpPr>
        <p:spPr>
          <a:xfrm>
            <a:off x="4387515" y="2022601"/>
            <a:ext cx="7161017" cy="4154361"/>
          </a:xfrm>
        </p:spPr>
        <p:txBody>
          <a:bodyPr vert="horz" lIns="91440" tIns="45720" rIns="91440" bIns="45720" rtlCol="0" anchor="ctr">
            <a:normAutofit/>
          </a:bodyPr>
          <a:lstStyle/>
          <a:p>
            <a:pPr marL="685800" indent="-457200">
              <a:buFont typeface="Arial" panose="020B0604020202020204" pitchFamily="34" charset="0"/>
              <a:buChar char="•"/>
            </a:pPr>
            <a:r>
              <a:rPr lang="en-US" sz="3200" dirty="0"/>
              <a:t>Knowledge</a:t>
            </a:r>
          </a:p>
          <a:p>
            <a:pPr marL="685800" indent="-457200">
              <a:buFont typeface="Arial" panose="020B0604020202020204" pitchFamily="34" charset="0"/>
              <a:buChar char="•"/>
            </a:pPr>
            <a:r>
              <a:rPr lang="en-US" sz="3200" dirty="0"/>
              <a:t>How?</a:t>
            </a:r>
          </a:p>
          <a:p>
            <a:pPr marL="685800" indent="-457200">
              <a:buFont typeface="Arial" panose="020B0604020202020204" pitchFamily="34" charset="0"/>
              <a:buChar char="•"/>
            </a:pPr>
            <a:r>
              <a:rPr lang="en-US" sz="3200" dirty="0"/>
              <a:t>Strategy</a:t>
            </a:r>
            <a:endParaRPr lang="en-US" sz="3000" dirty="0"/>
          </a:p>
          <a:p>
            <a:pPr marL="685800" indent="-457200">
              <a:buFont typeface="Arial" panose="020B0604020202020204" pitchFamily="34" charset="0"/>
              <a:buChar char="•"/>
            </a:pPr>
            <a:r>
              <a:rPr lang="en-US" sz="3000" dirty="0"/>
              <a:t>Action Plan</a:t>
            </a:r>
            <a:endParaRPr lang="en-US" sz="3200" dirty="0"/>
          </a:p>
        </p:txBody>
      </p:sp>
    </p:spTree>
    <p:extLst>
      <p:ext uri="{BB962C8B-B14F-4D97-AF65-F5344CB8AC3E}">
        <p14:creationId xmlns:p14="http://schemas.microsoft.com/office/powerpoint/2010/main" val="329330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indoor, person, book, person&#10;&#10;Description automatically generated">
            <a:extLst>
              <a:ext uri="{FF2B5EF4-FFF2-40B4-BE49-F238E27FC236}">
                <a16:creationId xmlns:a16="http://schemas.microsoft.com/office/drawing/2014/main" id="{5F999089-A801-44BC-88BB-8DFE081CD284}"/>
              </a:ext>
            </a:extLst>
          </p:cNvPr>
          <p:cNvPicPr>
            <a:picLocks noChangeAspect="1"/>
          </p:cNvPicPr>
          <p:nvPr/>
        </p:nvPicPr>
        <p:blipFill rotWithShape="1">
          <a:blip r:embed="rId2">
            <a:extLst>
              <a:ext uri="{28A0092B-C50C-407E-A947-70E740481C1C}">
                <a14:useLocalDpi xmlns:a14="http://schemas.microsoft.com/office/drawing/2010/main" val="0"/>
              </a:ext>
            </a:extLst>
          </a:blip>
          <a:srcRect r="-2" b="18242"/>
          <a:stretch/>
        </p:blipFill>
        <p:spPr>
          <a:xfrm>
            <a:off x="198739" y="171717"/>
            <a:ext cx="5804105" cy="3167426"/>
          </a:xfrm>
          <a:prstGeom prst="rect">
            <a:avLst/>
          </a:prstGeom>
        </p:spPr>
      </p:pic>
      <p:pic>
        <p:nvPicPr>
          <p:cNvPr id="3" name="Picture 2" descr="A person sitting on a table&#10;&#10;Description automatically generated">
            <a:extLst>
              <a:ext uri="{FF2B5EF4-FFF2-40B4-BE49-F238E27FC236}">
                <a16:creationId xmlns:a16="http://schemas.microsoft.com/office/drawing/2014/main" id="{134C08A9-301D-4A1E-8088-1ADD270F13D3}"/>
              </a:ext>
            </a:extLst>
          </p:cNvPr>
          <p:cNvPicPr>
            <a:picLocks noChangeAspect="1"/>
          </p:cNvPicPr>
          <p:nvPr/>
        </p:nvPicPr>
        <p:blipFill rotWithShape="1">
          <a:blip r:embed="rId3">
            <a:extLst>
              <a:ext uri="{28A0092B-C50C-407E-A947-70E740481C1C}">
                <a14:useLocalDpi xmlns:a14="http://schemas.microsoft.com/office/drawing/2010/main" val="0"/>
              </a:ext>
            </a:extLst>
          </a:blip>
          <a:srcRect t="8683" r="1" b="53349"/>
          <a:stretch/>
        </p:blipFill>
        <p:spPr>
          <a:xfrm>
            <a:off x="6195373" y="171717"/>
            <a:ext cx="5797883" cy="3167426"/>
          </a:xfrm>
          <a:prstGeom prst="rect">
            <a:avLst/>
          </a:prstGeom>
        </p:spPr>
      </p:pic>
      <p:pic>
        <p:nvPicPr>
          <p:cNvPr id="7" name="Picture 6" descr="A person in a blue shirt&#10;&#10;Description automatically generated">
            <a:extLst>
              <a:ext uri="{FF2B5EF4-FFF2-40B4-BE49-F238E27FC236}">
                <a16:creationId xmlns:a16="http://schemas.microsoft.com/office/drawing/2014/main" id="{F61F8569-6A90-4315-A633-C9DF3FC6F523}"/>
              </a:ext>
            </a:extLst>
          </p:cNvPr>
          <p:cNvPicPr>
            <a:picLocks noChangeAspect="1"/>
          </p:cNvPicPr>
          <p:nvPr/>
        </p:nvPicPr>
        <p:blipFill rotWithShape="1">
          <a:blip r:embed="rId4">
            <a:extLst>
              <a:ext uri="{28A0092B-C50C-407E-A947-70E740481C1C}">
                <a14:useLocalDpi xmlns:a14="http://schemas.microsoft.com/office/drawing/2010/main" val="0"/>
              </a:ext>
            </a:extLst>
          </a:blip>
          <a:srcRect r="-2" b="27986"/>
          <a:stretch/>
        </p:blipFill>
        <p:spPr>
          <a:xfrm>
            <a:off x="198739" y="3510858"/>
            <a:ext cx="5804105" cy="2789948"/>
          </a:xfrm>
          <a:prstGeom prst="rect">
            <a:avLst/>
          </a:prstGeom>
        </p:spPr>
      </p:pic>
      <p:pic>
        <p:nvPicPr>
          <p:cNvPr id="9" name="Picture 8" descr="A person wearing a suit and tie&#10;&#10;Description automatically generated">
            <a:extLst>
              <a:ext uri="{FF2B5EF4-FFF2-40B4-BE49-F238E27FC236}">
                <a16:creationId xmlns:a16="http://schemas.microsoft.com/office/drawing/2014/main" id="{0EFCDE11-B84A-4121-9BBD-ED16C9829927}"/>
              </a:ext>
            </a:extLst>
          </p:cNvPr>
          <p:cNvPicPr>
            <a:picLocks noChangeAspect="1"/>
          </p:cNvPicPr>
          <p:nvPr/>
        </p:nvPicPr>
        <p:blipFill rotWithShape="1">
          <a:blip r:embed="rId5">
            <a:extLst>
              <a:ext uri="{28A0092B-C50C-407E-A947-70E740481C1C}">
                <a14:useLocalDpi xmlns:a14="http://schemas.microsoft.com/office/drawing/2010/main" val="0"/>
              </a:ext>
            </a:extLst>
          </a:blip>
          <a:srcRect r="2" b="27911"/>
          <a:stretch/>
        </p:blipFill>
        <p:spPr>
          <a:xfrm>
            <a:off x="6195372" y="3510858"/>
            <a:ext cx="5797883" cy="2789948"/>
          </a:xfrm>
          <a:prstGeom prst="rect">
            <a:avLst/>
          </a:prstGeom>
        </p:spPr>
      </p:pic>
    </p:spTree>
    <p:extLst>
      <p:ext uri="{BB962C8B-B14F-4D97-AF65-F5344CB8AC3E}">
        <p14:creationId xmlns:p14="http://schemas.microsoft.com/office/powerpoint/2010/main" val="20670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indoor, person, book, person&#10;&#10;Description automatically generated">
            <a:extLst>
              <a:ext uri="{FF2B5EF4-FFF2-40B4-BE49-F238E27FC236}">
                <a16:creationId xmlns:a16="http://schemas.microsoft.com/office/drawing/2014/main" id="{5F999089-A801-44BC-88BB-8DFE081CD284}"/>
              </a:ext>
            </a:extLst>
          </p:cNvPr>
          <p:cNvPicPr>
            <a:picLocks noChangeAspect="1"/>
          </p:cNvPicPr>
          <p:nvPr/>
        </p:nvPicPr>
        <p:blipFill rotWithShape="1">
          <a:blip r:embed="rId2">
            <a:extLst>
              <a:ext uri="{28A0092B-C50C-407E-A947-70E740481C1C}">
                <a14:useLocalDpi xmlns:a14="http://schemas.microsoft.com/office/drawing/2010/main" val="0"/>
              </a:ext>
            </a:extLst>
          </a:blip>
          <a:srcRect r="-2" b="18242"/>
          <a:stretch/>
        </p:blipFill>
        <p:spPr>
          <a:xfrm>
            <a:off x="198739" y="171717"/>
            <a:ext cx="5804105" cy="3167426"/>
          </a:xfrm>
          <a:prstGeom prst="rect">
            <a:avLst/>
          </a:prstGeom>
        </p:spPr>
      </p:pic>
      <p:pic>
        <p:nvPicPr>
          <p:cNvPr id="3" name="Picture 2" descr="A person sitting on a table&#10;&#10;Description automatically generated">
            <a:extLst>
              <a:ext uri="{FF2B5EF4-FFF2-40B4-BE49-F238E27FC236}">
                <a16:creationId xmlns:a16="http://schemas.microsoft.com/office/drawing/2014/main" id="{134C08A9-301D-4A1E-8088-1ADD270F13D3}"/>
              </a:ext>
            </a:extLst>
          </p:cNvPr>
          <p:cNvPicPr>
            <a:picLocks noChangeAspect="1"/>
          </p:cNvPicPr>
          <p:nvPr/>
        </p:nvPicPr>
        <p:blipFill rotWithShape="1">
          <a:blip r:embed="rId3">
            <a:extLst>
              <a:ext uri="{28A0092B-C50C-407E-A947-70E740481C1C}">
                <a14:useLocalDpi xmlns:a14="http://schemas.microsoft.com/office/drawing/2010/main" val="0"/>
              </a:ext>
            </a:extLst>
          </a:blip>
          <a:srcRect t="8683" r="1" b="53349"/>
          <a:stretch/>
        </p:blipFill>
        <p:spPr>
          <a:xfrm>
            <a:off x="6195373" y="171717"/>
            <a:ext cx="5797883" cy="3167426"/>
          </a:xfrm>
          <a:prstGeom prst="rect">
            <a:avLst/>
          </a:prstGeom>
        </p:spPr>
      </p:pic>
      <p:pic>
        <p:nvPicPr>
          <p:cNvPr id="7" name="Picture 6" descr="A person in a blue shirt&#10;&#10;Description automatically generated">
            <a:extLst>
              <a:ext uri="{FF2B5EF4-FFF2-40B4-BE49-F238E27FC236}">
                <a16:creationId xmlns:a16="http://schemas.microsoft.com/office/drawing/2014/main" id="{F61F8569-6A90-4315-A633-C9DF3FC6F523}"/>
              </a:ext>
            </a:extLst>
          </p:cNvPr>
          <p:cNvPicPr>
            <a:picLocks noChangeAspect="1"/>
          </p:cNvPicPr>
          <p:nvPr/>
        </p:nvPicPr>
        <p:blipFill rotWithShape="1">
          <a:blip r:embed="rId4">
            <a:extLst>
              <a:ext uri="{28A0092B-C50C-407E-A947-70E740481C1C}">
                <a14:useLocalDpi xmlns:a14="http://schemas.microsoft.com/office/drawing/2010/main" val="0"/>
              </a:ext>
            </a:extLst>
          </a:blip>
          <a:srcRect r="-2" b="27986"/>
          <a:stretch/>
        </p:blipFill>
        <p:spPr>
          <a:xfrm>
            <a:off x="198739" y="3510858"/>
            <a:ext cx="5804105" cy="2789948"/>
          </a:xfrm>
          <a:prstGeom prst="rect">
            <a:avLst/>
          </a:prstGeom>
        </p:spPr>
      </p:pic>
      <p:pic>
        <p:nvPicPr>
          <p:cNvPr id="9" name="Picture 8" descr="A person wearing a suit and tie&#10;&#10;Description automatically generated">
            <a:extLst>
              <a:ext uri="{FF2B5EF4-FFF2-40B4-BE49-F238E27FC236}">
                <a16:creationId xmlns:a16="http://schemas.microsoft.com/office/drawing/2014/main" id="{0EFCDE11-B84A-4121-9BBD-ED16C9829927}"/>
              </a:ext>
            </a:extLst>
          </p:cNvPr>
          <p:cNvPicPr>
            <a:picLocks noChangeAspect="1"/>
          </p:cNvPicPr>
          <p:nvPr/>
        </p:nvPicPr>
        <p:blipFill rotWithShape="1">
          <a:blip r:embed="rId5">
            <a:extLst>
              <a:ext uri="{28A0092B-C50C-407E-A947-70E740481C1C}">
                <a14:useLocalDpi xmlns:a14="http://schemas.microsoft.com/office/drawing/2010/main" val="0"/>
              </a:ext>
            </a:extLst>
          </a:blip>
          <a:srcRect r="2" b="27911"/>
          <a:stretch/>
        </p:blipFill>
        <p:spPr>
          <a:xfrm>
            <a:off x="6195372" y="3510858"/>
            <a:ext cx="5797883" cy="2789948"/>
          </a:xfrm>
          <a:prstGeom prst="rect">
            <a:avLst/>
          </a:prstGeom>
        </p:spPr>
      </p:pic>
      <p:sp>
        <p:nvSpPr>
          <p:cNvPr id="4" name="TextBox 3">
            <a:extLst>
              <a:ext uri="{FF2B5EF4-FFF2-40B4-BE49-F238E27FC236}">
                <a16:creationId xmlns:a16="http://schemas.microsoft.com/office/drawing/2014/main" id="{ADDAE518-B4FE-4657-91C3-B823DE3F0346}"/>
              </a:ext>
            </a:extLst>
          </p:cNvPr>
          <p:cNvSpPr txBox="1"/>
          <p:nvPr/>
        </p:nvSpPr>
        <p:spPr>
          <a:xfrm>
            <a:off x="68239" y="72788"/>
            <a:ext cx="12055522" cy="6463308"/>
          </a:xfrm>
          <a:prstGeom prst="rect">
            <a:avLst/>
          </a:prstGeom>
          <a:solidFill>
            <a:srgbClr val="AFABAB">
              <a:alpha val="6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34B73EE9-1A46-4F11-B3EF-B01F248C7D19}"/>
              </a:ext>
            </a:extLst>
          </p:cNvPr>
          <p:cNvSpPr txBox="1"/>
          <p:nvPr/>
        </p:nvSpPr>
        <p:spPr>
          <a:xfrm>
            <a:off x="118281" y="2488442"/>
            <a:ext cx="12005480" cy="1446550"/>
          </a:xfrm>
          <a:prstGeom prst="rect">
            <a:avLst/>
          </a:prstGeom>
          <a:solidFill>
            <a:srgbClr val="070E2B"/>
          </a:solidFill>
        </p:spPr>
        <p:txBody>
          <a:bodyPr wrap="square" rtlCol="0">
            <a:spAutoFit/>
          </a:bodyPr>
          <a:lstStyle/>
          <a:p>
            <a:pPr algn="ctr"/>
            <a:r>
              <a:rPr lang="en-US" sz="4400" dirty="0">
                <a:solidFill>
                  <a:schemeClr val="bg1"/>
                </a:solidFill>
              </a:rPr>
              <a:t>No matter what you learn today, always … </a:t>
            </a:r>
            <a:r>
              <a:rPr lang="en-US" sz="4400" dirty="0">
                <a:solidFill>
                  <a:srgbClr val="070E2B"/>
                </a:solidFill>
              </a:rPr>
              <a:t>and I mean always keep your POC in the loop.</a:t>
            </a:r>
          </a:p>
        </p:txBody>
      </p:sp>
    </p:spTree>
    <p:extLst>
      <p:ext uri="{BB962C8B-B14F-4D97-AF65-F5344CB8AC3E}">
        <p14:creationId xmlns:p14="http://schemas.microsoft.com/office/powerpoint/2010/main" val="1293414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indoor, person, book, person&#10;&#10;Description automatically generated">
            <a:extLst>
              <a:ext uri="{FF2B5EF4-FFF2-40B4-BE49-F238E27FC236}">
                <a16:creationId xmlns:a16="http://schemas.microsoft.com/office/drawing/2014/main" id="{5F999089-A801-44BC-88BB-8DFE081CD284}"/>
              </a:ext>
            </a:extLst>
          </p:cNvPr>
          <p:cNvPicPr>
            <a:picLocks noChangeAspect="1"/>
          </p:cNvPicPr>
          <p:nvPr/>
        </p:nvPicPr>
        <p:blipFill rotWithShape="1">
          <a:blip r:embed="rId2">
            <a:extLst>
              <a:ext uri="{28A0092B-C50C-407E-A947-70E740481C1C}">
                <a14:useLocalDpi xmlns:a14="http://schemas.microsoft.com/office/drawing/2010/main" val="0"/>
              </a:ext>
            </a:extLst>
          </a:blip>
          <a:srcRect r="-2" b="18242"/>
          <a:stretch/>
        </p:blipFill>
        <p:spPr>
          <a:xfrm>
            <a:off x="198739" y="171717"/>
            <a:ext cx="5804105" cy="3167426"/>
          </a:xfrm>
          <a:prstGeom prst="rect">
            <a:avLst/>
          </a:prstGeom>
        </p:spPr>
      </p:pic>
      <p:pic>
        <p:nvPicPr>
          <p:cNvPr id="3" name="Picture 2" descr="A person sitting on a table&#10;&#10;Description automatically generated">
            <a:extLst>
              <a:ext uri="{FF2B5EF4-FFF2-40B4-BE49-F238E27FC236}">
                <a16:creationId xmlns:a16="http://schemas.microsoft.com/office/drawing/2014/main" id="{134C08A9-301D-4A1E-8088-1ADD270F13D3}"/>
              </a:ext>
            </a:extLst>
          </p:cNvPr>
          <p:cNvPicPr>
            <a:picLocks noChangeAspect="1"/>
          </p:cNvPicPr>
          <p:nvPr/>
        </p:nvPicPr>
        <p:blipFill rotWithShape="1">
          <a:blip r:embed="rId3">
            <a:extLst>
              <a:ext uri="{28A0092B-C50C-407E-A947-70E740481C1C}">
                <a14:useLocalDpi xmlns:a14="http://schemas.microsoft.com/office/drawing/2010/main" val="0"/>
              </a:ext>
            </a:extLst>
          </a:blip>
          <a:srcRect t="8683" r="1" b="53349"/>
          <a:stretch/>
        </p:blipFill>
        <p:spPr>
          <a:xfrm>
            <a:off x="6195373" y="171717"/>
            <a:ext cx="5797883" cy="3167426"/>
          </a:xfrm>
          <a:prstGeom prst="rect">
            <a:avLst/>
          </a:prstGeom>
        </p:spPr>
      </p:pic>
      <p:pic>
        <p:nvPicPr>
          <p:cNvPr id="7" name="Picture 6" descr="A person in a blue shirt&#10;&#10;Description automatically generated">
            <a:extLst>
              <a:ext uri="{FF2B5EF4-FFF2-40B4-BE49-F238E27FC236}">
                <a16:creationId xmlns:a16="http://schemas.microsoft.com/office/drawing/2014/main" id="{F61F8569-6A90-4315-A633-C9DF3FC6F523}"/>
              </a:ext>
            </a:extLst>
          </p:cNvPr>
          <p:cNvPicPr>
            <a:picLocks noChangeAspect="1"/>
          </p:cNvPicPr>
          <p:nvPr/>
        </p:nvPicPr>
        <p:blipFill rotWithShape="1">
          <a:blip r:embed="rId4">
            <a:extLst>
              <a:ext uri="{28A0092B-C50C-407E-A947-70E740481C1C}">
                <a14:useLocalDpi xmlns:a14="http://schemas.microsoft.com/office/drawing/2010/main" val="0"/>
              </a:ext>
            </a:extLst>
          </a:blip>
          <a:srcRect r="-2" b="27986"/>
          <a:stretch/>
        </p:blipFill>
        <p:spPr>
          <a:xfrm>
            <a:off x="198739" y="3510858"/>
            <a:ext cx="5804105" cy="2789948"/>
          </a:xfrm>
          <a:prstGeom prst="rect">
            <a:avLst/>
          </a:prstGeom>
        </p:spPr>
      </p:pic>
      <p:pic>
        <p:nvPicPr>
          <p:cNvPr id="9" name="Picture 8" descr="A person wearing a suit and tie&#10;&#10;Description automatically generated">
            <a:extLst>
              <a:ext uri="{FF2B5EF4-FFF2-40B4-BE49-F238E27FC236}">
                <a16:creationId xmlns:a16="http://schemas.microsoft.com/office/drawing/2014/main" id="{0EFCDE11-B84A-4121-9BBD-ED16C9829927}"/>
              </a:ext>
            </a:extLst>
          </p:cNvPr>
          <p:cNvPicPr>
            <a:picLocks noChangeAspect="1"/>
          </p:cNvPicPr>
          <p:nvPr/>
        </p:nvPicPr>
        <p:blipFill rotWithShape="1">
          <a:blip r:embed="rId5">
            <a:extLst>
              <a:ext uri="{28A0092B-C50C-407E-A947-70E740481C1C}">
                <a14:useLocalDpi xmlns:a14="http://schemas.microsoft.com/office/drawing/2010/main" val="0"/>
              </a:ext>
            </a:extLst>
          </a:blip>
          <a:srcRect r="2" b="27911"/>
          <a:stretch/>
        </p:blipFill>
        <p:spPr>
          <a:xfrm>
            <a:off x="6195372" y="3510858"/>
            <a:ext cx="5797883" cy="2789948"/>
          </a:xfrm>
          <a:prstGeom prst="rect">
            <a:avLst/>
          </a:prstGeom>
        </p:spPr>
      </p:pic>
      <p:sp>
        <p:nvSpPr>
          <p:cNvPr id="4" name="TextBox 3">
            <a:extLst>
              <a:ext uri="{FF2B5EF4-FFF2-40B4-BE49-F238E27FC236}">
                <a16:creationId xmlns:a16="http://schemas.microsoft.com/office/drawing/2014/main" id="{ADDAE518-B4FE-4657-91C3-B823DE3F0346}"/>
              </a:ext>
            </a:extLst>
          </p:cNvPr>
          <p:cNvSpPr txBox="1"/>
          <p:nvPr/>
        </p:nvSpPr>
        <p:spPr>
          <a:xfrm>
            <a:off x="68239" y="72788"/>
            <a:ext cx="12055522" cy="6463308"/>
          </a:xfrm>
          <a:prstGeom prst="rect">
            <a:avLst/>
          </a:prstGeom>
          <a:solidFill>
            <a:srgbClr val="AFABAB">
              <a:alpha val="6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34B73EE9-1A46-4F11-B3EF-B01F248C7D19}"/>
              </a:ext>
            </a:extLst>
          </p:cNvPr>
          <p:cNvSpPr txBox="1"/>
          <p:nvPr/>
        </p:nvSpPr>
        <p:spPr>
          <a:xfrm>
            <a:off x="118281" y="2488442"/>
            <a:ext cx="12005480" cy="1446550"/>
          </a:xfrm>
          <a:prstGeom prst="rect">
            <a:avLst/>
          </a:prstGeom>
          <a:solidFill>
            <a:srgbClr val="070E2B"/>
          </a:solidFill>
        </p:spPr>
        <p:txBody>
          <a:bodyPr wrap="square" rtlCol="0">
            <a:spAutoFit/>
          </a:bodyPr>
          <a:lstStyle/>
          <a:p>
            <a:pPr algn="ctr"/>
            <a:r>
              <a:rPr lang="en-US" sz="4400" dirty="0">
                <a:solidFill>
                  <a:schemeClr val="bg1"/>
                </a:solidFill>
              </a:rPr>
              <a:t>No matter what you learn today, always … and I mean always </a:t>
            </a:r>
            <a:r>
              <a:rPr lang="en-US" sz="4400" dirty="0">
                <a:solidFill>
                  <a:srgbClr val="070E2B"/>
                </a:solidFill>
              </a:rPr>
              <a:t>keep your POC in the loop.</a:t>
            </a:r>
          </a:p>
        </p:txBody>
      </p:sp>
    </p:spTree>
    <p:extLst>
      <p:ext uri="{BB962C8B-B14F-4D97-AF65-F5344CB8AC3E}">
        <p14:creationId xmlns:p14="http://schemas.microsoft.com/office/powerpoint/2010/main" val="2687345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indoor, person, book, person&#10;&#10;Description automatically generated">
            <a:extLst>
              <a:ext uri="{FF2B5EF4-FFF2-40B4-BE49-F238E27FC236}">
                <a16:creationId xmlns:a16="http://schemas.microsoft.com/office/drawing/2014/main" id="{5F999089-A801-44BC-88BB-8DFE081CD284}"/>
              </a:ext>
            </a:extLst>
          </p:cNvPr>
          <p:cNvPicPr>
            <a:picLocks noChangeAspect="1"/>
          </p:cNvPicPr>
          <p:nvPr/>
        </p:nvPicPr>
        <p:blipFill rotWithShape="1">
          <a:blip r:embed="rId2">
            <a:extLst>
              <a:ext uri="{28A0092B-C50C-407E-A947-70E740481C1C}">
                <a14:useLocalDpi xmlns:a14="http://schemas.microsoft.com/office/drawing/2010/main" val="0"/>
              </a:ext>
            </a:extLst>
          </a:blip>
          <a:srcRect r="-2" b="18242"/>
          <a:stretch/>
        </p:blipFill>
        <p:spPr>
          <a:xfrm>
            <a:off x="198739" y="171717"/>
            <a:ext cx="5804105" cy="3167426"/>
          </a:xfrm>
          <a:prstGeom prst="rect">
            <a:avLst/>
          </a:prstGeom>
        </p:spPr>
      </p:pic>
      <p:pic>
        <p:nvPicPr>
          <p:cNvPr id="3" name="Picture 2" descr="A person sitting on a table&#10;&#10;Description automatically generated">
            <a:extLst>
              <a:ext uri="{FF2B5EF4-FFF2-40B4-BE49-F238E27FC236}">
                <a16:creationId xmlns:a16="http://schemas.microsoft.com/office/drawing/2014/main" id="{134C08A9-301D-4A1E-8088-1ADD270F13D3}"/>
              </a:ext>
            </a:extLst>
          </p:cNvPr>
          <p:cNvPicPr>
            <a:picLocks noChangeAspect="1"/>
          </p:cNvPicPr>
          <p:nvPr/>
        </p:nvPicPr>
        <p:blipFill rotWithShape="1">
          <a:blip r:embed="rId3">
            <a:extLst>
              <a:ext uri="{28A0092B-C50C-407E-A947-70E740481C1C}">
                <a14:useLocalDpi xmlns:a14="http://schemas.microsoft.com/office/drawing/2010/main" val="0"/>
              </a:ext>
            </a:extLst>
          </a:blip>
          <a:srcRect t="8683" r="1" b="53349"/>
          <a:stretch/>
        </p:blipFill>
        <p:spPr>
          <a:xfrm>
            <a:off x="6195373" y="171717"/>
            <a:ext cx="5797883" cy="3167426"/>
          </a:xfrm>
          <a:prstGeom prst="rect">
            <a:avLst/>
          </a:prstGeom>
        </p:spPr>
      </p:pic>
      <p:pic>
        <p:nvPicPr>
          <p:cNvPr id="7" name="Picture 6" descr="A person in a blue shirt&#10;&#10;Description automatically generated">
            <a:extLst>
              <a:ext uri="{FF2B5EF4-FFF2-40B4-BE49-F238E27FC236}">
                <a16:creationId xmlns:a16="http://schemas.microsoft.com/office/drawing/2014/main" id="{F61F8569-6A90-4315-A633-C9DF3FC6F523}"/>
              </a:ext>
            </a:extLst>
          </p:cNvPr>
          <p:cNvPicPr>
            <a:picLocks noChangeAspect="1"/>
          </p:cNvPicPr>
          <p:nvPr/>
        </p:nvPicPr>
        <p:blipFill rotWithShape="1">
          <a:blip r:embed="rId4">
            <a:extLst>
              <a:ext uri="{28A0092B-C50C-407E-A947-70E740481C1C}">
                <a14:useLocalDpi xmlns:a14="http://schemas.microsoft.com/office/drawing/2010/main" val="0"/>
              </a:ext>
            </a:extLst>
          </a:blip>
          <a:srcRect r="-2" b="27986"/>
          <a:stretch/>
        </p:blipFill>
        <p:spPr>
          <a:xfrm>
            <a:off x="198739" y="3510858"/>
            <a:ext cx="5804105" cy="2789948"/>
          </a:xfrm>
          <a:prstGeom prst="rect">
            <a:avLst/>
          </a:prstGeom>
        </p:spPr>
      </p:pic>
      <p:pic>
        <p:nvPicPr>
          <p:cNvPr id="9" name="Picture 8" descr="A person wearing a suit and tie&#10;&#10;Description automatically generated">
            <a:extLst>
              <a:ext uri="{FF2B5EF4-FFF2-40B4-BE49-F238E27FC236}">
                <a16:creationId xmlns:a16="http://schemas.microsoft.com/office/drawing/2014/main" id="{0EFCDE11-B84A-4121-9BBD-ED16C9829927}"/>
              </a:ext>
            </a:extLst>
          </p:cNvPr>
          <p:cNvPicPr>
            <a:picLocks noChangeAspect="1"/>
          </p:cNvPicPr>
          <p:nvPr/>
        </p:nvPicPr>
        <p:blipFill rotWithShape="1">
          <a:blip r:embed="rId5">
            <a:extLst>
              <a:ext uri="{28A0092B-C50C-407E-A947-70E740481C1C}">
                <a14:useLocalDpi xmlns:a14="http://schemas.microsoft.com/office/drawing/2010/main" val="0"/>
              </a:ext>
            </a:extLst>
          </a:blip>
          <a:srcRect r="2" b="27911"/>
          <a:stretch/>
        </p:blipFill>
        <p:spPr>
          <a:xfrm>
            <a:off x="6195372" y="3510858"/>
            <a:ext cx="5797883" cy="2789948"/>
          </a:xfrm>
          <a:prstGeom prst="rect">
            <a:avLst/>
          </a:prstGeom>
        </p:spPr>
      </p:pic>
      <p:sp>
        <p:nvSpPr>
          <p:cNvPr id="4" name="TextBox 3">
            <a:extLst>
              <a:ext uri="{FF2B5EF4-FFF2-40B4-BE49-F238E27FC236}">
                <a16:creationId xmlns:a16="http://schemas.microsoft.com/office/drawing/2014/main" id="{ADDAE518-B4FE-4657-91C3-B823DE3F0346}"/>
              </a:ext>
            </a:extLst>
          </p:cNvPr>
          <p:cNvSpPr txBox="1"/>
          <p:nvPr/>
        </p:nvSpPr>
        <p:spPr>
          <a:xfrm>
            <a:off x="68239" y="72788"/>
            <a:ext cx="12055522" cy="6463308"/>
          </a:xfrm>
          <a:prstGeom prst="rect">
            <a:avLst/>
          </a:prstGeom>
          <a:solidFill>
            <a:srgbClr val="AFABAB">
              <a:alpha val="60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extBox 1">
            <a:extLst>
              <a:ext uri="{FF2B5EF4-FFF2-40B4-BE49-F238E27FC236}">
                <a16:creationId xmlns:a16="http://schemas.microsoft.com/office/drawing/2014/main" id="{34B73EE9-1A46-4F11-B3EF-B01F248C7D19}"/>
              </a:ext>
            </a:extLst>
          </p:cNvPr>
          <p:cNvSpPr txBox="1"/>
          <p:nvPr/>
        </p:nvSpPr>
        <p:spPr>
          <a:xfrm>
            <a:off x="118281" y="2488442"/>
            <a:ext cx="12005480" cy="1446550"/>
          </a:xfrm>
          <a:prstGeom prst="rect">
            <a:avLst/>
          </a:prstGeom>
          <a:solidFill>
            <a:srgbClr val="070E2B"/>
          </a:solidFill>
        </p:spPr>
        <p:txBody>
          <a:bodyPr wrap="square" rtlCol="0">
            <a:spAutoFit/>
          </a:bodyPr>
          <a:lstStyle/>
          <a:p>
            <a:pPr algn="ctr"/>
            <a:r>
              <a:rPr lang="en-US" sz="4400" dirty="0">
                <a:solidFill>
                  <a:schemeClr val="bg1"/>
                </a:solidFill>
              </a:rPr>
              <a:t>No matter what you learn today, always … and I mean always keep your POC in the loop.</a:t>
            </a:r>
          </a:p>
        </p:txBody>
      </p:sp>
    </p:spTree>
    <p:extLst>
      <p:ext uri="{BB962C8B-B14F-4D97-AF65-F5344CB8AC3E}">
        <p14:creationId xmlns:p14="http://schemas.microsoft.com/office/powerpoint/2010/main" val="2782319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A5DC-D6FD-43DC-993F-81410D4CA83C}"/>
              </a:ext>
            </a:extLst>
          </p:cNvPr>
          <p:cNvSpPr>
            <a:spLocks noGrp="1"/>
          </p:cNvSpPr>
          <p:nvPr>
            <p:ph type="title"/>
          </p:nvPr>
        </p:nvSpPr>
        <p:spPr>
          <a:xfrm>
            <a:off x="254757" y="341641"/>
            <a:ext cx="5977719" cy="1693776"/>
          </a:xfrm>
        </p:spPr>
        <p:txBody>
          <a:bodyPr vert="horz" lIns="91440" tIns="45720" rIns="91440" bIns="45720" rtlCol="0" anchor="ctr">
            <a:normAutofit/>
          </a:bodyPr>
          <a:lstStyle/>
          <a:p>
            <a:pPr algn="r"/>
            <a:r>
              <a:rPr lang="en-US" sz="4400" dirty="0"/>
              <a:t>What is the #1 factor to winning a b2b sale?</a:t>
            </a:r>
          </a:p>
        </p:txBody>
      </p:sp>
      <p:sp>
        <p:nvSpPr>
          <p:cNvPr id="4" name="Text Placeholder 3">
            <a:extLst>
              <a:ext uri="{FF2B5EF4-FFF2-40B4-BE49-F238E27FC236}">
                <a16:creationId xmlns:a16="http://schemas.microsoft.com/office/drawing/2014/main" id="{CDEECC76-DCFA-46FE-8E44-22F95EA74108}"/>
              </a:ext>
            </a:extLst>
          </p:cNvPr>
          <p:cNvSpPr>
            <a:spLocks noGrp="1"/>
          </p:cNvSpPr>
          <p:nvPr>
            <p:ph type="body" sz="half" idx="2"/>
          </p:nvPr>
        </p:nvSpPr>
        <p:spPr>
          <a:xfrm>
            <a:off x="6509982" y="341641"/>
            <a:ext cx="5029745" cy="1690359"/>
          </a:xfrm>
        </p:spPr>
        <p:txBody>
          <a:bodyPr vert="horz" lIns="91440" tIns="45720" rIns="91440" bIns="45720" rtlCol="0" anchor="ctr">
            <a:normAutofit/>
          </a:bodyPr>
          <a:lstStyle/>
          <a:p>
            <a:r>
              <a:rPr lang="en-US" sz="4400" dirty="0"/>
              <a:t>Consensus within the organization.</a:t>
            </a:r>
          </a:p>
        </p:txBody>
      </p:sp>
      <p:sp>
        <p:nvSpPr>
          <p:cNvPr id="11" name="Rectangle 1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36855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263370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A group of people sitting at a table&#10;&#10;Description automatically generated">
            <a:extLst>
              <a:ext uri="{FF2B5EF4-FFF2-40B4-BE49-F238E27FC236}">
                <a16:creationId xmlns:a16="http://schemas.microsoft.com/office/drawing/2014/main" id="{88A3D035-20D0-4C7E-ACC7-CFA181E58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0116" y="2449810"/>
            <a:ext cx="8243455" cy="4300125"/>
          </a:xfrm>
          <a:prstGeom prst="rect">
            <a:avLst/>
          </a:prstGeom>
        </p:spPr>
      </p:pic>
    </p:spTree>
    <p:extLst>
      <p:ext uri="{BB962C8B-B14F-4D97-AF65-F5344CB8AC3E}">
        <p14:creationId xmlns:p14="http://schemas.microsoft.com/office/powerpoint/2010/main" val="156467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TotalTime>
  <Words>548</Words>
  <Application>Microsoft Office PowerPoint</Application>
  <PresentationFormat>Widescreen</PresentationFormat>
  <Paragraphs>186</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PowerPoint Presentation</vt:lpstr>
      <vt:lpstr>What is the #1 factor to winning a b2b sale?</vt:lpstr>
      <vt:lpstr>Navigating Complex Accounts</vt:lpstr>
      <vt:lpstr>PowerPoint Presentation</vt:lpstr>
      <vt:lpstr>PowerPoint Presentation</vt:lpstr>
      <vt:lpstr>PowerPoint Presentation</vt:lpstr>
      <vt:lpstr>PowerPoint Presentation</vt:lpstr>
      <vt:lpstr>What is the #1 factor to winning a b2b sale?</vt:lpstr>
      <vt:lpstr>PowerPoint Presentation</vt:lpstr>
      <vt:lpstr>Knowledge</vt:lpstr>
      <vt:lpstr>What Kind of Knowledge?</vt:lpstr>
      <vt:lpstr>Poll Question</vt:lpstr>
      <vt:lpstr>PowerPoint Presentation</vt:lpstr>
      <vt:lpstr>What Kind of Knowledge?</vt:lpstr>
      <vt:lpstr>How?</vt:lpstr>
      <vt:lpstr>How to Find Knowledge?</vt:lpstr>
      <vt:lpstr>Two Questions for Any Problem</vt:lpstr>
      <vt:lpstr>Two Questions for Any Problem</vt:lpstr>
      <vt:lpstr>How to Find Knowledge?</vt:lpstr>
      <vt:lpstr>How to Find Knowledge?</vt:lpstr>
      <vt:lpstr>Poll Question</vt:lpstr>
      <vt:lpstr>PowerPoint Presentation</vt:lpstr>
      <vt:lpstr>Strategy</vt:lpstr>
      <vt:lpstr>Two Strategies</vt:lpstr>
      <vt:lpstr>Sales Opportunities</vt:lpstr>
      <vt:lpstr>Two Strategies</vt:lpstr>
      <vt:lpstr>Account Success</vt:lpstr>
      <vt:lpstr>You should manage your pipeline and prepare your forecasts for yourself, not just because you have to do it.  Block off fun time every week (or day) to update your pipeline. </vt:lpstr>
      <vt:lpstr>Action Plan</vt:lpstr>
      <vt:lpstr>Lesson Plan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Peterson</dc:creator>
  <cp:lastModifiedBy>Chris Peterson</cp:lastModifiedBy>
  <cp:revision>13</cp:revision>
  <dcterms:created xsi:type="dcterms:W3CDTF">2020-09-03T19:56:15Z</dcterms:created>
  <dcterms:modified xsi:type="dcterms:W3CDTF">2020-09-10T20:04:24Z</dcterms:modified>
</cp:coreProperties>
</file>