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44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60" r:id="rId7"/>
    <p:sldId id="262" r:id="rId8"/>
    <p:sldId id="263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5D74EA-3E93-4587-B549-75C756A580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02352-E69D-4564-8C89-60D46765C7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r">
              <a:defRPr sz="1300"/>
            </a:lvl1pPr>
          </a:lstStyle>
          <a:p>
            <a:fld id="{153CBB3B-DDCC-4BA8-B384-6D814D568C89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CBCD5-D962-413C-8FBE-97EB2634A3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7122F-EC5F-4ED4-9874-FD3953E4B9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r">
              <a:defRPr sz="1300"/>
            </a:lvl1pPr>
          </a:lstStyle>
          <a:p>
            <a:fld id="{4085710C-02FF-4D10-B04B-E760FF8404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66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r">
              <a:defRPr sz="1300"/>
            </a:lvl1pPr>
          </a:lstStyle>
          <a:p>
            <a:fld id="{20797834-F4BE-48C3-B69E-B67C82C5D609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3" rIns="94225" bIns="471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5" tIns="47113" rIns="94225" bIns="471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r">
              <a:defRPr sz="1300"/>
            </a:lvl1pPr>
          </a:lstStyle>
          <a:p>
            <a:fld id="{D2B5E4AF-373C-429A-8AD0-F68B6D2914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5E4AF-373C-429A-8AD0-F68B6D2914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8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457953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374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091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481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378975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9334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8099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371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0622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140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147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4/6/2021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8116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reeform: Shape 106" descr="Outside Tier Circle">
            <a:extLst>
              <a:ext uri="{FF2B5EF4-FFF2-40B4-BE49-F238E27FC236}">
                <a16:creationId xmlns:a16="http://schemas.microsoft.com/office/drawing/2014/main" id="{DA5F6E6D-A9ED-471F-B5D3-C84B8466506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0" y="0"/>
            <a:ext cx="12169139" cy="6833937"/>
          </a:xfrm>
          <a:custGeom>
            <a:avLst/>
            <a:gdLst>
              <a:gd name="connsiteX0" fmla="*/ 1784518 w 10937756"/>
              <a:gd name="connsiteY0" fmla="*/ 0 h 6858000"/>
              <a:gd name="connsiteX1" fmla="*/ 9153238 w 10937756"/>
              <a:gd name="connsiteY1" fmla="*/ 0 h 6858000"/>
              <a:gd name="connsiteX2" fmla="*/ 9335959 w 10937756"/>
              <a:gd name="connsiteY2" fmla="*/ 174208 h 6858000"/>
              <a:gd name="connsiteX3" fmla="*/ 10937756 w 10937756"/>
              <a:gd name="connsiteY3" fmla="*/ 4041289 h 6858000"/>
              <a:gd name="connsiteX4" fmla="*/ 10277692 w 10937756"/>
              <a:gd name="connsiteY4" fmla="*/ 6648081 h 6858000"/>
              <a:gd name="connsiteX5" fmla="*/ 10156991 w 10937756"/>
              <a:gd name="connsiteY5" fmla="*/ 6858000 h 6858000"/>
              <a:gd name="connsiteX6" fmla="*/ 780765 w 10937756"/>
              <a:gd name="connsiteY6" fmla="*/ 6858000 h 6858000"/>
              <a:gd name="connsiteX7" fmla="*/ 660064 w 10937756"/>
              <a:gd name="connsiteY7" fmla="*/ 6648081 h 6858000"/>
              <a:gd name="connsiteX8" fmla="*/ 0 w 10937756"/>
              <a:gd name="connsiteY8" fmla="*/ 4041289 h 6858000"/>
              <a:gd name="connsiteX9" fmla="*/ 1601797 w 10937756"/>
              <a:gd name="connsiteY9" fmla="*/ 1742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37756" h="6858000">
                <a:moveTo>
                  <a:pt x="1784518" y="0"/>
                </a:moveTo>
                <a:lnTo>
                  <a:pt x="9153238" y="0"/>
                </a:lnTo>
                <a:lnTo>
                  <a:pt x="9335959" y="174208"/>
                </a:lnTo>
                <a:cubicBezTo>
                  <a:pt x="10325631" y="1163881"/>
                  <a:pt x="10937756" y="2531100"/>
                  <a:pt x="10937756" y="4041289"/>
                </a:cubicBezTo>
                <a:cubicBezTo>
                  <a:pt x="10937756" y="4985157"/>
                  <a:pt x="10698645" y="5873178"/>
                  <a:pt x="10277692" y="6648081"/>
                </a:cubicBezTo>
                <a:lnTo>
                  <a:pt x="10156991" y="6858000"/>
                </a:lnTo>
                <a:lnTo>
                  <a:pt x="780765" y="6858000"/>
                </a:lnTo>
                <a:lnTo>
                  <a:pt x="660064" y="6648081"/>
                </a:lnTo>
                <a:cubicBezTo>
                  <a:pt x="239111" y="5873178"/>
                  <a:pt x="0" y="4985157"/>
                  <a:pt x="0" y="4041289"/>
                </a:cubicBezTo>
                <a:cubicBezTo>
                  <a:pt x="0" y="2531100"/>
                  <a:pt x="612125" y="1163881"/>
                  <a:pt x="1601797" y="174208"/>
                </a:cubicBez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 descr="Second Tier Hierarchy Color Large Circle">
            <a:extLst>
              <a:ext uri="{FF2B5EF4-FFF2-40B4-BE49-F238E27FC236}">
                <a16:creationId xmlns:a16="http://schemas.microsoft.com/office/drawing/2014/main" id="{A4F69744-BE77-4CA9-862A-54E574EE8336}"/>
              </a:ext>
            </a:extLst>
          </p:cNvPr>
          <p:cNvSpPr/>
          <p:nvPr/>
        </p:nvSpPr>
        <p:spPr>
          <a:xfrm>
            <a:off x="3222580" y="2828030"/>
            <a:ext cx="1980000" cy="1980000"/>
          </a:xfrm>
          <a:prstGeom prst="ellipse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 descr="Second Tier Hierarchy Color Large Circle">
            <a:extLst>
              <a:ext uri="{FF2B5EF4-FFF2-40B4-BE49-F238E27FC236}">
                <a16:creationId xmlns:a16="http://schemas.microsoft.com/office/drawing/2014/main" id="{A4F69744-BE77-4CA9-862A-54E574EE8336}"/>
              </a:ext>
            </a:extLst>
          </p:cNvPr>
          <p:cNvSpPr/>
          <p:nvPr/>
        </p:nvSpPr>
        <p:spPr>
          <a:xfrm>
            <a:off x="7220880" y="4746640"/>
            <a:ext cx="1980000" cy="1980000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 descr="Second Tier Hierarchy Color Large Circle">
            <a:extLst>
              <a:ext uri="{FF2B5EF4-FFF2-40B4-BE49-F238E27FC236}">
                <a16:creationId xmlns:a16="http://schemas.microsoft.com/office/drawing/2014/main" id="{9CD1768A-EC26-4C6A-A57C-E2300589049F}"/>
              </a:ext>
            </a:extLst>
          </p:cNvPr>
          <p:cNvSpPr/>
          <p:nvPr/>
        </p:nvSpPr>
        <p:spPr>
          <a:xfrm>
            <a:off x="7906377" y="2808338"/>
            <a:ext cx="1980000" cy="1980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 descr="Second Tier Hierarchy Color Large Circle">
            <a:extLst>
              <a:ext uri="{FF2B5EF4-FFF2-40B4-BE49-F238E27FC236}">
                <a16:creationId xmlns:a16="http://schemas.microsoft.com/office/drawing/2014/main" id="{99530F13-2430-4DB9-9637-7708CFDD87D8}"/>
              </a:ext>
            </a:extLst>
          </p:cNvPr>
          <p:cNvSpPr/>
          <p:nvPr/>
        </p:nvSpPr>
        <p:spPr>
          <a:xfrm>
            <a:off x="6768891" y="1057029"/>
            <a:ext cx="1980000" cy="1980000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 descr="Second Tier Hierarchy Color Large Circle">
            <a:extLst>
              <a:ext uri="{FF2B5EF4-FFF2-40B4-BE49-F238E27FC236}">
                <a16:creationId xmlns:a16="http://schemas.microsoft.com/office/drawing/2014/main" id="{A4F69744-BE77-4CA9-862A-54E574EE8336}"/>
              </a:ext>
            </a:extLst>
          </p:cNvPr>
          <p:cNvSpPr/>
          <p:nvPr/>
        </p:nvSpPr>
        <p:spPr>
          <a:xfrm>
            <a:off x="1534652" y="2373728"/>
            <a:ext cx="1980000" cy="1980000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 descr="Second Tier Hierarchy Color Large Circle">
            <a:extLst>
              <a:ext uri="{FF2B5EF4-FFF2-40B4-BE49-F238E27FC236}">
                <a16:creationId xmlns:a16="http://schemas.microsoft.com/office/drawing/2014/main" id="{D8B7D5AE-8D15-48A8-BF79-863756AB2273}"/>
              </a:ext>
            </a:extLst>
          </p:cNvPr>
          <p:cNvSpPr/>
          <p:nvPr/>
        </p:nvSpPr>
        <p:spPr>
          <a:xfrm>
            <a:off x="3084775" y="2207110"/>
            <a:ext cx="1071785" cy="1064910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 descr="Mid Tier Circle">
            <a:extLst>
              <a:ext uri="{FF2B5EF4-FFF2-40B4-BE49-F238E27FC236}">
                <a16:creationId xmlns:a16="http://schemas.microsoft.com/office/drawing/2014/main" id="{0E26D681-9D60-4729-9BAF-8F1BC982F3C1}"/>
              </a:ext>
            </a:extLst>
          </p:cNvPr>
          <p:cNvSpPr/>
          <p:nvPr/>
        </p:nvSpPr>
        <p:spPr>
          <a:xfrm>
            <a:off x="4196113" y="1736010"/>
            <a:ext cx="4638675" cy="4638675"/>
          </a:xfrm>
          <a:prstGeom prst="ellipse">
            <a:avLst/>
          </a:prstGeom>
          <a:solidFill>
            <a:schemeClr val="bg1">
              <a:lumMod val="95000"/>
              <a:alpha val="6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 descr="High Tier Cricle">
            <a:extLst>
              <a:ext uri="{FF2B5EF4-FFF2-40B4-BE49-F238E27FC236}">
                <a16:creationId xmlns:a16="http://schemas.microsoft.com/office/drawing/2014/main" id="{EFD3B067-A626-42D5-A3BC-823CE088FD62}"/>
              </a:ext>
            </a:extLst>
          </p:cNvPr>
          <p:cNvSpPr/>
          <p:nvPr/>
        </p:nvSpPr>
        <p:spPr>
          <a:xfrm>
            <a:off x="5055744" y="2595641"/>
            <a:ext cx="2919412" cy="29194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131894"/>
            <a:ext cx="5333592" cy="86639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LMA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Mapping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267414-C32D-40FE-972B-255FF1A8576C}"/>
              </a:ext>
            </a:extLst>
          </p:cNvPr>
          <p:cNvSpPr/>
          <p:nvPr/>
        </p:nvSpPr>
        <p:spPr>
          <a:xfrm>
            <a:off x="5124806" y="3757029"/>
            <a:ext cx="2915647" cy="633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BOARD OF DIRECTORS</a:t>
            </a:r>
            <a:endPara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9B8C93-9BD8-4437-9379-8B7C1D9398C3}"/>
              </a:ext>
            </a:extLst>
          </p:cNvPr>
          <p:cNvSpPr/>
          <p:nvPr/>
        </p:nvSpPr>
        <p:spPr>
          <a:xfrm>
            <a:off x="1875850" y="3085078"/>
            <a:ext cx="1208925" cy="673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622300"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STEERING COMMITTEES</a:t>
            </a:r>
            <a:endParaRPr lang="en-US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D54CB4-0066-4140-96B8-95930CD77276}"/>
              </a:ext>
            </a:extLst>
          </p:cNvPr>
          <p:cNvSpPr/>
          <p:nvPr/>
        </p:nvSpPr>
        <p:spPr>
          <a:xfrm>
            <a:off x="2831868" y="2443581"/>
            <a:ext cx="1618826" cy="566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endParaRPr lang="en-US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8C1A8A-DB3C-4362-B041-C35C08C0195F}"/>
              </a:ext>
            </a:extLst>
          </p:cNvPr>
          <p:cNvSpPr/>
          <p:nvPr/>
        </p:nvSpPr>
        <p:spPr>
          <a:xfrm>
            <a:off x="8091945" y="3548030"/>
            <a:ext cx="1640948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LEADERS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6E30C7-762E-4337-B852-3A7938FA969D}"/>
              </a:ext>
            </a:extLst>
          </p:cNvPr>
          <p:cNvSpPr/>
          <p:nvPr/>
        </p:nvSpPr>
        <p:spPr>
          <a:xfrm>
            <a:off x="6667201" y="1634648"/>
            <a:ext cx="2183380" cy="749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COMMITTEE LEADERS / MEMBERS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54CB4-0066-4140-96B8-95930CD77276}"/>
              </a:ext>
            </a:extLst>
          </p:cNvPr>
          <p:cNvSpPr/>
          <p:nvPr/>
        </p:nvSpPr>
        <p:spPr>
          <a:xfrm>
            <a:off x="3354371" y="3530974"/>
            <a:ext cx="1574565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GOVERNING BOARDS</a:t>
            </a:r>
            <a:endParaRPr lang="en-US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58C1A8A-DB3C-4362-B041-C35C08C0195F}"/>
              </a:ext>
            </a:extLst>
          </p:cNvPr>
          <p:cNvSpPr/>
          <p:nvPr/>
        </p:nvSpPr>
        <p:spPr>
          <a:xfrm>
            <a:off x="7355481" y="5498724"/>
            <a:ext cx="1722824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TASK FORCE LEADERS /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E4809-7245-4E63-88EA-540C1B98EDAA}"/>
              </a:ext>
            </a:extLst>
          </p:cNvPr>
          <p:cNvSpPr txBox="1"/>
          <p:nvPr/>
        </p:nvSpPr>
        <p:spPr>
          <a:xfrm>
            <a:off x="1297271" y="677494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/ Local</a:t>
            </a:r>
            <a:endParaRPr lang="en-US" sz="2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50B7F6-C9C7-4A85-A7C7-C773563EBBEC}"/>
              </a:ext>
            </a:extLst>
          </p:cNvPr>
          <p:cNvSpPr txBox="1"/>
          <p:nvPr/>
        </p:nvSpPr>
        <p:spPr>
          <a:xfrm>
            <a:off x="9066846" y="677494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endParaRPr lang="en-US" sz="2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t="34298"/>
          <a:stretch/>
        </p:blipFill>
        <p:spPr>
          <a:xfrm>
            <a:off x="10876546" y="6297836"/>
            <a:ext cx="1292593" cy="4865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5101" y="1962912"/>
            <a:ext cx="1072989" cy="106689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27D54CB4-0066-4140-96B8-95930CD77276}"/>
              </a:ext>
            </a:extLst>
          </p:cNvPr>
          <p:cNvSpPr/>
          <p:nvPr/>
        </p:nvSpPr>
        <p:spPr>
          <a:xfrm>
            <a:off x="8168879" y="2219403"/>
            <a:ext cx="1618826" cy="566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endParaRPr lang="en-US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9053" y="4476709"/>
            <a:ext cx="1072989" cy="106689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7D54CB4-0066-4140-96B8-95930CD77276}"/>
              </a:ext>
            </a:extLst>
          </p:cNvPr>
          <p:cNvSpPr/>
          <p:nvPr/>
        </p:nvSpPr>
        <p:spPr>
          <a:xfrm>
            <a:off x="8448093" y="4710251"/>
            <a:ext cx="1618826" cy="566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endParaRPr lang="en-US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3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9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Board of Directors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298"/>
          <a:stretch/>
        </p:blipFill>
        <p:spPr>
          <a:xfrm>
            <a:off x="10876546" y="6297836"/>
            <a:ext cx="1292593" cy="48655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260" y="1073920"/>
            <a:ext cx="10317480" cy="573103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Composition:</a:t>
            </a:r>
            <a:r>
              <a:rPr lang="en-US" sz="12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President; President-elect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; Immediate Past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Treasurer; Treasurer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Elect;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Secretary; Members-at-Large (5); Regional Leaders’ Committee Chair; Executive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International Board of Directors provides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oversight to all aspects of the association, including headquarters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governance and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finance; regions; SIGs, committees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and task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forces;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programming and other member benefits. The board also holds strategic planning exercises and directs LMA’s future growth and expansion.</a:t>
            </a:r>
            <a:endParaRPr lang="en-US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Eligibility Criteria:</a:t>
            </a:r>
            <a:endParaRPr lang="en-US" sz="12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Member in good standing (dues must be current)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Member for at least one year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One year of service on a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board or as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chair of a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committee OR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one year service on an LMA international committee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One year of service as a r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egional president OR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chair of an LMA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committee/task force/SIG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Agreement to adhere to the “LMA Board Guiding Principles and Responsibilities” and “International Board of Directors Rules of Conduct”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  <a:endParaRPr lang="en-US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Service for the eligibility criteria must be completed at time of nomination and the same role of service cannot be used to cover multiple criteria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Region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Presidents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from XX-XX (3 years prior to the year of service i.e. in 2020 you could have served in 2017-2019) are eligible to submit for the RLC Chair position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All former Board of Directors are automatically eligible to submit for a board position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Leading the judging panel for an award program does not qualify for service criteria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No individual may serve on more than one LMA board (international, regional or local steering committee) at any one 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In addition to these criteria, which include prior volunteer service to the association, LMA has established a set of core attributes that board members should exhibit. These attributes include: personal and professional integrity and trust; sound business judgment and financial literacy; strategic planning orientation; member focus; and humility. </a:t>
            </a:r>
          </a:p>
        </p:txBody>
      </p:sp>
    </p:spTree>
    <p:extLst>
      <p:ext uri="{BB962C8B-B14F-4D97-AF65-F5344CB8AC3E}">
        <p14:creationId xmlns:p14="http://schemas.microsoft.com/office/powerpoint/2010/main" val="286483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58" y="322595"/>
            <a:ext cx="11272284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Committees, SIGs and TFs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028" y="1266934"/>
            <a:ext cx="11083113" cy="55174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>
                <a:latin typeface="Arial" panose="020B0604020202020204" pitchFamily="34" charset="0"/>
                <a:cs typeface="Arial" panose="020B0604020202020204" pitchFamily="34" charset="0"/>
              </a:rPr>
              <a:t>Committees:</a:t>
            </a:r>
            <a:r>
              <a:rPr lang="en-US" sz="12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Advocacy Committee;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 Advisory;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Audit;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Diversity, Equity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&amp; Inclusion; Education Advisory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Council;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Finance;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Hall of Fame; Member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Engagement;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Nominating; P3; Regional Leaders’; </a:t>
            </a:r>
            <a:r>
              <a:rPr lang="en-US" sz="12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Journal Editorial Board; Talent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Development; Well-being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Shared </a:t>
            </a:r>
            <a:r>
              <a:rPr lang="en-US" sz="1250" b="1" u="sng" dirty="0">
                <a:latin typeface="Arial" panose="020B0604020202020204" pitchFamily="34" charset="0"/>
                <a:cs typeface="Arial" panose="020B0604020202020204" pitchFamily="34" charset="0"/>
              </a:rPr>
              <a:t>Interest Groups:</a:t>
            </a:r>
            <a:r>
              <a:rPr lang="en-US" sz="12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Value; CMO/Senior Marketer; Competitive/Market Intelligence;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Diversity, Equity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&amp; Inclusion; Marketing Technology; Plaintiff;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PR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Communications;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Solo/Small Team;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Social &amp; Digital Media </a:t>
            </a:r>
            <a:endParaRPr lang="en-US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en-US" sz="1250" b="1" u="sng" dirty="0">
                <a:latin typeface="Arial" panose="020B0604020202020204" pitchFamily="34" charset="0"/>
                <a:cs typeface="Arial" panose="020B0604020202020204" pitchFamily="34" charset="0"/>
              </a:rPr>
              <a:t>Forces</a:t>
            </a:r>
            <a:r>
              <a:rPr lang="en-US" sz="125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2030;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Revenue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Diversification; International; System Implementation; Regional Conference</a:t>
            </a: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The primary role of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committees, SIGs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and task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forces is to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develop and implement an annual operating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plan,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based upon LMA’s strategic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plan,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toward goals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set forth for the year by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International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Board of Directors.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Eligibility </a:t>
            </a:r>
            <a:r>
              <a:rPr lang="en-US" sz="1250" b="1" u="sng" dirty="0">
                <a:latin typeface="Arial" panose="020B0604020202020204" pitchFamily="34" charset="0"/>
                <a:cs typeface="Arial" panose="020B0604020202020204" pitchFamily="34" charset="0"/>
              </a:rPr>
              <a:t>Criteria: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Member in good standing (dues must be current)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LMA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, SIG and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orce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chairs are appointed by the President-Elect based on prior leadership, volunteer and professional experience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Committee / task force members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Applications for open committee and task for positions are filled by a Call for Volunteers in November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Note that some committees are filled by appointment and thus are not listed as available in the Call for Volunteers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Agreement to adhere to the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“International Board of Directors Rules of Conduct” or “Volunteer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Participation Agreement”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298"/>
          <a:stretch/>
        </p:blipFill>
        <p:spPr>
          <a:xfrm>
            <a:off x="10876546" y="6297836"/>
            <a:ext cx="1292593" cy="48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9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Governing Boards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3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en-US" sz="1250" b="1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Canada; Mid-Atlantic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Midwest; Northeast; Southeast; Southwest;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West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*Regional Governing Board Roles:</a:t>
            </a:r>
            <a:endParaRPr lang="en-US" sz="12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President; President-elect; Secretary; Treasurer; Treasurer-elect; Director at Large – Membership; Director at Large – Communications; Director at Large – Regional Programming; Director at Large – Sponsorship; Director at Large – Local Steering Committees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Region Governing Boards provide oversight for Local Steering Committees, including ensuring the financial health of the region; participate in developing an annual budget for the region; develop a strategic plan and annual work plan for the regional board; establish the priorities and scope of work for regional committees and task forces; make decision according to changing environmental conditions; and monitor industry and professional trends as a component of service.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Eligibility Criteria:</a:t>
            </a:r>
            <a:endParaRPr lang="en-US" sz="12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Member in good standing (dues must be current)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Each nominee must have been a member of LMA for at least one year at the time of nomination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Member for at least one year in a local group located in the appropriate region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individual may serve on more than one LMA board (international, regional or local steering committee) at any one 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 candidate may only apply to one regional governing board/local steering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en-US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Agreement to adhere to the “Regional Board of Directors Rules of Conduct”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298"/>
          <a:stretch/>
        </p:blipFill>
        <p:spPr>
          <a:xfrm>
            <a:off x="10876546" y="6297836"/>
            <a:ext cx="1292593" cy="486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6297836"/>
            <a:ext cx="97656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*Please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this document as a guide to better understand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eligibility criteria.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no means is this document meant to be inclusive of all roles and responsibilities as each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Region is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unique. </a:t>
            </a:r>
          </a:p>
        </p:txBody>
      </p:sp>
    </p:spTree>
    <p:extLst>
      <p:ext uri="{BB962C8B-B14F-4D97-AF65-F5344CB8AC3E}">
        <p14:creationId xmlns:p14="http://schemas.microsoft.com/office/powerpoint/2010/main" val="141769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 Steering Committees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97225"/>
            <a:ext cx="10647947" cy="475929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Local Groups: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Canada: Halifax; Montreal;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Toronto; Calgary; Edmonton;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Vancouver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Mid-Atlantic: Baltimore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 Capital; The Virginias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Midwest: Chicago; Indianapolis; Kansas City; Michigan; Minnesota; Ohio; St. Louis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Northeast: Boston; New York; Philadelphia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Southeast: Atlanta; Birmingham; Charlotte; Columbia; Jacksonville; Kentucky; Nashville; Orlando; Raleigh/Greensboro/Triad; South Florida; Tampa Bay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Southwest: Austin; Baton Rouge-New Orleans; Dallas; Denver; Houston; Phoenix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West: Bay Area; Los Angeles; Northwest; Southern California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*Local Steering Committees Roles: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Chair; Vice Chair; Secretary; Member at Large – Sponsorship; Member at Large – Membership; Member at Large Local Programming; Member at Large – Events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Local Steering Committees (LSCs) govern the local entity they serve, including ensuring the sound financial health of the local entity; develop, in coordination with their Regional Board, an annual budget; collaborate with their Regional Board to develop an annual work plan; establish the priorities and scope of work for committees and task forces; make decisions according to environmental conditions; and monitor industry and profession trends as a component of service.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Eligibility Criteria:</a:t>
            </a:r>
            <a:endParaRPr lang="en-US" sz="12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Member in good standing (dues must be current)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LMA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ominating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ommittees will vet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candidates to ensure the criteria established for eligibility is met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Agreement to adhere to the “Volunteer Participation Agreement”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298"/>
          <a:stretch/>
        </p:blipFill>
        <p:spPr>
          <a:xfrm>
            <a:off x="10876546" y="6297836"/>
            <a:ext cx="1292593" cy="486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6297836"/>
            <a:ext cx="97656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*Please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this document as a guide to better understand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eligibility criteria.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no means is this document meant to be inclusive of all roles and responsibilities as each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Steering Committee is unique. </a:t>
            </a:r>
          </a:p>
        </p:txBody>
      </p:sp>
    </p:spTree>
    <p:extLst>
      <p:ext uri="{BB962C8B-B14F-4D97-AF65-F5344CB8AC3E}">
        <p14:creationId xmlns:p14="http://schemas.microsoft.com/office/powerpoint/2010/main" val="305261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D7FB66-5AEF-4592-ADF0-E0DD5FFC51DC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16c05727-aa75-4e4a-9b5f-8a80a1165891"/>
    <ds:schemaRef ds:uri="http://schemas.microsoft.com/office/2006/metadata/propertie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67D6E6-D1D9-437E-BD08-E13DACBDF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B6C6B5-25A7-4002-8DA6-82C2DD0691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1200</Words>
  <Application>Microsoft Office PowerPoint</Application>
  <PresentationFormat>Widescreen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LMA Leadership Mapping</vt:lpstr>
      <vt:lpstr>International Board of Directors</vt:lpstr>
      <vt:lpstr>International Committees, SIGs and TFs</vt:lpstr>
      <vt:lpstr>Regional Governing Boards</vt:lpstr>
      <vt:lpstr>Local Steering Committees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2020-01-21T22:13:04Z</dcterms:created>
  <dcterms:modified xsi:type="dcterms:W3CDTF">2021-04-06T18:20:26Z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