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456" r:id="rId5"/>
    <p:sldId id="461" r:id="rId6"/>
    <p:sldId id="459" r:id="rId7"/>
    <p:sldId id="484" r:id="rId8"/>
    <p:sldId id="370" r:id="rId9"/>
    <p:sldId id="448" r:id="rId10"/>
    <p:sldId id="332" r:id="rId11"/>
    <p:sldId id="343" r:id="rId12"/>
    <p:sldId id="426" r:id="rId13"/>
    <p:sldId id="410" r:id="rId14"/>
    <p:sldId id="411" r:id="rId15"/>
    <p:sldId id="412" r:id="rId16"/>
    <p:sldId id="317" r:id="rId17"/>
    <p:sldId id="458" r:id="rId18"/>
    <p:sldId id="478" r:id="rId19"/>
    <p:sldId id="371" r:id="rId20"/>
    <p:sldId id="483" r:id="rId21"/>
    <p:sldId id="460" r:id="rId22"/>
    <p:sldId id="414" r:id="rId23"/>
    <p:sldId id="476" r:id="rId24"/>
    <p:sldId id="372" r:id="rId25"/>
    <p:sldId id="400" r:id="rId26"/>
    <p:sldId id="348" r:id="rId27"/>
    <p:sldId id="462" r:id="rId28"/>
    <p:sldId id="308" r:id="rId29"/>
    <p:sldId id="482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C4"/>
    <a:srgbClr val="890006"/>
    <a:srgbClr val="070605"/>
    <a:srgbClr val="28211B"/>
    <a:srgbClr val="171310"/>
    <a:srgbClr val="362C26"/>
    <a:srgbClr val="4E463F"/>
    <a:srgbClr val="8A7467"/>
    <a:srgbClr val="92908F"/>
    <a:srgbClr val="7F7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183430-B493-2847-9437-69FB76C8997D}" v="1" dt="2020-06-17T09:31:36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 autoAdjust="0"/>
    <p:restoredTop sz="73605" autoAdjust="0"/>
  </p:normalViewPr>
  <p:slideViewPr>
    <p:cSldViewPr snapToObjects="1">
      <p:cViewPr varScale="1">
        <p:scale>
          <a:sx n="88" d="100"/>
          <a:sy n="88" d="100"/>
        </p:scale>
        <p:origin x="1976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 Rampat" userId="6ea9038c-90ec-4a88-a42d-b3b3f1cac3bd" providerId="ADAL" clId="{AE183430-B493-2847-9437-69FB76C8997D}"/>
    <pc:docChg chg="undo custSel modSld">
      <pc:chgData name="Andre Rampat" userId="6ea9038c-90ec-4a88-a42d-b3b3f1cac3bd" providerId="ADAL" clId="{AE183430-B493-2847-9437-69FB76C8997D}" dt="2020-06-17T09:31:36.817" v="6" actId="18331"/>
      <pc:docMkLst>
        <pc:docMk/>
      </pc:docMkLst>
      <pc:sldChg chg="modSp">
        <pc:chgData name="Andre Rampat" userId="6ea9038c-90ec-4a88-a42d-b3b3f1cac3bd" providerId="ADAL" clId="{AE183430-B493-2847-9437-69FB76C8997D}" dt="2020-06-17T09:31:36.817" v="6" actId="18331"/>
        <pc:sldMkLst>
          <pc:docMk/>
          <pc:sldMk cId="1698407209" sldId="370"/>
        </pc:sldMkLst>
        <pc:picChg chg="mod">
          <ac:chgData name="Andre Rampat" userId="6ea9038c-90ec-4a88-a42d-b3b3f1cac3bd" providerId="ADAL" clId="{AE183430-B493-2847-9437-69FB76C8997D}" dt="2020-06-17T09:31:36.817" v="6" actId="18331"/>
          <ac:picMkLst>
            <pc:docMk/>
            <pc:sldMk cId="1698407209" sldId="370"/>
            <ac:picMk id="4" creationId="{00000000-0000-0000-0000-000000000000}"/>
          </ac:picMkLst>
        </pc:picChg>
      </pc:sldChg>
      <pc:sldChg chg="modSp">
        <pc:chgData name="Andre Rampat" userId="6ea9038c-90ec-4a88-a42d-b3b3f1cac3bd" providerId="ADAL" clId="{AE183430-B493-2847-9437-69FB76C8997D}" dt="2020-06-17T09:31:11.099" v="1" actId="1076"/>
        <pc:sldMkLst>
          <pc:docMk/>
          <pc:sldMk cId="1584582693" sldId="456"/>
        </pc:sldMkLst>
        <pc:spChg chg="mod">
          <ac:chgData name="Andre Rampat" userId="6ea9038c-90ec-4a88-a42d-b3b3f1cac3bd" providerId="ADAL" clId="{AE183430-B493-2847-9437-69FB76C8997D}" dt="2020-06-17T09:31:11.099" v="1" actId="1076"/>
          <ac:spMkLst>
            <pc:docMk/>
            <pc:sldMk cId="1584582693" sldId="456"/>
            <ac:spMk id="16" creationId="{9218FDFE-42D5-514D-A9EB-A514B64BABA5}"/>
          </ac:spMkLst>
        </pc:spChg>
      </pc:sldChg>
      <pc:sldChg chg="modSp">
        <pc:chgData name="Andre Rampat" userId="6ea9038c-90ec-4a88-a42d-b3b3f1cac3bd" providerId="ADAL" clId="{AE183430-B493-2847-9437-69FB76C8997D}" dt="2020-06-16T12:15:06.759" v="0" actId="1076"/>
        <pc:sldMkLst>
          <pc:docMk/>
          <pc:sldMk cId="1777722917" sldId="484"/>
        </pc:sldMkLst>
        <pc:spChg chg="mod">
          <ac:chgData name="Andre Rampat" userId="6ea9038c-90ec-4a88-a42d-b3b3f1cac3bd" providerId="ADAL" clId="{AE183430-B493-2847-9437-69FB76C8997D}" dt="2020-06-16T12:15:06.759" v="0" actId="1076"/>
          <ac:spMkLst>
            <pc:docMk/>
            <pc:sldMk cId="1777722917" sldId="484"/>
            <ac:spMk id="5" creationId="{CDF56E43-E391-964B-81D1-2E9215A12245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3T07:34:11.673"/>
    </inkml:context>
    <inkml:brush xml:id="br0">
      <inkml:brushProperty name="width" value="0.19403" units="cm"/>
      <inkml:brushProperty name="height" value="0.19403" units="cm"/>
      <inkml:brushProperty name="color" value="#E71224"/>
    </inkml:brush>
  </inkml:definitions>
  <inkml:trace contextRef="#ctx0" brushRef="#br0">0 1259 24575,'31'0'0,"-5"0"0,-4-7 0,1-2 0,8-6 0,0-1 0,-7-6 0,14 4 0,-19-12 0,19 12 0,-14-11 0,-1 12 0,15-13 0,-12 13 0,6-14 0,-2 7 0,-7 0 0,8-6 0,0 13 0,0-5 0,0-1 0,0-1 0,8-1 0,-6-4 0,7 11 0,-9-12 0,0 13 0,8-6 0,-6 0 0,7 5 0,-9-4 0,8 6 0,-6-7 0,7 5 0,-9-5 0,0 8 0,-1-1 0,1 1 0,0-1 0,14 0 0,-11 1 0,10 6 0,-13-5 0,-7 6 0,4 0 0,-4-6 0,-1 6 0,6 0 0,-13-5 0,13 5 0,-13 0 0,13-6 0,-14 12 0,7-11 0,-8 11 0,7-11 0,-5 11 0,5-11 0,1 12 0,0-12 0,8 11 0,-8-4 0,0 6 0,-1 0 0,-5 0 0,5 0 0,1 0 0,-7 0 0,7 0 0,-1 0 0,-5 0 0,5 0 0,-7 0 0,8 0 0,-6 0 0,13 0 0,-14 0 0,14 0 0,-13 6 0,13 3 0,-6 5 0,14 8 0,-4-5 0,-4 4 0,0-6 0,-13-1 0,13 2 0,-13-2 0,6 8 0,-1 1 0,-4 0 0,5 6 0,0-5 0,-5 6 0,5 1 0,-7 0 0,8 0 0,-6 0 0,5 0 0,-7-1 0,1 1 0,6 14 0,-4-2 0,11 3 0,-10 3 0,4-7 0,-6 8 0,-1 1 0,1 0 0,0-1 0,8 1 0,-7 0 0,7-1 0,-8 1 0,8 10 0,-5-8 0,14 18 0,-14-7 0,13-1 0,-12 20 0,12-17-629,-11 30 629,13-19 0,-11-8 0,0 3 0,-7-22 0,0-1 0,10 17 0,0 1 0,-11-18 0,-1-2 0,23 41 0,-18-38 0,0 0 0,4-4 0,1-1 0,-5 4 0,2-1 0,7-7 0,0 0 0,-8 8 0,0 0 0,7-4 0,1 1 0,-2 9 0,-1 2-650,5 1 0,0 0 650,1 0 0,-2-1 0,-8-5 0,0-3 0,5-1 0,1 1 0,1 16 0,0 0 0,-3-16 0,1 1 0,11 19 0,-2 0-747,5 20 747,-13-40 0,1 1 0,-4-5 0,1 1 0,13 20 0,0 1 0,-11-17 0,-1 0 0,12 13 0,-3 0 0,5 23 0,6-10 0,0 1 0,3 0 0,-1 0 0,-20-33 0,-1 0 0,22 35 0,-1 7 0,-20-42 0,-1 0 0,22 35 0,-21-34 0,2-1 0,28 36 0,-29-36 0,0 0 0,0-3 0,0 0 0,0 4 0,0-1 0,27 25 0,3 8 0,-25-32 0,2 0 0,24 30 0,-30-32 0,0 0 0,24 22 0,-20-20 0,10 17 563,-12-20-563,-1 0 1288,2 6-1288,-3-15 825,-6 7-825,6-1 0,-7-6 0,2 16 0,3-16 0,-4 6 0,-1 1 0,6-7 0,-6 7 0,8-1 0,-1-6 0,3 16 0,13 15 0,-2-15 0,16 24 0,-8-27 0,2 9 0,-2-9 0,13 9-441,1-7 441,2 10 0,5-9 0,-5 6 0,-3-7 0,11 11 0,-8-1 0,0 0 0,-5-11 0,-9 6 0,-4-17 0,3 17 0,-2-17 0,15 30 0,-12-26 0,2 15 0,-18-30 0,1 5 0,-7-5 0,7 0 441,-10 4-441,1-12 0,0 6 0,0-8 0,0 7 0,0-5 0,-1 6 0,1-8 0,0 0 0,0 1 0,8 0 0,-5-1 0,14 10 0,-15-8 0,15 7 0,8-1 0,-2-4 0,10 5 0,-13-15 0,10 7 0,-8-7 0,18 1 0,-17 5 0,17-13 0,-8 14 0,22-14 0,-8 14-735,20-14 735,-9 7 0,11-9 0,-10 0 0,-34 0 0,-1 0 0,26 0 0,-26 0 0,2 0 0,32 0 0,0 0 0,8 0 0,-35-4 0,-1-1 0,37-6 0,-38 0 0,0-5 0,26-23 0,-9-1 0,-27 12 0,-1-1 0,31-21-596,-14 12 0,0-1 596,12-13 0,1 2 0,1-2-758,-34 18 0,0 1 758,26-12 0,3-3 0,-16-1 0,-3 2 0,-10 19 0,2 0 0,23-34 0,-3-1 0,12 4 0,-30 16 0,5-8 0,-3 4 0,2-1 0,-3 2 0,13-11 0,0-2 0,-8 3 0,4 0 0,-5 10 0,5 0 0,-3-2 0,8-19 0,1-1-752,-8 17 1,3-2-1,-5 2 752,4-12 0,-3 1 0,9-4 0,-1 3-456,-17 11 0,0 1 456,15-17 0,-1 0 0,-22 19 0,-1 0 0,11-11 0,1-1 0,-6 0 0,0 1 0,-1 4 0,0 1 0,2-6 0,-1 1 0,-1 6 0,-1 0 7,-4 2 1,-1 0-8,4 0 0,0-2 0,5-13 0,-1 1 0,-7 20 0,0 1 0,6-19 0,-1 1 0,-8 21 0,-1 1 0,-3-9 0,1-1 0,8-2 0,3-1 0,0-4 0,1-1 0,7-8 0,2 0 0,-3 10 0,-1 0 0,-4-6 0,-1 3 0,-5 18 0,-1 2 0,-7-5 0,0 1 341,7 3 1,1 2-342,-3-1 0,-1 0 0,33-29 0,-33 30 0,-1 1 0,21-20 0,5-19 0,-4 18 0,1-7 2098,-11 13-2098,6-2 0,-15 3 1757,16-3-1757,-17 4 0,19-15 0,-9 10 0,-11 11 0,2 1 0,33-20 125,-32 20 1,-1-1-126,30-15 0,1-9 0,-10 13 0,19-3 0,-19 3 0,19-4 397,-21 14-397,10-9 0,-15 19 0,4-18 142,-4 18-142,4-17 0,-4 17 0,4-18 0,-2 8 0,2-9 0,1-1 0,-1 1 0,11-3 0,-19 13 0,2-3 0,-7 9 0,2 0 21,9-10 1,0 1-22,-13 12 0,0 3 0,6-3 0,0 0 0,-4 5 0,-1 0 0,6-5 0,-2 0 40,24-22-40,5 9 0,-8 4 0,-1-1 0,7 7 0,-17-4 0,6 7 0,3-9 0,-10 8 0,19-10 0,-6 1 0,7 7 0,5-19 0,-5 19 0,-31 11 0,2-2 0,15-3 0,1 0 0,-7 5 0,0 1-435,7-5 0,-1 0 435,-11 7 0,-1 1 0,40-16 0,-34 14 0,4 1 0,7 3 0,0 1 0,-11 1 0,0 0 0,8-2 0,0 1 0,-12 2 0,1-2-355,20-6 0,3-1 355,-6 0 0,0 0 0,13-2 0,-3 1 0,-25 8 0,-2 0-390,10 1 1,0 0 389,-9 4 0,0 0 0,12-5 0,1-1 0,-7 1 0,-1 0 0,0 4 0,-1 2 0,32-14 0,-38 15 0,-3 2 0,11 0 800,4-3-800,-39 15 1568,-1 0-1568,-8 0 1175,0 0-1175,-1 0 0,-5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3T07:35:28.81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24575,'58'0'0,"8"0"0,-13 15 0,18-11 0,4 29 0,-8-21 0,5 15 0,-11-18 0,-16 5 0,4-5 0,-18 6 0,0 1 0,-8-8 0,-1-1 0,-8-7 0,-7 6 0,5-4 0,-5 4 0,6-6 0,0 0 0,1 0 0,0 0 0,0 0 0,0 0 0,-6 6 0,4 2 0,-16-1 0,2 5 0,-11-4 0,-1 6 0,0-7 0,0 5 0,-1-4 0,-6 13 0,-3-4 0,-18 23 0,9-13 0,-18 16 0,16-3 0,-14-5 0,15 5 0,-17 3 0,17-9 0,-8 8 0,11-12 0,0 1 0,8-8 0,1-1 0,14-8 0,-4 0 0,4 0 0,0 0 0,-4-7 0,10 6 0,-3-6 0,-1 1 0,5-3 0,-5-5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5369A-5CCA-B948-80EC-284C7B0C4440}" type="datetimeFigureOut">
              <a:rPr lang="de-DE" smtClean="0"/>
              <a:pPr/>
              <a:t>17.06.20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69221-CF65-1E44-A921-F49EB60EF9F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5752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747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44083">
              <a:defRPr/>
            </a:pPr>
            <a:fld id="{5F1F4624-7AF3-3146-9618-746A09C9E18F}" type="slidenum">
              <a:rPr lang="de-DE" smtClean="0">
                <a:solidFill>
                  <a:prstClr val="black"/>
                </a:solidFill>
                <a:latin typeface="Calibri" panose="020F0502020204030204"/>
              </a:rPr>
              <a:pPr defTabSz="844083">
                <a:defRPr/>
              </a:pPr>
              <a:t>12</a:t>
            </a:fld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9618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101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237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505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387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Susanne: Pinguin Geschichte….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600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53737-4955-3540-8A7B-6913DD3E936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595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6089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05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lienbildplatzhalter 1">
            <a:extLst>
              <a:ext uri="{FF2B5EF4-FFF2-40B4-BE49-F238E27FC236}">
                <a16:creationId xmlns:a16="http://schemas.microsoft.com/office/drawing/2014/main" id="{B455C452-3E63-42EA-93E4-FFE7F0706D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izenplatzhalter 2">
            <a:extLst>
              <a:ext uri="{FF2B5EF4-FFF2-40B4-BE49-F238E27FC236}">
                <a16:creationId xmlns:a16="http://schemas.microsoft.com/office/drawing/2014/main" id="{59A98653-33AD-407E-9A0E-70A12E17D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 dirty="0"/>
              <a:t>1987 bis 1999 CEO Alcoa: 3mrd </a:t>
            </a:r>
            <a:r>
              <a:rPr lang="de-DE" altLang="de-DE" dirty="0">
                <a:sym typeface="Wingdings" panose="05000000000000000000" pitchFamily="2" charset="2"/>
              </a:rPr>
              <a:t> 27 </a:t>
            </a:r>
            <a:r>
              <a:rPr lang="de-DE" altLang="de-DE" dirty="0" err="1">
                <a:sym typeface="Wingdings" panose="05000000000000000000" pitchFamily="2" charset="2"/>
              </a:rPr>
              <a:t>mrd</a:t>
            </a:r>
            <a:r>
              <a:rPr lang="de-DE" altLang="de-DE" dirty="0">
                <a:sym typeface="Wingdings" panose="05000000000000000000" pitchFamily="2" charset="2"/>
              </a:rPr>
              <a:t>, gewinn: 200 </a:t>
            </a:r>
            <a:r>
              <a:rPr lang="de-DE" altLang="de-DE" dirty="0" err="1">
                <a:sym typeface="Wingdings" panose="05000000000000000000" pitchFamily="2" charset="2"/>
              </a:rPr>
              <a:t>mio</a:t>
            </a:r>
            <a:r>
              <a:rPr lang="de-DE" altLang="de-DE" dirty="0">
                <a:sym typeface="Wingdings" panose="05000000000000000000" pitchFamily="2" charset="2"/>
              </a:rPr>
              <a:t>  1,5 </a:t>
            </a:r>
            <a:r>
              <a:rPr lang="de-DE" altLang="de-DE" dirty="0" err="1">
                <a:sym typeface="Wingdings" panose="05000000000000000000" pitchFamily="2" charset="2"/>
              </a:rPr>
              <a:t>mrd</a:t>
            </a:r>
            <a:endParaRPr lang="de-DE" altLang="de-DE" dirty="0"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</a:pPr>
            <a:r>
              <a:rPr lang="de-DE" altLang="de-DE" dirty="0">
                <a:sym typeface="Wingdings" panose="05000000000000000000" pitchFamily="2" charset="2"/>
              </a:rPr>
              <a:t>Executive Board bei der Einsetzung: eine Sache!</a:t>
            </a: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62468" name="Foliennummernplatzhalter 3">
            <a:extLst>
              <a:ext uri="{FF2B5EF4-FFF2-40B4-BE49-F238E27FC236}">
                <a16:creationId xmlns:a16="http://schemas.microsoft.com/office/drawing/2014/main" id="{23DFDF60-6811-4358-BEC7-7CB9BB894C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AE1D95-E303-441A-B79C-E239424FFAF9}" type="slidenum">
              <a:rPr lang="de-DE" alt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3532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Susanne: Pinguin Geschichte….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401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786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Erschöpfung – hinter der Ziellinie geht´s weiter.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B1E9CC-428C-4B45-94D6-91DC6C54A55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487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074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873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076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457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39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3327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93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372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69221-CF65-1E44-A921-F49EB60EF9F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312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69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63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2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43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1376640" y="6570555"/>
            <a:ext cx="480000" cy="108000"/>
          </a:xfrm>
          <a:prstGeom prst="rect">
            <a:avLst/>
          </a:prstGeom>
        </p:spPr>
        <p:txBody>
          <a:bodyPr/>
          <a:lstStyle/>
          <a:p>
            <a:fld id="{B7451224-D93E-4853-9333-F5376FDD42F7}" type="slidenum">
              <a:rPr lang="de-DE" smtClean="0">
                <a:solidFill>
                  <a:srgbClr val="262E33">
                    <a:tint val="75000"/>
                  </a:srgbClr>
                </a:solidFill>
              </a:rPr>
              <a:pPr/>
              <a:t>‹#›</a:t>
            </a:fld>
            <a:endParaRPr lang="de-DE">
              <a:solidFill>
                <a:srgbClr val="262E33">
                  <a:tint val="75000"/>
                </a:srgbClr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>
          <a:xfrm>
            <a:off x="9936501" y="6570555"/>
            <a:ext cx="672000" cy="108000"/>
          </a:xfrm>
          <a:prstGeom prst="rect">
            <a:avLst/>
          </a:prstGeom>
        </p:spPr>
        <p:txBody>
          <a:bodyPr/>
          <a:lstStyle/>
          <a:p>
            <a:fld id="{5B79B462-ACCA-44C9-90B8-B4CFAB491E65}" type="datetime1">
              <a:rPr lang="de-DE" smtClean="0"/>
              <a:pPr/>
              <a:t>17.06.20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4128224" y="6570555"/>
            <a:ext cx="4128000" cy="10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58109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AEE2-AD6D-324D-AEDC-124064CFE954}" type="datetimeFigureOut">
              <a:rPr lang="de-DE" smtClean="0"/>
              <a:pPr/>
              <a:t>17.06.20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E8E5-6691-1E48-9F33-6FC7101F848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01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DB729CC2-64A0-42E3-AA07-C0340C52C6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>
            <a:off x="527050" y="6381750"/>
            <a:ext cx="5568950" cy="3603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solidFill>
                  <a:srgbClr val="4A4A4A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Folienbibliothek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DFD6773A-15F0-44A0-A475-B9AA6A97B4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11183938" y="6381750"/>
            <a:ext cx="481012" cy="3603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4A4A4A"/>
                </a:solidFill>
                <a:latin typeface="+mn-lt"/>
              </a:defRPr>
            </a:lvl1pPr>
          </a:lstStyle>
          <a:p>
            <a:pPr>
              <a:defRPr/>
            </a:pPr>
            <a:fld id="{4005DD19-F14E-4873-BD9F-0AAE7359FD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92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0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jpe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10" Type="http://schemas.openxmlformats.org/officeDocument/2006/relationships/image" Target="../media/image35.tiff"/><Relationship Id="rId4" Type="http://schemas.openxmlformats.org/officeDocument/2006/relationships/image" Target="../media/image29.png"/><Relationship Id="rId9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1C91F3BB-D19C-A144-91C6-ACD70A01F20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ED93E5D-31C3-E240-AE1C-8D318FF8E789}"/>
              </a:ext>
            </a:extLst>
          </p:cNvPr>
          <p:cNvSpPr/>
          <p:nvPr/>
        </p:nvSpPr>
        <p:spPr>
          <a:xfrm>
            <a:off x="-20117" y="0"/>
            <a:ext cx="8456751" cy="6858000"/>
          </a:xfrm>
          <a:prstGeom prst="rect">
            <a:avLst/>
          </a:prstGeom>
          <a:gradFill>
            <a:gsLst>
              <a:gs pos="33000">
                <a:srgbClr val="342924"/>
              </a:gs>
              <a:gs pos="98000">
                <a:srgbClr val="342924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218FDFE-42D5-514D-A9EB-A514B64BABA5}"/>
              </a:ext>
            </a:extLst>
          </p:cNvPr>
          <p:cNvSpPr/>
          <p:nvPr/>
        </p:nvSpPr>
        <p:spPr>
          <a:xfrm>
            <a:off x="-20118" y="0"/>
            <a:ext cx="12212118" cy="6885384"/>
          </a:xfrm>
          <a:prstGeom prst="rect">
            <a:avLst/>
          </a:prstGeom>
          <a:gradFill>
            <a:gsLst>
              <a:gs pos="45000">
                <a:srgbClr val="342924"/>
              </a:gs>
              <a:gs pos="0">
                <a:srgbClr val="342924"/>
              </a:gs>
              <a:gs pos="98000">
                <a:srgbClr val="342924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91" y="5356354"/>
            <a:ext cx="2985326" cy="573834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2CF51B5E-E627-4B1E-B31C-F101655E8A05}"/>
              </a:ext>
            </a:extLst>
          </p:cNvPr>
          <p:cNvSpPr txBox="1">
            <a:spLocks/>
          </p:cNvSpPr>
          <p:nvPr/>
        </p:nvSpPr>
        <p:spPr bwMode="gray">
          <a:xfrm>
            <a:off x="950938" y="6002062"/>
            <a:ext cx="5392699" cy="4602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520"/>
              </a:lnSpc>
            </a:pPr>
            <a:r>
              <a:rPr lang="de-DE" sz="1100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Change Expertin. Coach &amp; Rechtsanwältin</a:t>
            </a:r>
            <a:br>
              <a:rPr lang="de-DE" sz="1100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de-DE" sz="1100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Autorin &amp; Top 100 Speaker   </a:t>
            </a:r>
          </a:p>
        </p:txBody>
      </p:sp>
      <p:pic>
        <p:nvPicPr>
          <p:cNvPr id="11" name="Bild 1">
            <a:extLst>
              <a:ext uri="{FF2B5EF4-FFF2-40B4-BE49-F238E27FC236}">
                <a16:creationId xmlns:a16="http://schemas.microsoft.com/office/drawing/2014/main" id="{C9A8FC2B-77FC-0D42-A9CF-DF0D3C5664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727" y="5959858"/>
            <a:ext cx="2418312" cy="51310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CE516C2-BAB1-A64D-8B7F-58208BCBB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722" y="5910586"/>
            <a:ext cx="663005" cy="61164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E910945-F4B1-7743-A5FA-EFE84D0B72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9855" y="5944385"/>
            <a:ext cx="739016" cy="53709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792AC3F-9A26-EA4D-BF77-BA424BF4C3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739" y="5959858"/>
            <a:ext cx="739016" cy="725214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368314F-DB2C-2D43-980D-D90537FA04BE}"/>
              </a:ext>
            </a:extLst>
          </p:cNvPr>
          <p:cNvSpPr txBox="1"/>
          <p:nvPr/>
        </p:nvSpPr>
        <p:spPr>
          <a:xfrm>
            <a:off x="878541" y="1202924"/>
            <a:ext cx="9753600" cy="108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500"/>
              </a:lnSpc>
            </a:pPr>
            <a:r>
              <a:rPr lang="de-DE" sz="96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CHANGE 4.0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D624AA0-AF80-FA4E-8180-08B6A3703CFC}"/>
              </a:ext>
            </a:extLst>
          </p:cNvPr>
          <p:cNvSpPr txBox="1"/>
          <p:nvPr/>
        </p:nvSpPr>
        <p:spPr>
          <a:xfrm>
            <a:off x="910351" y="2328933"/>
            <a:ext cx="102469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Der Weg von der alten in die neu Welt</a:t>
            </a:r>
          </a:p>
          <a:p>
            <a:r>
              <a:rPr lang="de-DE" sz="3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TEIL 1:   Die Herausforderung für HR </a:t>
            </a:r>
          </a:p>
        </p:txBody>
      </p:sp>
    </p:spTree>
    <p:extLst>
      <p:ext uri="{BB962C8B-B14F-4D97-AF65-F5344CB8AC3E}">
        <p14:creationId xmlns:p14="http://schemas.microsoft.com/office/powerpoint/2010/main" val="158458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94;p28">
            <a:extLst>
              <a:ext uri="{FF2B5EF4-FFF2-40B4-BE49-F238E27FC236}">
                <a16:creationId xmlns:a16="http://schemas.microsoft.com/office/drawing/2014/main" id="{A8F913C8-2761-D34F-8D65-CD4AF32B9346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761797C-95F7-A447-B084-CAB1AB65FB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5639726"/>
            <a:ext cx="2921000" cy="103412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1C8FCC8-F712-DD49-B2EB-99483A157A08}"/>
              </a:ext>
            </a:extLst>
          </p:cNvPr>
          <p:cNvSpPr/>
          <p:nvPr/>
        </p:nvSpPr>
        <p:spPr>
          <a:xfrm>
            <a:off x="1" y="-1"/>
            <a:ext cx="12192000" cy="6858000"/>
          </a:xfrm>
          <a:prstGeom prst="rect">
            <a:avLst/>
          </a:prstGeom>
          <a:gradFill>
            <a:gsLst>
              <a:gs pos="0">
                <a:srgbClr val="342924">
                  <a:alpha val="94000"/>
                </a:srgbClr>
              </a:gs>
              <a:gs pos="50000">
                <a:srgbClr val="342924">
                  <a:alpha val="15000"/>
                </a:srgbClr>
              </a:gs>
              <a:gs pos="100000">
                <a:srgbClr val="34292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073B806-35B8-414B-9631-3ED821A6F5EC}"/>
              </a:ext>
            </a:extLst>
          </p:cNvPr>
          <p:cNvSpPr txBox="1"/>
          <p:nvPr/>
        </p:nvSpPr>
        <p:spPr>
          <a:xfrm>
            <a:off x="7176120" y="332656"/>
            <a:ext cx="77481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KUNDEN</a:t>
            </a:r>
          </a:p>
          <a:p>
            <a:r>
              <a:rPr lang="de-DE" sz="66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FOKUS? </a:t>
            </a:r>
          </a:p>
        </p:txBody>
      </p:sp>
    </p:spTree>
    <p:extLst>
      <p:ext uri="{BB962C8B-B14F-4D97-AF65-F5344CB8AC3E}">
        <p14:creationId xmlns:p14="http://schemas.microsoft.com/office/powerpoint/2010/main" val="159229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09;p31">
            <a:extLst>
              <a:ext uri="{FF2B5EF4-FFF2-40B4-BE49-F238E27FC236}">
                <a16:creationId xmlns:a16="http://schemas.microsoft.com/office/drawing/2014/main" id="{6B027521-0EDB-474A-94E5-51D49C4B0F95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114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320273E6-AB1E-2044-874F-8C71B9A473E2}"/>
              </a:ext>
            </a:extLst>
          </p:cNvPr>
          <p:cNvSpPr/>
          <p:nvPr/>
        </p:nvSpPr>
        <p:spPr>
          <a:xfrm>
            <a:off x="1241549" y="2072212"/>
            <a:ext cx="3930723" cy="39307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F5CB2C2-4157-694F-83A2-3B7EAEE51A48}"/>
              </a:ext>
            </a:extLst>
          </p:cNvPr>
          <p:cNvSpPr/>
          <p:nvPr/>
        </p:nvSpPr>
        <p:spPr>
          <a:xfrm>
            <a:off x="7019728" y="2072212"/>
            <a:ext cx="3930723" cy="39307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1214A4E-858B-1C4B-8147-1B2308E49F63}"/>
              </a:ext>
            </a:extLst>
          </p:cNvPr>
          <p:cNvSpPr txBox="1"/>
          <p:nvPr/>
        </p:nvSpPr>
        <p:spPr>
          <a:xfrm>
            <a:off x="1923281" y="736402"/>
            <a:ext cx="25651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de-DE" sz="4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BUSINESS </a:t>
            </a:r>
            <a:r>
              <a:rPr lang="de-DE" sz="4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THINKING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7311102-CFFD-AD4A-95C3-FA1593760755}"/>
              </a:ext>
            </a:extLst>
          </p:cNvPr>
          <p:cNvSpPr txBox="1"/>
          <p:nvPr/>
        </p:nvSpPr>
        <p:spPr>
          <a:xfrm>
            <a:off x="7747103" y="736402"/>
            <a:ext cx="25651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de-DE" sz="4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DESIGN </a:t>
            </a:r>
            <a:r>
              <a:rPr lang="de-DE" sz="4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THINKING</a:t>
            </a:r>
          </a:p>
        </p:txBody>
      </p:sp>
      <p:sp>
        <p:nvSpPr>
          <p:cNvPr id="43" name="Dreieck 42">
            <a:extLst>
              <a:ext uri="{FF2B5EF4-FFF2-40B4-BE49-F238E27FC236}">
                <a16:creationId xmlns:a16="http://schemas.microsoft.com/office/drawing/2014/main" id="{47032259-7A32-2444-BF8F-B50576F234B9}"/>
              </a:ext>
            </a:extLst>
          </p:cNvPr>
          <p:cNvSpPr/>
          <p:nvPr/>
        </p:nvSpPr>
        <p:spPr>
          <a:xfrm rot="16200000">
            <a:off x="6787382" y="3777020"/>
            <a:ext cx="2243078" cy="1236119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036426-EBDA-1044-A751-0269B02703C3}"/>
              </a:ext>
            </a:extLst>
          </p:cNvPr>
          <p:cNvSpPr/>
          <p:nvPr/>
        </p:nvSpPr>
        <p:spPr>
          <a:xfrm rot="5780754">
            <a:off x="8815582" y="3649123"/>
            <a:ext cx="368542" cy="3685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D96DE0-8C76-9746-B0DA-93A05A183472}"/>
              </a:ext>
            </a:extLst>
          </p:cNvPr>
          <p:cNvSpPr/>
          <p:nvPr/>
        </p:nvSpPr>
        <p:spPr>
          <a:xfrm rot="5780754">
            <a:off x="8815582" y="4097395"/>
            <a:ext cx="368542" cy="3685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C83CF1-3D59-3348-B75D-04498F1C2B9D}"/>
              </a:ext>
            </a:extLst>
          </p:cNvPr>
          <p:cNvSpPr/>
          <p:nvPr/>
        </p:nvSpPr>
        <p:spPr>
          <a:xfrm rot="5780754">
            <a:off x="8815582" y="4545667"/>
            <a:ext cx="368542" cy="3685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DA25EE-F874-614F-8082-D8F4662CC99D}"/>
              </a:ext>
            </a:extLst>
          </p:cNvPr>
          <p:cNvSpPr/>
          <p:nvPr/>
        </p:nvSpPr>
        <p:spPr>
          <a:xfrm rot="5780754">
            <a:off x="8815582" y="3200850"/>
            <a:ext cx="368542" cy="3685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13AF79-A3DA-B044-977F-DA79627E91E5}"/>
              </a:ext>
            </a:extLst>
          </p:cNvPr>
          <p:cNvSpPr/>
          <p:nvPr/>
        </p:nvSpPr>
        <p:spPr>
          <a:xfrm rot="5780754">
            <a:off x="8815582" y="4993939"/>
            <a:ext cx="368542" cy="3685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9CF0816-841B-C348-A66D-0D12F4F1397D}"/>
              </a:ext>
            </a:extLst>
          </p:cNvPr>
          <p:cNvSpPr/>
          <p:nvPr/>
        </p:nvSpPr>
        <p:spPr>
          <a:xfrm rot="5780754">
            <a:off x="8815582" y="5442211"/>
            <a:ext cx="368542" cy="3685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025B4C93-B6CD-7548-950E-986FBFF3BBB0}"/>
              </a:ext>
            </a:extLst>
          </p:cNvPr>
          <p:cNvGrpSpPr/>
          <p:nvPr/>
        </p:nvGrpSpPr>
        <p:grpSpPr>
          <a:xfrm>
            <a:off x="2541207" y="3415818"/>
            <a:ext cx="1331407" cy="1243510"/>
            <a:chOff x="2281437" y="3556120"/>
            <a:chExt cx="1331407" cy="124351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4DD888E-D1AB-8F49-8ACD-8DEF960C8805}"/>
                </a:ext>
              </a:extLst>
            </p:cNvPr>
            <p:cNvSpPr/>
            <p:nvPr/>
          </p:nvSpPr>
          <p:spPr>
            <a:xfrm rot="5780754">
              <a:off x="2281437" y="3556120"/>
              <a:ext cx="368542" cy="3685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5722EE-A513-C744-8B02-0DE870930AB0}"/>
                </a:ext>
              </a:extLst>
            </p:cNvPr>
            <p:cNvSpPr/>
            <p:nvPr/>
          </p:nvSpPr>
          <p:spPr>
            <a:xfrm rot="5780754">
              <a:off x="2281437" y="3993604"/>
              <a:ext cx="368542" cy="3685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1314A44-3966-2B4F-8513-AB28B2039CB1}"/>
                </a:ext>
              </a:extLst>
            </p:cNvPr>
            <p:cNvSpPr/>
            <p:nvPr/>
          </p:nvSpPr>
          <p:spPr>
            <a:xfrm rot="5780754">
              <a:off x="2281437" y="4431088"/>
              <a:ext cx="368542" cy="3685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A1B359E4-8C96-6242-BB7C-07E968ADE855}"/>
                </a:ext>
              </a:extLst>
            </p:cNvPr>
            <p:cNvCxnSpPr>
              <a:cxnSpLocks/>
            </p:cNvCxnSpPr>
            <p:nvPr/>
          </p:nvCxnSpPr>
          <p:spPr>
            <a:xfrm>
              <a:off x="2815572" y="3789783"/>
              <a:ext cx="390276" cy="135190"/>
            </a:xfrm>
            <a:prstGeom prst="line">
              <a:avLst/>
            </a:prstGeom>
            <a:ln w="25400">
              <a:solidFill>
                <a:srgbClr val="79B5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54F59B44-571A-5F4E-9F47-5FE7DE0F80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5573" y="4476547"/>
              <a:ext cx="390276" cy="138813"/>
            </a:xfrm>
            <a:prstGeom prst="line">
              <a:avLst/>
            </a:prstGeom>
            <a:ln w="25400">
              <a:solidFill>
                <a:srgbClr val="79B5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30C0739-C3C8-EE40-B67E-67C337133387}"/>
                </a:ext>
              </a:extLst>
            </p:cNvPr>
            <p:cNvSpPr/>
            <p:nvPr/>
          </p:nvSpPr>
          <p:spPr>
            <a:xfrm rot="5780754">
              <a:off x="3244302" y="4015578"/>
              <a:ext cx="368542" cy="368542"/>
            </a:xfrm>
            <a:prstGeom prst="ellipse">
              <a:avLst/>
            </a:prstGeom>
            <a:solidFill>
              <a:srgbClr val="00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1BCC1753-2F31-9E4D-BA9F-DC18F9B08E1C}"/>
              </a:ext>
            </a:extLst>
          </p:cNvPr>
          <p:cNvCxnSpPr>
            <a:cxnSpLocks/>
          </p:cNvCxnSpPr>
          <p:nvPr/>
        </p:nvCxnSpPr>
        <p:spPr>
          <a:xfrm>
            <a:off x="9402419" y="3382074"/>
            <a:ext cx="390276" cy="135190"/>
          </a:xfrm>
          <a:prstGeom prst="line">
            <a:avLst/>
          </a:prstGeom>
          <a:ln w="25400">
            <a:solidFill>
              <a:srgbClr val="79B5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AED531E5-6765-9A49-A590-4C4961FB8D05}"/>
              </a:ext>
            </a:extLst>
          </p:cNvPr>
          <p:cNvCxnSpPr>
            <a:cxnSpLocks/>
          </p:cNvCxnSpPr>
          <p:nvPr/>
        </p:nvCxnSpPr>
        <p:spPr>
          <a:xfrm flipV="1">
            <a:off x="9402420" y="4068837"/>
            <a:ext cx="390276" cy="138813"/>
          </a:xfrm>
          <a:prstGeom prst="line">
            <a:avLst/>
          </a:prstGeom>
          <a:ln w="25400">
            <a:solidFill>
              <a:srgbClr val="79B5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747ABED5-CF47-4B46-8B91-BEECD8C31E2E}"/>
              </a:ext>
            </a:extLst>
          </p:cNvPr>
          <p:cNvSpPr/>
          <p:nvPr/>
        </p:nvSpPr>
        <p:spPr>
          <a:xfrm rot="5780754">
            <a:off x="9831148" y="3607869"/>
            <a:ext cx="368542" cy="368542"/>
          </a:xfrm>
          <a:prstGeom prst="ellipse">
            <a:avLst/>
          </a:prstGeom>
          <a:solidFill>
            <a:srgbClr val="00A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5B70D566-0460-314F-A8B5-B00E13FE0BEA}"/>
              </a:ext>
            </a:extLst>
          </p:cNvPr>
          <p:cNvCxnSpPr>
            <a:cxnSpLocks/>
          </p:cNvCxnSpPr>
          <p:nvPr/>
        </p:nvCxnSpPr>
        <p:spPr>
          <a:xfrm>
            <a:off x="9390950" y="4759225"/>
            <a:ext cx="390276" cy="135190"/>
          </a:xfrm>
          <a:prstGeom prst="line">
            <a:avLst/>
          </a:prstGeom>
          <a:ln w="25400">
            <a:solidFill>
              <a:srgbClr val="79B5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2B84FEBB-F913-3F4A-9035-486F8EFE49A0}"/>
              </a:ext>
            </a:extLst>
          </p:cNvPr>
          <p:cNvCxnSpPr>
            <a:cxnSpLocks/>
          </p:cNvCxnSpPr>
          <p:nvPr/>
        </p:nvCxnSpPr>
        <p:spPr>
          <a:xfrm flipV="1">
            <a:off x="9390951" y="5445989"/>
            <a:ext cx="390276" cy="138813"/>
          </a:xfrm>
          <a:prstGeom prst="line">
            <a:avLst/>
          </a:prstGeom>
          <a:ln w="25400">
            <a:solidFill>
              <a:srgbClr val="79B5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E9EF538F-2750-F44D-A397-095AD7D47771}"/>
              </a:ext>
            </a:extLst>
          </p:cNvPr>
          <p:cNvSpPr/>
          <p:nvPr/>
        </p:nvSpPr>
        <p:spPr>
          <a:xfrm rot="5780754">
            <a:off x="9819679" y="4985021"/>
            <a:ext cx="368542" cy="368542"/>
          </a:xfrm>
          <a:prstGeom prst="ellipse">
            <a:avLst/>
          </a:prstGeom>
          <a:solidFill>
            <a:srgbClr val="00A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7E5C0C0-92A3-634A-9564-F0F163E44EF2}"/>
              </a:ext>
            </a:extLst>
          </p:cNvPr>
          <p:cNvSpPr txBox="1"/>
          <p:nvPr/>
        </p:nvSpPr>
        <p:spPr>
          <a:xfrm>
            <a:off x="1909885" y="2608204"/>
            <a:ext cx="1032997" cy="53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PROBLEM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4351662-E63D-AC49-9DEA-9595FC5A68D2}"/>
              </a:ext>
            </a:extLst>
          </p:cNvPr>
          <p:cNvSpPr txBox="1"/>
          <p:nvPr/>
        </p:nvSpPr>
        <p:spPr>
          <a:xfrm>
            <a:off x="3273564" y="2608204"/>
            <a:ext cx="1271152" cy="513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LÖSUNG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A1095BE0-75A6-0C46-9347-E037FAD8E461}"/>
              </a:ext>
            </a:extLst>
          </p:cNvPr>
          <p:cNvSpPr txBox="1"/>
          <p:nvPr/>
        </p:nvSpPr>
        <p:spPr>
          <a:xfrm>
            <a:off x="8477516" y="2608204"/>
            <a:ext cx="1315179" cy="513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PROBLEM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C514E2C-D87E-A346-9A7C-85C54F4D39E5}"/>
              </a:ext>
            </a:extLst>
          </p:cNvPr>
          <p:cNvSpPr txBox="1"/>
          <p:nvPr/>
        </p:nvSpPr>
        <p:spPr>
          <a:xfrm>
            <a:off x="9549379" y="2608204"/>
            <a:ext cx="1271152" cy="513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LÖSUNG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4E3B1E7-6470-0047-BE0E-8DFC14133E6D}"/>
              </a:ext>
            </a:extLst>
          </p:cNvPr>
          <p:cNvSpPr txBox="1"/>
          <p:nvPr/>
        </p:nvSpPr>
        <p:spPr>
          <a:xfrm>
            <a:off x="7373991" y="2608204"/>
            <a:ext cx="1490045" cy="513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VERSTEHEN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121BC98-6EB3-6E46-AE45-D782ADC744D7}"/>
              </a:ext>
            </a:extLst>
          </p:cNvPr>
          <p:cNvSpPr txBox="1"/>
          <p:nvPr/>
        </p:nvSpPr>
        <p:spPr>
          <a:xfrm>
            <a:off x="7474655" y="4159207"/>
            <a:ext cx="149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</a:rPr>
              <a:t>ABDUCTIVE</a:t>
            </a:r>
          </a:p>
          <a:p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</a:rPr>
              <a:t>THINKING</a:t>
            </a:r>
          </a:p>
        </p:txBody>
      </p:sp>
    </p:spTree>
    <p:extLst>
      <p:ext uri="{BB962C8B-B14F-4D97-AF65-F5344CB8AC3E}">
        <p14:creationId xmlns:p14="http://schemas.microsoft.com/office/powerpoint/2010/main" val="226206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4" grpId="0"/>
      <p:bldP spid="4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9" grpId="0" animBg="1"/>
      <p:bldP spid="32" grpId="0" animBg="1"/>
      <p:bldP spid="38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7ADED127-8553-AA4C-A671-44B7BA0C43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FFC028B-A11C-EF45-AA13-E1466333CD36}"/>
              </a:ext>
            </a:extLst>
          </p:cNvPr>
          <p:cNvSpPr/>
          <p:nvPr/>
        </p:nvSpPr>
        <p:spPr>
          <a:xfrm>
            <a:off x="2762249" y="1619250"/>
            <a:ext cx="6845047" cy="3676650"/>
          </a:xfrm>
          <a:prstGeom prst="rect">
            <a:avLst/>
          </a:prstGeom>
          <a:solidFill>
            <a:schemeClr val="bg1"/>
          </a:solidFill>
          <a:ln w="76200">
            <a:solidFill>
              <a:srgbClr val="4E4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9222F1-9D9F-964C-98A0-DFD4F4BC9FD8}"/>
              </a:ext>
            </a:extLst>
          </p:cNvPr>
          <p:cNvSpPr txBox="1"/>
          <p:nvPr/>
        </p:nvSpPr>
        <p:spPr>
          <a:xfrm>
            <a:off x="3015357" y="1910998"/>
            <a:ext cx="777762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dirty="0">
                <a:solidFill>
                  <a:srgbClr val="4E463F"/>
                </a:solidFill>
                <a:latin typeface="Century Gothic" panose="020B0502020202020204" pitchFamily="34" charset="0"/>
              </a:rPr>
              <a:t>Spielplätze sind </a:t>
            </a:r>
            <a:r>
              <a:rPr lang="de-DE" sz="6500" b="1" dirty="0">
                <a:solidFill>
                  <a:srgbClr val="00A4C4"/>
                </a:solidFill>
                <a:latin typeface="Century Gothic" panose="020B0502020202020204" pitchFamily="34" charset="0"/>
              </a:rPr>
              <a:t>Startbahnen für Innovationen. </a:t>
            </a:r>
          </a:p>
        </p:txBody>
      </p:sp>
    </p:spTree>
    <p:extLst>
      <p:ext uri="{BB962C8B-B14F-4D97-AF65-F5344CB8AC3E}">
        <p14:creationId xmlns:p14="http://schemas.microsoft.com/office/powerpoint/2010/main" val="2603019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CD7EC44-8A42-EB44-AA4A-36601279230E}"/>
              </a:ext>
            </a:extLst>
          </p:cNvPr>
          <p:cNvSpPr txBox="1"/>
          <p:nvPr/>
        </p:nvSpPr>
        <p:spPr>
          <a:xfrm>
            <a:off x="695400" y="1124744"/>
            <a:ext cx="89771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Ohne Wirtschaftlichkeit </a:t>
            </a:r>
          </a:p>
          <a:p>
            <a:r>
              <a:rPr lang="de-DE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geht es nicht.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2B7EE6F-7089-5448-BDEA-BBCE33787480}"/>
              </a:ext>
            </a:extLst>
          </p:cNvPr>
          <p:cNvSpPr txBox="1"/>
          <p:nvPr/>
        </p:nvSpPr>
        <p:spPr>
          <a:xfrm>
            <a:off x="695400" y="3403600"/>
            <a:ext cx="90316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>
                <a:solidFill>
                  <a:srgbClr val="00A4C4"/>
                </a:solidFill>
                <a:latin typeface="Century Gothic" panose="020B0502020202020204" pitchFamily="34" charset="0"/>
              </a:rPr>
              <a:t>Ohne Menschlichkeit </a:t>
            </a:r>
          </a:p>
          <a:p>
            <a:r>
              <a:rPr lang="de-DE" sz="6000" dirty="0">
                <a:solidFill>
                  <a:srgbClr val="00A4C4"/>
                </a:solidFill>
                <a:latin typeface="Century Gothic" panose="020B0502020202020204" pitchFamily="34" charset="0"/>
              </a:rPr>
              <a:t>verändern wir uns nicht.</a:t>
            </a:r>
          </a:p>
        </p:txBody>
      </p:sp>
    </p:spTree>
    <p:extLst>
      <p:ext uri="{BB962C8B-B14F-4D97-AF65-F5344CB8AC3E}">
        <p14:creationId xmlns:p14="http://schemas.microsoft.com/office/powerpoint/2010/main" val="18873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1C91F3BB-D19C-A144-91C6-ACD70A01F20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ED93E5D-31C3-E240-AE1C-8D318FF8E789}"/>
              </a:ext>
            </a:extLst>
          </p:cNvPr>
          <p:cNvSpPr/>
          <p:nvPr/>
        </p:nvSpPr>
        <p:spPr>
          <a:xfrm>
            <a:off x="-20117" y="0"/>
            <a:ext cx="8456751" cy="6858000"/>
          </a:xfrm>
          <a:prstGeom prst="rect">
            <a:avLst/>
          </a:prstGeom>
          <a:gradFill>
            <a:gsLst>
              <a:gs pos="33000">
                <a:srgbClr val="342924"/>
              </a:gs>
              <a:gs pos="98000">
                <a:srgbClr val="342924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218FDFE-42D5-514D-A9EB-A514B64BABA5}"/>
              </a:ext>
            </a:extLst>
          </p:cNvPr>
          <p:cNvSpPr/>
          <p:nvPr/>
        </p:nvSpPr>
        <p:spPr>
          <a:xfrm>
            <a:off x="-20117" y="0"/>
            <a:ext cx="12212118" cy="6885384"/>
          </a:xfrm>
          <a:prstGeom prst="rect">
            <a:avLst/>
          </a:prstGeom>
          <a:gradFill>
            <a:gsLst>
              <a:gs pos="45000">
                <a:srgbClr val="342924"/>
              </a:gs>
              <a:gs pos="0">
                <a:srgbClr val="342924"/>
              </a:gs>
              <a:gs pos="98000">
                <a:srgbClr val="342924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91" y="5356354"/>
            <a:ext cx="2985326" cy="573834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2CF51B5E-E627-4B1E-B31C-F101655E8A05}"/>
              </a:ext>
            </a:extLst>
          </p:cNvPr>
          <p:cNvSpPr txBox="1">
            <a:spLocks/>
          </p:cNvSpPr>
          <p:nvPr/>
        </p:nvSpPr>
        <p:spPr bwMode="gray">
          <a:xfrm>
            <a:off x="950938" y="6002062"/>
            <a:ext cx="5392699" cy="4602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520"/>
              </a:lnSpc>
            </a:pPr>
            <a:r>
              <a:rPr lang="de-DE" sz="1100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Change Expertin. Coach &amp; Rechtsanwältin</a:t>
            </a:r>
            <a:br>
              <a:rPr lang="de-DE" sz="1100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de-DE" sz="1100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Autorin &amp; Top 100 Speaker   </a:t>
            </a:r>
          </a:p>
        </p:txBody>
      </p:sp>
      <p:pic>
        <p:nvPicPr>
          <p:cNvPr id="11" name="Bild 1">
            <a:extLst>
              <a:ext uri="{FF2B5EF4-FFF2-40B4-BE49-F238E27FC236}">
                <a16:creationId xmlns:a16="http://schemas.microsoft.com/office/drawing/2014/main" id="{C9A8FC2B-77FC-0D42-A9CF-DF0D3C5664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727" y="5959858"/>
            <a:ext cx="2418312" cy="51310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CE516C2-BAB1-A64D-8B7F-58208BCBB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722" y="5910586"/>
            <a:ext cx="663005" cy="61164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E910945-F4B1-7743-A5FA-EFE84D0B72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9855" y="5944385"/>
            <a:ext cx="739016" cy="53709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792AC3F-9A26-EA4D-BF77-BA424BF4C3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739" y="5959858"/>
            <a:ext cx="739016" cy="725214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368314F-DB2C-2D43-980D-D90537FA04BE}"/>
              </a:ext>
            </a:extLst>
          </p:cNvPr>
          <p:cNvSpPr txBox="1"/>
          <p:nvPr/>
        </p:nvSpPr>
        <p:spPr>
          <a:xfrm>
            <a:off x="878541" y="1202924"/>
            <a:ext cx="9753600" cy="108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500"/>
              </a:lnSpc>
            </a:pPr>
            <a:r>
              <a:rPr lang="de-DE" sz="96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CHANGE 4.0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D624AA0-AF80-FA4E-8180-08B6A3703CFC}"/>
              </a:ext>
            </a:extLst>
          </p:cNvPr>
          <p:cNvSpPr txBox="1"/>
          <p:nvPr/>
        </p:nvSpPr>
        <p:spPr>
          <a:xfrm>
            <a:off x="910351" y="2328933"/>
            <a:ext cx="102469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Der Weg von der alten in die neu Welt</a:t>
            </a:r>
          </a:p>
          <a:p>
            <a:r>
              <a:rPr lang="de-DE" sz="3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TEIL 2: Auf die Umsetzung kommt es an </a:t>
            </a:r>
          </a:p>
        </p:txBody>
      </p:sp>
    </p:spTree>
    <p:extLst>
      <p:ext uri="{BB962C8B-B14F-4D97-AF65-F5344CB8AC3E}">
        <p14:creationId xmlns:p14="http://schemas.microsoft.com/office/powerpoint/2010/main" val="3469418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B261C20A-EAFE-5248-983F-1D17F8845C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C77D6D1-0320-F44D-B386-CC4B2CB0F25D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D192FC8-9CD7-C24A-ADA1-1A06F3A6FA5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rgbClr val="362C26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9C0DA04-2A79-C248-A87E-5620211EA624}"/>
                </a:ext>
              </a:extLst>
            </p:cNvPr>
            <p:cNvSpPr txBox="1"/>
            <p:nvPr/>
          </p:nvSpPr>
          <p:spPr>
            <a:xfrm>
              <a:off x="2805140" y="2356912"/>
              <a:ext cx="7108063" cy="2058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de-DE" sz="8000" b="1" dirty="0">
                  <a:solidFill>
                    <a:srgbClr val="00A4C4"/>
                  </a:solidFill>
                  <a:latin typeface="Century Gothic" charset="0"/>
                  <a:ea typeface="Century Gothic" charset="0"/>
                  <a:cs typeface="Century Gothic" charset="0"/>
                </a:rPr>
                <a:t>WIE UMSETZEN </a:t>
              </a:r>
              <a:br>
                <a:rPr lang="de-DE" sz="8000" b="1" dirty="0">
                  <a:solidFill>
                    <a:srgbClr val="00A4C4"/>
                  </a:solidFill>
                  <a:latin typeface="Century Gothic" charset="0"/>
                  <a:ea typeface="Century Gothic" charset="0"/>
                  <a:cs typeface="Century Gothic" charset="0"/>
                </a:rPr>
              </a:br>
              <a:r>
                <a:rPr lang="de-DE" sz="61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&amp; Neues festigen?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6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7869147C-1E2F-CF4F-810A-CED98C1958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DD192FC8-9CD7-C24A-ADA1-1A06F3A6F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2C26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1500" dirty="0"/>
          </a:p>
          <a:p>
            <a:pPr>
              <a:tabLst>
                <a:tab pos="6997700" algn="l"/>
              </a:tabLst>
            </a:pPr>
            <a:endParaRPr lang="de-DE" sz="6000" dirty="0"/>
          </a:p>
          <a:p>
            <a:pPr>
              <a:tabLst>
                <a:tab pos="6997700" algn="l"/>
              </a:tabLst>
            </a:pPr>
            <a:r>
              <a:rPr lang="de-DE" sz="11500" dirty="0"/>
              <a:t>Reaktiv	</a:t>
            </a:r>
            <a:r>
              <a:rPr lang="de-DE" sz="11500" dirty="0">
                <a:solidFill>
                  <a:srgbClr val="00A4C4"/>
                </a:solidFill>
              </a:rPr>
              <a:t>Proaktiv</a:t>
            </a:r>
          </a:p>
        </p:txBody>
      </p:sp>
    </p:spTree>
    <p:extLst>
      <p:ext uri="{BB962C8B-B14F-4D97-AF65-F5344CB8AC3E}">
        <p14:creationId xmlns:p14="http://schemas.microsoft.com/office/powerpoint/2010/main" val="10391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9">
            <a:extLst>
              <a:ext uri="{FF2B5EF4-FFF2-40B4-BE49-F238E27FC236}">
                <a16:creationId xmlns:a16="http://schemas.microsoft.com/office/drawing/2014/main" id="{60F100D4-A58C-4E2E-8207-52DA7CA4A312}"/>
              </a:ext>
            </a:extLst>
          </p:cNvPr>
          <p:cNvSpPr/>
          <p:nvPr/>
        </p:nvSpPr>
        <p:spPr>
          <a:xfrm>
            <a:off x="3888880" y="1776413"/>
            <a:ext cx="4414837" cy="44148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Pfeil nach rechts 5">
            <a:extLst>
              <a:ext uri="{FF2B5EF4-FFF2-40B4-BE49-F238E27FC236}">
                <a16:creationId xmlns:a16="http://schemas.microsoft.com/office/drawing/2014/main" id="{41E2E086-E8AB-4191-9A45-64E63B3EE48F}"/>
              </a:ext>
            </a:extLst>
          </p:cNvPr>
          <p:cNvSpPr/>
          <p:nvPr/>
        </p:nvSpPr>
        <p:spPr>
          <a:xfrm>
            <a:off x="3888879" y="3805238"/>
            <a:ext cx="3938587" cy="908050"/>
          </a:xfrm>
          <a:prstGeom prst="rightArrow">
            <a:avLst>
              <a:gd name="adj1" fmla="val 50000"/>
              <a:gd name="adj2" fmla="val 47124"/>
            </a:avLst>
          </a:prstGeom>
          <a:solidFill>
            <a:srgbClr val="362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BBFE75-3AD2-4E9E-B811-52C0C95BB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396875"/>
            <a:ext cx="82772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4500" b="1" dirty="0">
                <a:solidFill>
                  <a:srgbClr val="FF0000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DER </a:t>
            </a:r>
          </a:p>
          <a:p>
            <a:pPr eaLnBrk="1" hangingPunct="1"/>
            <a:r>
              <a:rPr lang="de-DE" altLang="de-DE" sz="45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CHANGE-</a:t>
            </a:r>
          </a:p>
          <a:p>
            <a:pPr eaLnBrk="1" hangingPunct="1"/>
            <a:r>
              <a:rPr lang="de-DE" altLang="de-DE" sz="45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LOOP</a:t>
            </a:r>
          </a:p>
        </p:txBody>
      </p:sp>
      <p:sp>
        <p:nvSpPr>
          <p:cNvPr id="6" name="Oval NgW73EzPlTka6ZWRq.xoNfA">
            <a:extLst>
              <a:ext uri="{FF2B5EF4-FFF2-40B4-BE49-F238E27FC236}">
                <a16:creationId xmlns:a16="http://schemas.microsoft.com/office/drawing/2014/main" id="{A0D86DB7-B0AA-42F9-8BC7-D3CD3958D48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3392" y="3874671"/>
            <a:ext cx="3197225" cy="677108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sz="4400" spc="270" dirty="0">
                <a:solidFill>
                  <a:srgbClr val="8A7467"/>
                </a:solidFill>
                <a:latin typeface="Century Gothic" charset="0"/>
                <a:ea typeface="Century Gothic" charset="0"/>
                <a:cs typeface="Century Gothic" charset="0"/>
              </a:rPr>
              <a:t>STIMULUS </a:t>
            </a:r>
          </a:p>
        </p:txBody>
      </p:sp>
      <p:sp>
        <p:nvSpPr>
          <p:cNvPr id="7" name="Oval NgW73EzPlTka6ZWRq.xoNfA">
            <a:extLst>
              <a:ext uri="{FF2B5EF4-FFF2-40B4-BE49-F238E27FC236}">
                <a16:creationId xmlns:a16="http://schemas.microsoft.com/office/drawing/2014/main" id="{892A3C59-B0F3-44FA-8484-BD4A0AC0D65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02502" y="3874671"/>
            <a:ext cx="4158194" cy="677108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sz="4400" spc="270" dirty="0">
                <a:solidFill>
                  <a:srgbClr val="8A7467"/>
                </a:solidFill>
                <a:latin typeface="Century Gothic" charset="0"/>
                <a:ea typeface="Century Gothic" charset="0"/>
                <a:cs typeface="Century Gothic" charset="0"/>
              </a:rPr>
              <a:t>BELOHNUNG</a:t>
            </a:r>
          </a:p>
        </p:txBody>
      </p:sp>
      <p:pic>
        <p:nvPicPr>
          <p:cNvPr id="8" name="Bild 1">
            <a:extLst>
              <a:ext uri="{FF2B5EF4-FFF2-40B4-BE49-F238E27FC236}">
                <a16:creationId xmlns:a16="http://schemas.microsoft.com/office/drawing/2014/main" id="{29A3D6FE-D770-41AC-802E-2534605E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030" y="823913"/>
            <a:ext cx="565785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NgW73EzPlTka6ZWRq.xoNfA">
            <a:extLst>
              <a:ext uri="{FF2B5EF4-FFF2-40B4-BE49-F238E27FC236}">
                <a16:creationId xmlns:a16="http://schemas.microsoft.com/office/drawing/2014/main" id="{DD84E1D4-F7F3-4E37-8290-64BA7FBF9134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08391" y="256719"/>
            <a:ext cx="41758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de-DE" altLang="de-DE" sz="6000" dirty="0">
                <a:solidFill>
                  <a:srgbClr val="FF0000"/>
                </a:solidFill>
                <a:effectLst>
                  <a:glow rad="1270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  <a:cs typeface="Century Gothic" panose="020B0502020202020204" pitchFamily="34" charset="0"/>
              </a:rPr>
              <a:t>Neues TUN!</a:t>
            </a:r>
          </a:p>
        </p:txBody>
      </p:sp>
      <p:pic>
        <p:nvPicPr>
          <p:cNvPr id="10" name="Bildplatzhalter 3">
            <a:extLst>
              <a:ext uri="{FF2B5EF4-FFF2-40B4-BE49-F238E27FC236}">
                <a16:creationId xmlns:a16="http://schemas.microsoft.com/office/drawing/2014/main" id="{860BE047-98E8-4CC4-89CA-7A6973EDF9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E31DD45-CC1F-4272-82AB-E06AB0B773D0}"/>
              </a:ext>
            </a:extLst>
          </p:cNvPr>
          <p:cNvSpPr txBox="1"/>
          <p:nvPr/>
        </p:nvSpPr>
        <p:spPr>
          <a:xfrm>
            <a:off x="1559496" y="620688"/>
            <a:ext cx="7940235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de-DE" sz="8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BARRIEREFREIES</a:t>
            </a:r>
            <a:br>
              <a:rPr lang="de-DE" sz="6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de-DE" sz="13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DENKEN?</a:t>
            </a:r>
          </a:p>
        </p:txBody>
      </p:sp>
    </p:spTree>
    <p:extLst>
      <p:ext uri="{BB962C8B-B14F-4D97-AF65-F5344CB8AC3E}">
        <p14:creationId xmlns:p14="http://schemas.microsoft.com/office/powerpoint/2010/main" val="235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392"/>
            <a:ext cx="12192000" cy="717998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08EBCF3-320C-AB42-B073-856A0C4677BD}"/>
              </a:ext>
            </a:extLst>
          </p:cNvPr>
          <p:cNvSpPr txBox="1"/>
          <p:nvPr/>
        </p:nvSpPr>
        <p:spPr>
          <a:xfrm>
            <a:off x="1243493" y="132145"/>
            <a:ext cx="2975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4E463F"/>
                </a:solidFill>
                <a:latin typeface="Century Gothic" charset="0"/>
              </a:rPr>
              <a:t>SACHE </a:t>
            </a:r>
          </a:p>
          <a:p>
            <a:pPr algn="ctr"/>
            <a:r>
              <a:rPr lang="de-DE" sz="3200" b="1" dirty="0">
                <a:solidFill>
                  <a:srgbClr val="4E463F"/>
                </a:solidFill>
                <a:latin typeface="Century Gothic" charset="0"/>
              </a:rPr>
              <a:t>ZDF PROZESSE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FCFF37A-DF5D-684B-BEB5-5FC40834C898}"/>
              </a:ext>
            </a:extLst>
          </p:cNvPr>
          <p:cNvSpPr txBox="1"/>
          <p:nvPr/>
        </p:nvSpPr>
        <p:spPr>
          <a:xfrm rot="20649720">
            <a:off x="4093743" y="2852103"/>
            <a:ext cx="16121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WERTE</a:t>
            </a:r>
            <a:br>
              <a:rPr lang="de-DE" sz="3200" b="1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chemeClr val="bg1"/>
                </a:solidFill>
              </a:rPr>
              <a:t>ÄNGSTE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B8768DE-3D20-B74F-8B24-950279EE26A2}"/>
              </a:ext>
            </a:extLst>
          </p:cNvPr>
          <p:cNvSpPr txBox="1"/>
          <p:nvPr/>
        </p:nvSpPr>
        <p:spPr>
          <a:xfrm rot="21108859">
            <a:off x="1512510" y="2148552"/>
            <a:ext cx="2437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EMOTIONEN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C8FC51A-A326-B94A-A940-F7E50A20A2AB}"/>
              </a:ext>
            </a:extLst>
          </p:cNvPr>
          <p:cNvSpPr txBox="1"/>
          <p:nvPr/>
        </p:nvSpPr>
        <p:spPr>
          <a:xfrm rot="242876">
            <a:off x="946291" y="4245404"/>
            <a:ext cx="25298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BEDÜRFNISSE</a:t>
            </a:r>
            <a:br>
              <a:rPr lang="de-DE" sz="3200" b="1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chemeClr val="bg1"/>
                </a:solidFill>
              </a:rPr>
              <a:t>VERTRAUEN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E18850-A496-BB4B-A745-46BD3A44FB21}"/>
              </a:ext>
            </a:extLst>
          </p:cNvPr>
          <p:cNvSpPr txBox="1"/>
          <p:nvPr/>
        </p:nvSpPr>
        <p:spPr>
          <a:xfrm rot="20473600">
            <a:off x="3235385" y="4723948"/>
            <a:ext cx="1967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WÜNSCHE</a:t>
            </a:r>
          </a:p>
          <a:p>
            <a:pPr algn="ctr"/>
            <a:r>
              <a:rPr lang="de-DE" sz="3200" b="1" dirty="0">
                <a:solidFill>
                  <a:schemeClr val="bg1"/>
                </a:solidFill>
              </a:rPr>
              <a:t>MUT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A7F88B-D5A7-9E4A-9B27-18FE0C07DC01}"/>
              </a:ext>
            </a:extLst>
          </p:cNvPr>
          <p:cNvSpPr txBox="1"/>
          <p:nvPr/>
        </p:nvSpPr>
        <p:spPr>
          <a:xfrm>
            <a:off x="1642031" y="3204265"/>
            <a:ext cx="2178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BEZIEHUNG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0A862BA-A908-E34C-86CC-2C7A62E3CCAF}"/>
              </a:ext>
            </a:extLst>
          </p:cNvPr>
          <p:cNvSpPr txBox="1"/>
          <p:nvPr/>
        </p:nvSpPr>
        <p:spPr>
          <a:xfrm>
            <a:off x="6704878" y="714706"/>
            <a:ext cx="3879588" cy="11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0"/>
              </a:lnSpc>
            </a:pPr>
            <a:r>
              <a:rPr lang="de-DE" sz="11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MIND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577573B-937F-9441-BFD8-9B876EE39B15}"/>
              </a:ext>
            </a:extLst>
          </p:cNvPr>
          <p:cNvSpPr/>
          <p:nvPr/>
        </p:nvSpPr>
        <p:spPr>
          <a:xfrm>
            <a:off x="6704878" y="1544568"/>
            <a:ext cx="38908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b="1" dirty="0">
                <a:solidFill>
                  <a:srgbClr val="4E463F"/>
                </a:solidFill>
                <a:latin typeface="Century Gothic" charset="0"/>
              </a:rPr>
              <a:t>FUCKING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DF18F51-FBE2-C845-AD69-7686ED19FB1F}"/>
              </a:ext>
            </a:extLst>
          </p:cNvPr>
          <p:cNvSpPr txBox="1"/>
          <p:nvPr/>
        </p:nvSpPr>
        <p:spPr>
          <a:xfrm>
            <a:off x="9256374" y="2382319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Fritz </a:t>
            </a:r>
            <a:r>
              <a:rPr lang="de-DE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Perls</a:t>
            </a:r>
            <a:r>
              <a:rPr lang="de-DE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86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3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7869147C-1E2F-CF4F-810A-CED98C1958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DD192FC8-9CD7-C24A-ADA1-1A06F3A6F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2C26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1500" dirty="0"/>
          </a:p>
          <a:p>
            <a:pPr>
              <a:tabLst>
                <a:tab pos="6997700" algn="l"/>
              </a:tabLst>
            </a:pPr>
            <a:endParaRPr lang="de-DE" sz="6000" dirty="0"/>
          </a:p>
          <a:p>
            <a:pPr>
              <a:tabLst>
                <a:tab pos="6997700" algn="l"/>
              </a:tabLst>
            </a:pPr>
            <a:r>
              <a:rPr lang="de-DE" sz="11500" dirty="0">
                <a:solidFill>
                  <a:srgbClr val="00A4C4"/>
                </a:solidFill>
              </a:rPr>
              <a:t>Reaktiv</a:t>
            </a:r>
            <a:r>
              <a:rPr lang="de-DE" sz="11500" dirty="0"/>
              <a:t>	Proaktiv</a:t>
            </a:r>
          </a:p>
        </p:txBody>
      </p:sp>
    </p:spTree>
    <p:extLst>
      <p:ext uri="{BB962C8B-B14F-4D97-AF65-F5344CB8AC3E}">
        <p14:creationId xmlns:p14="http://schemas.microsoft.com/office/powerpoint/2010/main" val="29356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61FAA43B-6014-1145-9714-E1F47AB76E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329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833848" y="1776548"/>
            <a:ext cx="4415246" cy="44152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rechts 5"/>
          <p:cNvSpPr/>
          <p:nvPr/>
        </p:nvSpPr>
        <p:spPr>
          <a:xfrm>
            <a:off x="3721692" y="3804557"/>
            <a:ext cx="4050708" cy="907953"/>
          </a:xfrm>
          <a:prstGeom prst="rightArrow">
            <a:avLst>
              <a:gd name="adj1" fmla="val 50000"/>
              <a:gd name="adj2" fmla="val 47124"/>
            </a:avLst>
          </a:prstGeom>
          <a:solidFill>
            <a:srgbClr val="362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68194" y="396319"/>
            <a:ext cx="82776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5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DER </a:t>
            </a:r>
          </a:p>
          <a:p>
            <a:r>
              <a:rPr lang="de-DE" sz="45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CHANGE-</a:t>
            </a:r>
          </a:p>
          <a:p>
            <a:r>
              <a:rPr lang="de-DE" sz="45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LOOP</a:t>
            </a:r>
          </a:p>
        </p:txBody>
      </p:sp>
      <p:sp>
        <p:nvSpPr>
          <p:cNvPr id="12" name="Oval NgW73EzPlTka6ZWRq.xoNfA">
            <a:extLst>
              <a:ext uri="{FF2B5EF4-FFF2-40B4-BE49-F238E27FC236}">
                <a16:creationId xmlns:a16="http://schemas.microsoft.com/office/drawing/2014/main" id="{C808502F-EF12-4A3F-9BA1-CF1763CB8B5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53119" y="3905104"/>
            <a:ext cx="2240622" cy="615553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de-DE" sz="4000" spc="270" dirty="0">
                <a:solidFill>
                  <a:srgbClr val="8A7467"/>
                </a:solidFill>
                <a:latin typeface="Century Gothic" charset="0"/>
                <a:ea typeface="Century Gothic" charset="0"/>
                <a:cs typeface="Century Gothic" charset="0"/>
              </a:rPr>
              <a:t>REIZ </a:t>
            </a:r>
          </a:p>
        </p:txBody>
      </p:sp>
      <p:sp>
        <p:nvSpPr>
          <p:cNvPr id="13" name="Oval NgW73EzPlTka6ZWRq.xoNfA">
            <a:extLst>
              <a:ext uri="{FF2B5EF4-FFF2-40B4-BE49-F238E27FC236}">
                <a16:creationId xmlns:a16="http://schemas.microsoft.com/office/drawing/2014/main" id="{1A323C8D-C3E5-4636-A8E1-1CBFDF99C71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450114" y="3905103"/>
            <a:ext cx="3459923" cy="615553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de-DE" sz="4000" spc="270" dirty="0">
                <a:solidFill>
                  <a:srgbClr val="8A7467"/>
                </a:solidFill>
                <a:latin typeface="Century Gothic" charset="0"/>
                <a:ea typeface="Century Gothic" charset="0"/>
                <a:cs typeface="Century Gothic" charset="0"/>
              </a:rPr>
              <a:t>BELOHNUNG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722" y="824356"/>
            <a:ext cx="5657825" cy="4243793"/>
          </a:xfrm>
          <a:prstGeom prst="rect">
            <a:avLst/>
          </a:prstGeom>
        </p:spPr>
      </p:pic>
      <p:sp>
        <p:nvSpPr>
          <p:cNvPr id="9" name="Oval NgW73EzPlTka6ZWRq.xoNfA">
            <a:extLst>
              <a:ext uri="{FF2B5EF4-FFF2-40B4-BE49-F238E27FC236}">
                <a16:creationId xmlns:a16="http://schemas.microsoft.com/office/drawing/2014/main" id="{1A323C8D-C3E5-4636-A8E1-1CBFDF99C71A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89622" y="538135"/>
            <a:ext cx="2093523" cy="738664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de-DE" sz="2400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NEUE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de-DE" sz="2400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GEWOHNHEIT </a:t>
            </a:r>
          </a:p>
        </p:txBody>
      </p:sp>
    </p:spTree>
    <p:extLst>
      <p:ext uri="{BB962C8B-B14F-4D97-AF65-F5344CB8AC3E}">
        <p14:creationId xmlns:p14="http://schemas.microsoft.com/office/powerpoint/2010/main" val="104337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  <p:bldP spid="1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Grafik 10">
            <a:extLst>
              <a:ext uri="{FF2B5EF4-FFF2-40B4-BE49-F238E27FC236}">
                <a16:creationId xmlns:a16="http://schemas.microsoft.com/office/drawing/2014/main" id="{194F535D-2903-4B9B-A0C4-E3D546C3C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176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Titel_Kekse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67" r="-16667"/>
          <a:stretch>
            <a:fillRect/>
          </a:stretch>
        </p:blipFill>
        <p:spPr>
          <a:xfrm>
            <a:off x="-2045780" y="-1116139"/>
            <a:ext cx="16320579" cy="8969895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369FB21-2F8E-D14C-93FA-AD310FD646D6}"/>
              </a:ext>
            </a:extLst>
          </p:cNvPr>
          <p:cNvSpPr txBox="1"/>
          <p:nvPr/>
        </p:nvSpPr>
        <p:spPr>
          <a:xfrm>
            <a:off x="623392" y="4941168"/>
            <a:ext cx="7108063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de-DE" sz="8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WILLENSKRAFT</a:t>
            </a:r>
            <a:br>
              <a:rPr lang="de-DE" sz="8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de-DE" sz="8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trainieren</a:t>
            </a:r>
            <a:endParaRPr lang="de-DE" sz="61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14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Schnee, Skifahren, fahrend enthält.&#10;&#10;Automatisch generierte Beschreibung">
            <a:extLst>
              <a:ext uri="{FF2B5EF4-FFF2-40B4-BE49-F238E27FC236}">
                <a16:creationId xmlns:a16="http://schemas.microsoft.com/office/drawing/2014/main" id="{FD82C484-A1C9-4068-9C4D-9BB9976B35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4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8A2505C6-5B78-B34E-A51E-21026686AD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3040FFB7-8165-1445-96B9-F744D87A72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2C26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4B05C8C-0E3A-EC4F-BBA7-AB58D6094E7F}"/>
              </a:ext>
            </a:extLst>
          </p:cNvPr>
          <p:cNvSpPr/>
          <p:nvPr/>
        </p:nvSpPr>
        <p:spPr>
          <a:xfrm>
            <a:off x="2952749" y="1695450"/>
            <a:ext cx="6475125" cy="3676650"/>
          </a:xfrm>
          <a:prstGeom prst="rect">
            <a:avLst/>
          </a:prstGeom>
          <a:solidFill>
            <a:schemeClr val="bg1"/>
          </a:solidFill>
          <a:ln w="76200">
            <a:solidFill>
              <a:srgbClr val="4E4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DAB3EF-0A2E-CD4C-961A-B40F5F0D23B3}"/>
              </a:ext>
            </a:extLst>
          </p:cNvPr>
          <p:cNvSpPr txBox="1"/>
          <p:nvPr/>
        </p:nvSpPr>
        <p:spPr>
          <a:xfrm>
            <a:off x="3404726" y="1903704"/>
            <a:ext cx="60231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0" dirty="0">
                <a:solidFill>
                  <a:srgbClr val="4E463F"/>
                </a:solidFill>
                <a:latin typeface="Century Gothic" charset="0"/>
                <a:ea typeface="Century Gothic" charset="0"/>
                <a:cs typeface="Century Gothic" charset="0"/>
              </a:rPr>
              <a:t>Wollen ist </a:t>
            </a:r>
          </a:p>
          <a:p>
            <a:r>
              <a:rPr lang="de-DE" sz="7000" dirty="0">
                <a:solidFill>
                  <a:srgbClr val="4E463F"/>
                </a:solidFill>
                <a:latin typeface="Century Gothic" charset="0"/>
                <a:ea typeface="Century Gothic" charset="0"/>
                <a:cs typeface="Century Gothic" charset="0"/>
              </a:rPr>
              <a:t>wie machen, </a:t>
            </a:r>
          </a:p>
          <a:p>
            <a:r>
              <a:rPr lang="de-DE" sz="7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nur fauler! </a:t>
            </a:r>
          </a:p>
          <a:p>
            <a:endParaRPr lang="de-DE" sz="7000" dirty="0">
              <a:solidFill>
                <a:srgbClr val="4E463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53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0C6DE639-BC30-F84E-9D17-6321EDBFC2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7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ED93E5D-31C3-E240-AE1C-8D318FF8E789}"/>
              </a:ext>
            </a:extLst>
          </p:cNvPr>
          <p:cNvSpPr/>
          <p:nvPr/>
        </p:nvSpPr>
        <p:spPr>
          <a:xfrm>
            <a:off x="-20117" y="0"/>
            <a:ext cx="8456751" cy="6858000"/>
          </a:xfrm>
          <a:prstGeom prst="rect">
            <a:avLst/>
          </a:prstGeom>
          <a:gradFill>
            <a:gsLst>
              <a:gs pos="33000">
                <a:srgbClr val="342924"/>
              </a:gs>
              <a:gs pos="98000">
                <a:srgbClr val="342924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218FDFE-42D5-514D-A9EB-A514B64BABA5}"/>
              </a:ext>
            </a:extLst>
          </p:cNvPr>
          <p:cNvSpPr/>
          <p:nvPr/>
        </p:nvSpPr>
        <p:spPr>
          <a:xfrm>
            <a:off x="34966" y="0"/>
            <a:ext cx="10910940" cy="6858000"/>
          </a:xfrm>
          <a:prstGeom prst="rect">
            <a:avLst/>
          </a:prstGeom>
          <a:gradFill>
            <a:gsLst>
              <a:gs pos="0">
                <a:srgbClr val="342924"/>
              </a:gs>
              <a:gs pos="91000">
                <a:srgbClr val="342924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8CCB917-CF2B-B840-8A50-7157EF892457}"/>
              </a:ext>
            </a:extLst>
          </p:cNvPr>
          <p:cNvSpPr txBox="1"/>
          <p:nvPr/>
        </p:nvSpPr>
        <p:spPr>
          <a:xfrm>
            <a:off x="2370574" y="6035296"/>
            <a:ext cx="7047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spc="130" dirty="0" err="1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www.</a:t>
            </a:r>
            <a:r>
              <a:rPr lang="de-DE" sz="2000" b="1" spc="13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susannenickel</a:t>
            </a:r>
            <a:r>
              <a:rPr lang="de-DE" sz="2000" b="1" spc="130" dirty="0" err="1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.com</a:t>
            </a:r>
            <a:endParaRPr lang="de-DE" sz="2000" b="1" spc="130" dirty="0">
              <a:solidFill>
                <a:srgbClr val="00A4C4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9" name="Bild 13">
            <a:extLst>
              <a:ext uri="{FF2B5EF4-FFF2-40B4-BE49-F238E27FC236}">
                <a16:creationId xmlns:a16="http://schemas.microsoft.com/office/drawing/2014/main" id="{5A7CE676-61A8-624C-9732-5B5A443C4A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564" y="5400898"/>
            <a:ext cx="3300404" cy="634398"/>
          </a:xfrm>
          <a:prstGeom prst="rect">
            <a:avLst/>
          </a:prstGeom>
        </p:spPr>
      </p:pic>
      <p:pic>
        <p:nvPicPr>
          <p:cNvPr id="29" name="Bild 10">
            <a:extLst>
              <a:ext uri="{FF2B5EF4-FFF2-40B4-BE49-F238E27FC236}">
                <a16:creationId xmlns:a16="http://schemas.microsoft.com/office/drawing/2014/main" id="{3F3432F8-C059-AB4A-860B-79438EB300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493" y="3982524"/>
            <a:ext cx="3498099" cy="262383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1E98359-57A7-8748-ABC9-2D17667E22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3553456"/>
            <a:ext cx="1367009" cy="203578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6A683B6-6068-CC49-8E7E-4891CB8F9C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04" y="3186231"/>
            <a:ext cx="1367009" cy="19709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0AAA4D6-B359-CD45-98BB-5988B86024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72" y="2708920"/>
            <a:ext cx="1308042" cy="18867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B3FBBF9-C703-A54A-A3D4-5CA057748A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040" y="2060848"/>
            <a:ext cx="1308042" cy="197096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946C7A1-AAA0-994C-A36A-C8CDF07B352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36688">
            <a:off x="7767956" y="4501341"/>
            <a:ext cx="1487470" cy="21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0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A9D73C44-09D4-C440-A4C3-24789B3131DA}"/>
              </a:ext>
            </a:extLst>
          </p:cNvPr>
          <p:cNvCxnSpPr>
            <a:cxnSpLocks/>
          </p:cNvCxnSpPr>
          <p:nvPr/>
        </p:nvCxnSpPr>
        <p:spPr>
          <a:xfrm flipV="1">
            <a:off x="1631504" y="1052736"/>
            <a:ext cx="0" cy="4824536"/>
          </a:xfrm>
          <a:prstGeom prst="straightConnector1">
            <a:avLst/>
          </a:prstGeom>
          <a:ln w="50800">
            <a:solidFill>
              <a:srgbClr val="00A4C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C3BDBC85-4026-9D4D-9220-BB6CB094C1C1}"/>
              </a:ext>
            </a:extLst>
          </p:cNvPr>
          <p:cNvCxnSpPr>
            <a:cxnSpLocks/>
          </p:cNvCxnSpPr>
          <p:nvPr/>
        </p:nvCxnSpPr>
        <p:spPr>
          <a:xfrm>
            <a:off x="1631504" y="5861598"/>
            <a:ext cx="8496944" cy="0"/>
          </a:xfrm>
          <a:prstGeom prst="straightConnector1">
            <a:avLst/>
          </a:prstGeom>
          <a:ln w="50800">
            <a:solidFill>
              <a:srgbClr val="00A4C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62D0491E-5E22-3A48-BE21-8CF07737A848}"/>
                  </a:ext>
                </a:extLst>
              </p14:cNvPr>
              <p14:cNvContentPartPr/>
              <p14:nvPr/>
            </p14:nvContentPartPr>
            <p14:xfrm>
              <a:off x="1676857" y="1917866"/>
              <a:ext cx="7630560" cy="321696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62D0491E-5E22-3A48-BE21-8CF07737A84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1939" y="1882946"/>
                <a:ext cx="7700037" cy="32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115FD7AF-282C-FE4A-8AB6-7CC1C6ADF079}"/>
                  </a:ext>
                </a:extLst>
              </p14:cNvPr>
              <p14:cNvContentPartPr/>
              <p14:nvPr/>
            </p14:nvContentPartPr>
            <p14:xfrm>
              <a:off x="9082777" y="1819946"/>
              <a:ext cx="312120" cy="30600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115FD7AF-282C-FE4A-8AB6-7CC1C6ADF0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6777" y="1783946"/>
                <a:ext cx="383760" cy="37764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feld 30">
            <a:extLst>
              <a:ext uri="{FF2B5EF4-FFF2-40B4-BE49-F238E27FC236}">
                <a16:creationId xmlns:a16="http://schemas.microsoft.com/office/drawing/2014/main" id="{BF16A9D6-8DAE-8843-911E-B6042A8BE932}"/>
              </a:ext>
            </a:extLst>
          </p:cNvPr>
          <p:cNvSpPr txBox="1"/>
          <p:nvPr/>
        </p:nvSpPr>
        <p:spPr>
          <a:xfrm>
            <a:off x="5159896" y="6074132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Century Gothic" panose="020B0502020202020204" pitchFamily="34" charset="0"/>
              </a:rPr>
              <a:t>Zeit</a:t>
            </a:r>
            <a:r>
              <a:rPr lang="de-DE" dirty="0"/>
              <a:t> 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297F679-4B1C-B844-9432-C69CBE8B9E3E}"/>
              </a:ext>
            </a:extLst>
          </p:cNvPr>
          <p:cNvSpPr txBox="1"/>
          <p:nvPr/>
        </p:nvSpPr>
        <p:spPr>
          <a:xfrm rot="16200000">
            <a:off x="32167" y="3775724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Century Gothic" panose="020B0502020202020204" pitchFamily="34" charset="0"/>
              </a:rPr>
              <a:t>Kompetenz</a:t>
            </a:r>
            <a:r>
              <a:rPr lang="de-DE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B7D5FD0-57F0-E940-8AF0-8ADB443D9449}"/>
              </a:ext>
            </a:extLst>
          </p:cNvPr>
          <p:cNvSpPr txBox="1"/>
          <p:nvPr/>
        </p:nvSpPr>
        <p:spPr>
          <a:xfrm>
            <a:off x="2135560" y="1178783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D697D"/>
                </a:solidFill>
                <a:latin typeface="Century Gothic" panose="020B0502020202020204" pitchFamily="34" charset="0"/>
              </a:rPr>
              <a:t>Verneinung</a:t>
            </a:r>
            <a:r>
              <a:rPr lang="de-DE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2C7877C-7D6E-8543-A2D2-158D933CA0D9}"/>
              </a:ext>
            </a:extLst>
          </p:cNvPr>
          <p:cNvSpPr txBox="1"/>
          <p:nvPr/>
        </p:nvSpPr>
        <p:spPr>
          <a:xfrm>
            <a:off x="2375590" y="5046593"/>
            <a:ext cx="1632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D697D"/>
                </a:solidFill>
                <a:latin typeface="Century Gothic" panose="020B0502020202020204" pitchFamily="34" charset="0"/>
              </a:rPr>
              <a:t>Einsicht</a:t>
            </a:r>
            <a:endParaRPr lang="de-DE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A24F706-CFAC-C040-87FE-422E21E257D1}"/>
              </a:ext>
            </a:extLst>
          </p:cNvPr>
          <p:cNvSpPr txBox="1"/>
          <p:nvPr/>
        </p:nvSpPr>
        <p:spPr>
          <a:xfrm>
            <a:off x="6617519" y="1191094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D697D"/>
                </a:solidFill>
                <a:latin typeface="Century Gothic" panose="020B0502020202020204" pitchFamily="34" charset="0"/>
              </a:rPr>
              <a:t>Erfolg</a:t>
            </a:r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4755849-EE37-8D41-81FA-54712EE19FAD}"/>
              </a:ext>
            </a:extLst>
          </p:cNvPr>
          <p:cNvSpPr txBox="1"/>
          <p:nvPr/>
        </p:nvSpPr>
        <p:spPr>
          <a:xfrm>
            <a:off x="6617519" y="5036546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D697D"/>
                </a:solidFill>
                <a:latin typeface="Century Gothic" panose="020B0502020202020204" pitchFamily="34" charset="0"/>
              </a:rPr>
              <a:t>Aufbruch</a:t>
            </a:r>
            <a:r>
              <a:rPr lang="de-DE" dirty="0"/>
              <a:t> 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100800D-7D68-9441-BDE2-5B9FA7798115}"/>
              </a:ext>
            </a:extLst>
          </p:cNvPr>
          <p:cNvSpPr txBox="1"/>
          <p:nvPr/>
        </p:nvSpPr>
        <p:spPr>
          <a:xfrm>
            <a:off x="4122058" y="3989460"/>
            <a:ext cx="17844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>
                <a:solidFill>
                  <a:srgbClr val="0070C0"/>
                </a:solidFill>
                <a:latin typeface="Lucida Handwriting" panose="03010101010101010101" pitchFamily="66" charset="77"/>
              </a:rPr>
              <a:t>Tal der </a:t>
            </a:r>
          </a:p>
          <a:p>
            <a:pPr algn="ctr"/>
            <a:r>
              <a:rPr lang="de-DE" sz="2800" dirty="0">
                <a:solidFill>
                  <a:srgbClr val="0070C0"/>
                </a:solidFill>
                <a:latin typeface="Lucida Handwriting" panose="03010101010101010101" pitchFamily="66" charset="77"/>
              </a:rPr>
              <a:t>Tränen</a:t>
            </a: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379E6683-DB9E-A241-82E9-A723C2BDB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381000"/>
            <a:ext cx="9561512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l" defTabSz="762000"/>
            <a:r>
              <a:rPr lang="de-DE" sz="3600" b="1" dirty="0">
                <a:solidFill>
                  <a:srgbClr val="00A4C4"/>
                </a:solidFill>
                <a:latin typeface="Century Gothic" panose="020B0502020202020204" pitchFamily="34" charset="0"/>
              </a:rPr>
              <a:t>Die menschliche Change-Kurve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5E275405-6BEE-AD48-9388-D1A23FDA7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3840" y="6348093"/>
            <a:ext cx="9561512" cy="3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 algn="l" defTabSz="762000"/>
            <a:r>
              <a:rPr lang="de-DE" sz="1400" dirty="0">
                <a:solidFill>
                  <a:srgbClr val="00A4C4"/>
                </a:solidFill>
                <a:latin typeface="Century Gothic" panose="020B0502020202020204" pitchFamily="34" charset="0"/>
              </a:rPr>
              <a:t>Inspiriert nach Elisabeth Kübler-Ross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8DEF154-DA68-DE40-80EB-AD09834D0FE2}"/>
              </a:ext>
            </a:extLst>
          </p:cNvPr>
          <p:cNvSpPr txBox="1"/>
          <p:nvPr/>
        </p:nvSpPr>
        <p:spPr>
          <a:xfrm>
            <a:off x="1152024" y="2413644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Schock</a:t>
            </a:r>
            <a:r>
              <a:rPr lang="de-DE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D3351B8-D807-134D-B123-5600D9BB3EE8}"/>
              </a:ext>
            </a:extLst>
          </p:cNvPr>
          <p:cNvSpPr txBox="1"/>
          <p:nvPr/>
        </p:nvSpPr>
        <p:spPr>
          <a:xfrm rot="3464083">
            <a:off x="2479669" y="3901510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Frustration</a:t>
            </a:r>
            <a:endParaRPr lang="de-DE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DDD77F7-895A-1D47-89D7-76C5F9B577D9}"/>
              </a:ext>
            </a:extLst>
          </p:cNvPr>
          <p:cNvSpPr txBox="1"/>
          <p:nvPr/>
        </p:nvSpPr>
        <p:spPr>
          <a:xfrm rot="18347086">
            <a:off x="6173584" y="4152779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Öffnen</a:t>
            </a:r>
            <a:r>
              <a:rPr lang="de-DE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4AE0F7C-BA5E-A846-9A88-2254C455D7FB}"/>
              </a:ext>
            </a:extLst>
          </p:cNvPr>
          <p:cNvSpPr txBox="1"/>
          <p:nvPr/>
        </p:nvSpPr>
        <p:spPr>
          <a:xfrm rot="19106498">
            <a:off x="6845546" y="2931665"/>
            <a:ext cx="1964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Ausprobieren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CD11C9B-42C2-774E-9B57-7F5C9C58A3B4}"/>
              </a:ext>
            </a:extLst>
          </p:cNvPr>
          <p:cNvSpPr txBox="1"/>
          <p:nvPr/>
        </p:nvSpPr>
        <p:spPr>
          <a:xfrm>
            <a:off x="4666563" y="5261138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Trauer</a:t>
            </a:r>
            <a:r>
              <a:rPr lang="de-DE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052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1479A4E2-F422-204A-AA66-3466BE7347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DF56E43-E391-964B-81D1-2E9215A12245}"/>
              </a:ext>
            </a:extLst>
          </p:cNvPr>
          <p:cNvSpPr/>
          <p:nvPr/>
        </p:nvSpPr>
        <p:spPr>
          <a:xfrm>
            <a:off x="4503238" y="0"/>
            <a:ext cx="12192000" cy="6858000"/>
          </a:xfrm>
          <a:prstGeom prst="rect">
            <a:avLst/>
          </a:prstGeom>
          <a:gradFill>
            <a:gsLst>
              <a:gs pos="0">
                <a:srgbClr val="342924">
                  <a:alpha val="94000"/>
                </a:srgbClr>
              </a:gs>
              <a:gs pos="50000">
                <a:srgbClr val="342924">
                  <a:alpha val="15000"/>
                </a:srgbClr>
              </a:gs>
              <a:gs pos="100000">
                <a:srgbClr val="34292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03F2C97-9CAB-F841-B86C-8F2B6AE435F8}"/>
              </a:ext>
            </a:extLst>
          </p:cNvPr>
          <p:cNvSpPr txBox="1"/>
          <p:nvPr/>
        </p:nvSpPr>
        <p:spPr>
          <a:xfrm>
            <a:off x="-240704" y="1330990"/>
            <a:ext cx="9073008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de-DE" sz="8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HR im </a:t>
            </a:r>
          </a:p>
          <a:p>
            <a:pPr algn="ctr">
              <a:lnSpc>
                <a:spcPts val="8000"/>
              </a:lnSpc>
            </a:pPr>
            <a:r>
              <a:rPr lang="de-DE" sz="8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DRIVER‘S SEAT</a:t>
            </a:r>
            <a:br>
              <a:rPr lang="de-DE" sz="8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endParaRPr lang="de-DE" sz="8000" b="1" dirty="0">
              <a:solidFill>
                <a:srgbClr val="00A4C4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ts val="8000"/>
              </a:lnSpc>
            </a:pPr>
            <a:r>
              <a:rPr lang="de-DE" sz="8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7722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056" r="-38056"/>
          <a:stretch>
            <a:fillRect/>
          </a:stretch>
        </p:blipFill>
        <p:spPr bwMode="gray">
          <a:xfrm>
            <a:off x="-4772874" y="-2901253"/>
            <a:ext cx="21845584" cy="122881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F2AA7FC-5D4D-7945-BFBC-C5EF72D6DD93}"/>
              </a:ext>
            </a:extLst>
          </p:cNvPr>
          <p:cNvSpPr txBox="1"/>
          <p:nvPr/>
        </p:nvSpPr>
        <p:spPr>
          <a:xfrm>
            <a:off x="2447316" y="4675598"/>
            <a:ext cx="7542906" cy="136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de-DE" sz="8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AMBIDEXTRIE?</a:t>
            </a:r>
          </a:p>
        </p:txBody>
      </p:sp>
      <p:sp>
        <p:nvSpPr>
          <p:cNvPr id="6" name="Rechteck 5"/>
          <p:cNvSpPr/>
          <p:nvPr/>
        </p:nvSpPr>
        <p:spPr>
          <a:xfrm>
            <a:off x="2447316" y="3309412"/>
            <a:ext cx="5498120" cy="13661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000"/>
              </a:lnSpc>
            </a:pPr>
            <a:r>
              <a:rPr lang="de-DE" sz="8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DIAGNOSE</a:t>
            </a:r>
          </a:p>
        </p:txBody>
      </p:sp>
    </p:spTree>
    <p:extLst>
      <p:ext uri="{BB962C8B-B14F-4D97-AF65-F5344CB8AC3E}">
        <p14:creationId xmlns:p14="http://schemas.microsoft.com/office/powerpoint/2010/main" val="169840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56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C1332528-E5F9-D047-9D93-CF6B8BF708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CBBBAE8-01AE-A14C-91A5-6C108EBF01F3}"/>
              </a:ext>
            </a:extLst>
          </p:cNvPr>
          <p:cNvSpPr txBox="1"/>
          <p:nvPr/>
        </p:nvSpPr>
        <p:spPr>
          <a:xfrm>
            <a:off x="532282" y="369233"/>
            <a:ext cx="55637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VON DER ALTEN </a:t>
            </a:r>
            <a:r>
              <a:rPr lang="de-DE" sz="5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 DIE NEUE WELT</a:t>
            </a:r>
          </a:p>
        </p:txBody>
      </p:sp>
      <p:sp>
        <p:nvSpPr>
          <p:cNvPr id="9" name="Richtungspfeil 8">
            <a:extLst>
              <a:ext uri="{FF2B5EF4-FFF2-40B4-BE49-F238E27FC236}">
                <a16:creationId xmlns:a16="http://schemas.microsoft.com/office/drawing/2014/main" id="{8D7B33B0-88B8-AD4E-8226-B568BD99590C}"/>
              </a:ext>
            </a:extLst>
          </p:cNvPr>
          <p:cNvSpPr/>
          <p:nvPr/>
        </p:nvSpPr>
        <p:spPr>
          <a:xfrm>
            <a:off x="730039" y="2037936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1" name="Richtungspfeil 10">
            <a:extLst>
              <a:ext uri="{FF2B5EF4-FFF2-40B4-BE49-F238E27FC236}">
                <a16:creationId xmlns:a16="http://schemas.microsoft.com/office/drawing/2014/main" id="{02E5BCEB-0A38-3747-9EE1-C9D571CCF436}"/>
              </a:ext>
            </a:extLst>
          </p:cNvPr>
          <p:cNvSpPr/>
          <p:nvPr/>
        </p:nvSpPr>
        <p:spPr>
          <a:xfrm>
            <a:off x="730039" y="2414172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2" name="Richtungspfeil 11">
            <a:extLst>
              <a:ext uri="{FF2B5EF4-FFF2-40B4-BE49-F238E27FC236}">
                <a16:creationId xmlns:a16="http://schemas.microsoft.com/office/drawing/2014/main" id="{DB476641-AD98-1D40-9004-51BEECC40F77}"/>
              </a:ext>
            </a:extLst>
          </p:cNvPr>
          <p:cNvSpPr/>
          <p:nvPr/>
        </p:nvSpPr>
        <p:spPr>
          <a:xfrm>
            <a:off x="730039" y="2790408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3" name="Richtungspfeil 12">
            <a:extLst>
              <a:ext uri="{FF2B5EF4-FFF2-40B4-BE49-F238E27FC236}">
                <a16:creationId xmlns:a16="http://schemas.microsoft.com/office/drawing/2014/main" id="{6107E99E-494C-CA4A-89E7-DB7C49DB86EA}"/>
              </a:ext>
            </a:extLst>
          </p:cNvPr>
          <p:cNvSpPr/>
          <p:nvPr/>
        </p:nvSpPr>
        <p:spPr>
          <a:xfrm>
            <a:off x="730039" y="3166644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4" name="Richtungspfeil 13">
            <a:extLst>
              <a:ext uri="{FF2B5EF4-FFF2-40B4-BE49-F238E27FC236}">
                <a16:creationId xmlns:a16="http://schemas.microsoft.com/office/drawing/2014/main" id="{9A2594D7-12A2-CA48-8106-22D4A35F6F5B}"/>
              </a:ext>
            </a:extLst>
          </p:cNvPr>
          <p:cNvSpPr/>
          <p:nvPr/>
        </p:nvSpPr>
        <p:spPr>
          <a:xfrm>
            <a:off x="730039" y="3542880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5" name="Richtungspfeil 14">
            <a:extLst>
              <a:ext uri="{FF2B5EF4-FFF2-40B4-BE49-F238E27FC236}">
                <a16:creationId xmlns:a16="http://schemas.microsoft.com/office/drawing/2014/main" id="{6B8CC968-6AFF-B840-938A-520ABFD779FC}"/>
              </a:ext>
            </a:extLst>
          </p:cNvPr>
          <p:cNvSpPr/>
          <p:nvPr/>
        </p:nvSpPr>
        <p:spPr>
          <a:xfrm>
            <a:off x="730039" y="3919116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6" name="Richtungspfeil 15">
            <a:extLst>
              <a:ext uri="{FF2B5EF4-FFF2-40B4-BE49-F238E27FC236}">
                <a16:creationId xmlns:a16="http://schemas.microsoft.com/office/drawing/2014/main" id="{41623058-78D8-F647-ADF5-8DD0BB375293}"/>
              </a:ext>
            </a:extLst>
          </p:cNvPr>
          <p:cNvSpPr/>
          <p:nvPr/>
        </p:nvSpPr>
        <p:spPr>
          <a:xfrm>
            <a:off x="730039" y="4295352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7" name="Richtungspfeil 16">
            <a:extLst>
              <a:ext uri="{FF2B5EF4-FFF2-40B4-BE49-F238E27FC236}">
                <a16:creationId xmlns:a16="http://schemas.microsoft.com/office/drawing/2014/main" id="{D16B4332-420D-B946-B445-C41E3A0746CC}"/>
              </a:ext>
            </a:extLst>
          </p:cNvPr>
          <p:cNvSpPr/>
          <p:nvPr/>
        </p:nvSpPr>
        <p:spPr>
          <a:xfrm>
            <a:off x="730039" y="4671588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8" name="Richtungspfeil 17">
            <a:extLst>
              <a:ext uri="{FF2B5EF4-FFF2-40B4-BE49-F238E27FC236}">
                <a16:creationId xmlns:a16="http://schemas.microsoft.com/office/drawing/2014/main" id="{6683A4EE-19E7-AA48-99FF-6810FA0FA128}"/>
              </a:ext>
            </a:extLst>
          </p:cNvPr>
          <p:cNvSpPr/>
          <p:nvPr/>
        </p:nvSpPr>
        <p:spPr>
          <a:xfrm>
            <a:off x="730039" y="5047824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BEC5DADB-6919-C349-9A38-3CD0ABBB92F3}"/>
              </a:ext>
            </a:extLst>
          </p:cNvPr>
          <p:cNvSpPr/>
          <p:nvPr/>
        </p:nvSpPr>
        <p:spPr>
          <a:xfrm>
            <a:off x="730039" y="5424060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20" name="Richtungspfeil 19">
            <a:extLst>
              <a:ext uri="{FF2B5EF4-FFF2-40B4-BE49-F238E27FC236}">
                <a16:creationId xmlns:a16="http://schemas.microsoft.com/office/drawing/2014/main" id="{2DDA9267-A2A8-A64F-A5A9-8BEF1ECF43F3}"/>
              </a:ext>
            </a:extLst>
          </p:cNvPr>
          <p:cNvSpPr/>
          <p:nvPr/>
        </p:nvSpPr>
        <p:spPr>
          <a:xfrm>
            <a:off x="730039" y="5800296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21" name="Richtungspfeil 20">
            <a:extLst>
              <a:ext uri="{FF2B5EF4-FFF2-40B4-BE49-F238E27FC236}">
                <a16:creationId xmlns:a16="http://schemas.microsoft.com/office/drawing/2014/main" id="{F115BFFC-C703-644B-A7D1-F0DD50FCA52C}"/>
              </a:ext>
            </a:extLst>
          </p:cNvPr>
          <p:cNvSpPr/>
          <p:nvPr/>
        </p:nvSpPr>
        <p:spPr>
          <a:xfrm>
            <a:off x="730039" y="6176534"/>
            <a:ext cx="3071968" cy="341666"/>
          </a:xfrm>
          <a:prstGeom prst="homePlate">
            <a:avLst>
              <a:gd name="adj" fmla="val 24248"/>
            </a:avLst>
          </a:prstGeom>
          <a:gradFill>
            <a:gsLst>
              <a:gs pos="0">
                <a:srgbClr val="00A4C4">
                  <a:alpha val="0"/>
                </a:srgbClr>
              </a:gs>
              <a:gs pos="99000">
                <a:srgbClr val="00A4C4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672162"/>
              </p:ext>
            </p:extLst>
          </p:nvPr>
        </p:nvGraphicFramePr>
        <p:xfrm>
          <a:off x="-515270" y="2037936"/>
          <a:ext cx="11515780" cy="4571692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047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463">
                  <a:extLst>
                    <a:ext uri="{9D8B030D-6E8A-4147-A177-3AD203B41FA5}">
                      <a16:colId xmlns:a16="http://schemas.microsoft.com/office/drawing/2014/main" val="2936559023"/>
                    </a:ext>
                  </a:extLst>
                </a:gridCol>
                <a:gridCol w="7092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945">
                <a:tc>
                  <a:txBody>
                    <a:bodyPr/>
                    <a:lstStyle/>
                    <a:p>
                      <a:pPr algn="r"/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Weisung &amp; Kontrolle </a:t>
                      </a:r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lnB w="254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lnB w="254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spc="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Agil &amp; </a:t>
                      </a:r>
                      <a:r>
                        <a:rPr lang="de-DE" sz="1800" b="0" kern="1200" spc="50" dirty="0" err="1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transformational</a:t>
                      </a:r>
                      <a:r>
                        <a:rPr lang="de-DE" sz="1800" b="0" kern="1200" spc="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de-DE" sz="1800" b="0" spc="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lnB w="254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324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e-DE" sz="1800" b="0" kern="1200" spc="5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Hierarchie  </a:t>
                      </a:r>
                    </a:p>
                  </a:txBody>
                  <a:tcPr marL="86369" marR="86369" marT="43184" marB="43184" anchor="b">
                    <a:lnT w="254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de-DE" sz="1800" b="0" kern="1200" spc="50" dirty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6369" marR="86369" marT="43184" marB="43184" anchor="b">
                    <a:lnT w="254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b="0" kern="1200" spc="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Demokratie &amp; Co-</a:t>
                      </a:r>
                      <a:r>
                        <a:rPr lang="de-DE" sz="1800" b="0" kern="1200" spc="50" dirty="0" err="1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Creation</a:t>
                      </a:r>
                      <a:endParaRPr lang="de-DE" sz="1800" b="0" kern="1200" spc="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6369" marR="86369" marT="43184" marB="43184" anchor="b">
                    <a:lnT w="254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199">
                <a:tc>
                  <a:txBody>
                    <a:bodyPr/>
                    <a:lstStyle/>
                    <a:p>
                      <a:pPr algn="r"/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Monokultur</a:t>
                      </a:r>
                      <a:r>
                        <a:rPr lang="de-DE" sz="1800" b="0" spc="50" dirty="0">
                          <a:latin typeface="Century Gothic" panose="020B0502020202020204" pitchFamily="34" charset="0"/>
                        </a:rPr>
                        <a:t> </a:t>
                      </a:r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Mixed </a:t>
                      </a:r>
                      <a:r>
                        <a:rPr lang="de-DE" sz="1800" b="0" kern="1200" spc="50" dirty="0" err="1">
                          <a:latin typeface="Century Gothic" panose="020B0502020202020204" pitchFamily="34" charset="0"/>
                        </a:rPr>
                        <a:t>Leadership</a:t>
                      </a:r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 </a:t>
                      </a:r>
                      <a:endParaRPr lang="de-DE" sz="1800" b="0" spc="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199">
                <a:tc>
                  <a:txBody>
                    <a:bodyPr/>
                    <a:lstStyle/>
                    <a:p>
                      <a:pPr algn="r"/>
                      <a:r>
                        <a:rPr lang="de-DE" sz="1800" b="0" kern="1200" spc="50" baseline="0" dirty="0">
                          <a:latin typeface="Century Gothic" panose="020B0502020202020204" pitchFamily="34" charset="0"/>
                        </a:rPr>
                        <a:t>HR Admin </a:t>
                      </a:r>
                      <a:r>
                        <a:rPr lang="de-DE" sz="1800" b="0" spc="50" dirty="0">
                          <a:latin typeface="Century Gothic" panose="020B0502020202020204" pitchFamily="34" charset="0"/>
                        </a:rPr>
                        <a:t> </a:t>
                      </a:r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spc="5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</a:rPr>
                        <a:t>HR proaktiver </a:t>
                      </a:r>
                      <a:r>
                        <a:rPr lang="de-DE" sz="1800" b="0" kern="1200" spc="50" dirty="0" err="1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</a:rPr>
                        <a:t>Enabler</a:t>
                      </a:r>
                      <a:endParaRPr lang="de-DE" sz="1800" b="0" spc="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062">
                <a:tc>
                  <a:txBody>
                    <a:bodyPr/>
                    <a:lstStyle/>
                    <a:p>
                      <a:pPr algn="r"/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Analog</a:t>
                      </a:r>
                      <a:r>
                        <a:rPr lang="de-DE" sz="1800" b="0" spc="50" dirty="0">
                          <a:latin typeface="Century Gothic" panose="020B0502020202020204" pitchFamily="34" charset="0"/>
                        </a:rPr>
                        <a:t> </a:t>
                      </a:r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spc="50" dirty="0">
                          <a:latin typeface="Century Gothic" panose="020B0502020202020204" pitchFamily="34" charset="0"/>
                        </a:rPr>
                        <a:t>Digital &amp; </a:t>
                      </a:r>
                      <a:r>
                        <a:rPr lang="de-DE" sz="1800" b="0" spc="50" baseline="0" dirty="0">
                          <a:latin typeface="Century Gothic" panose="020B0502020202020204" pitchFamily="34" charset="0"/>
                        </a:rPr>
                        <a:t>analog</a:t>
                      </a:r>
                      <a:endParaRPr lang="de-DE" sz="1800" b="0" spc="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564">
                <a:tc>
                  <a:txBody>
                    <a:bodyPr/>
                    <a:lstStyle/>
                    <a:p>
                      <a:pPr algn="r"/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Silos &amp; Ausgrenzung</a:t>
                      </a:r>
                      <a:r>
                        <a:rPr lang="de-DE" sz="1800" b="0" spc="50" dirty="0">
                          <a:latin typeface="Century Gothic" panose="020B0502020202020204" pitchFamily="34" charset="0"/>
                        </a:rPr>
                        <a:t> </a:t>
                      </a:r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Verbundenheit &amp; übergreifende</a:t>
                      </a:r>
                      <a:r>
                        <a:rPr lang="de-DE" sz="1800" b="0" kern="1200" spc="5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Zusammenarbeit</a:t>
                      </a:r>
                      <a:endParaRPr lang="de-DE" sz="1800" b="0" kern="1200" spc="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146">
                <a:tc>
                  <a:txBody>
                    <a:bodyPr/>
                    <a:lstStyle/>
                    <a:p>
                      <a:pPr algn="r"/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Wissen ist Macht!</a:t>
                      </a:r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Wissen mehrt sich, wenn man es teilt!</a:t>
                      </a:r>
                      <a:endParaRPr lang="de-DE" sz="1800" b="0" spc="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199">
                <a:tc>
                  <a:txBody>
                    <a:bodyPr/>
                    <a:lstStyle/>
                    <a:p>
                      <a:pPr algn="r"/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Was? Wie?</a:t>
                      </a:r>
                      <a:r>
                        <a:rPr lang="de-DE" sz="1800" b="0" spc="50" dirty="0">
                          <a:latin typeface="Century Gothic" panose="020B0502020202020204" pitchFamily="34" charset="0"/>
                        </a:rPr>
                        <a:t> </a:t>
                      </a:r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spc="50" dirty="0">
                          <a:latin typeface="Century Gothic" panose="020B0502020202020204" pitchFamily="34" charset="0"/>
                        </a:rPr>
                        <a:t>Warum?</a:t>
                      </a:r>
                      <a:r>
                        <a:rPr lang="de-DE" sz="1800" b="0" spc="50" baseline="0" dirty="0">
                          <a:latin typeface="Century Gothic" panose="020B0502020202020204" pitchFamily="34" charset="0"/>
                        </a:rPr>
                        <a:t> W</a:t>
                      </a:r>
                      <a:r>
                        <a:rPr lang="de-DE" sz="1800" b="0" spc="50" dirty="0">
                          <a:latin typeface="Century Gothic" panose="020B0502020202020204" pitchFamily="34" charset="0"/>
                        </a:rPr>
                        <a:t>ofür?</a:t>
                      </a:r>
                      <a:endParaRPr lang="de-DE" sz="1800" b="0" spc="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199">
                <a:tc>
                  <a:txBody>
                    <a:bodyPr/>
                    <a:lstStyle/>
                    <a:p>
                      <a:pPr algn="r"/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de-DE" sz="1800" b="0" kern="1200" spc="50" baseline="0" dirty="0">
                          <a:latin typeface="Century Gothic" panose="020B0502020202020204" pitchFamily="34" charset="0"/>
                        </a:rPr>
                        <a:t> </a:t>
                      </a:r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spc="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de-DE" sz="1800" b="0" spc="5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de-DE" sz="1800" b="0" spc="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199">
                <a:tc>
                  <a:txBody>
                    <a:bodyPr/>
                    <a:lstStyle/>
                    <a:p>
                      <a:pPr algn="r"/>
                      <a:r>
                        <a:rPr lang="de-DE" sz="1800" b="0" kern="1200" spc="50" baseline="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</a:rPr>
                        <a:t>Leistung ist die Norm </a:t>
                      </a:r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spc="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Wertschätzung</a:t>
                      </a:r>
                      <a:r>
                        <a:rPr lang="de-DE" sz="1800" b="0" spc="50" baseline="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 von Person </a:t>
                      </a:r>
                      <a:r>
                        <a:rPr lang="de-DE" sz="1800" b="0" spc="50" baseline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und Leistung</a:t>
                      </a:r>
                      <a:endParaRPr lang="de-DE" sz="1800" b="0" spc="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0969">
                <a:tc>
                  <a:txBody>
                    <a:bodyPr/>
                    <a:lstStyle/>
                    <a:p>
                      <a:pPr algn="r"/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Unternehmenszentriert</a:t>
                      </a:r>
                      <a:r>
                        <a:rPr lang="de-DE" sz="1800" b="0" spc="50" dirty="0">
                          <a:latin typeface="Century Gothic" panose="020B0502020202020204" pitchFamily="34" charset="0"/>
                        </a:rPr>
                        <a:t> </a:t>
                      </a:r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Kundenfokussiert</a:t>
                      </a:r>
                      <a:r>
                        <a:rPr lang="de-DE" sz="1800" b="0" spc="5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86369" marR="86369" marT="43184" marB="4318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4199">
                <a:tc>
                  <a:txBody>
                    <a:bodyPr/>
                    <a:lstStyle/>
                    <a:p>
                      <a:pPr algn="r"/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(Vermeintliche) Planbarkeit</a:t>
                      </a:r>
                      <a:r>
                        <a:rPr lang="de-DE" sz="1800" b="0" spc="50" dirty="0">
                          <a:latin typeface="Century Gothic" panose="020B0502020202020204" pitchFamily="34" charset="0"/>
                        </a:rPr>
                        <a:t> </a:t>
                      </a:r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0" spc="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spc="50" dirty="0">
                          <a:latin typeface="Century Gothic" panose="020B0502020202020204" pitchFamily="34" charset="0"/>
                        </a:rPr>
                        <a:t>Akzeptierte Unsicherheit </a:t>
                      </a:r>
                      <a:endParaRPr lang="de-DE" sz="1800" b="0" spc="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6369" marR="86369" marT="43184" marB="4318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057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87E790DC-737F-1D4B-981C-C08F6F55E9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F4D818F-9CD5-9D4B-AFF8-40227F5B4384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D192FC8-9CD7-C24A-ADA1-1A06F3A6FA5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rgbClr val="362C26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9C0DA04-2A79-C248-A87E-5620211EA624}"/>
                </a:ext>
              </a:extLst>
            </p:cNvPr>
            <p:cNvSpPr txBox="1"/>
            <p:nvPr/>
          </p:nvSpPr>
          <p:spPr>
            <a:xfrm>
              <a:off x="2279577" y="2356912"/>
              <a:ext cx="9073008" cy="4196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de-DE" sz="8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WIR - GEMEINSAM</a:t>
              </a:r>
              <a:br>
                <a:rPr lang="de-DE" sz="8000" b="1" dirty="0">
                  <a:solidFill>
                    <a:srgbClr val="00A4C4"/>
                  </a:solidFill>
                  <a:latin typeface="Century Gothic" charset="0"/>
                  <a:ea typeface="Century Gothic" charset="0"/>
                  <a:cs typeface="Century Gothic" charset="0"/>
                </a:rPr>
              </a:br>
              <a:r>
                <a:rPr lang="de-DE" sz="10000" b="1" dirty="0">
                  <a:solidFill>
                    <a:srgbClr val="00A4C4"/>
                  </a:solidFill>
                  <a:latin typeface="Century Gothic" charset="0"/>
                  <a:ea typeface="Century Gothic" charset="0"/>
                  <a:cs typeface="Century Gothic" charset="0"/>
                </a:rPr>
                <a:t>CO-CREATION</a:t>
              </a:r>
            </a:p>
            <a:p>
              <a:pPr>
                <a:lnSpc>
                  <a:spcPts val="8000"/>
                </a:lnSpc>
              </a:pPr>
              <a:endParaRPr lang="de-DE" sz="8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>
                <a:lnSpc>
                  <a:spcPts val="8000"/>
                </a:lnSpc>
              </a:pPr>
              <a:r>
                <a:rPr lang="de-DE" sz="8000" b="1" dirty="0">
                  <a:solidFill>
                    <a:srgbClr val="00A4C4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94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LSPCHaos Kopie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83" r="-10183"/>
          <a:stretch>
            <a:fillRect/>
          </a:stretch>
        </p:blipFill>
        <p:spPr>
          <a:xfrm>
            <a:off x="-1473199" y="-1"/>
            <a:ext cx="14935200" cy="8401050"/>
          </a:xfrm>
        </p:spPr>
      </p:pic>
      <p:pic>
        <p:nvPicPr>
          <p:cNvPr id="4" name="Bildplatzhalter 2" descr="LSPCHaos Kopie.jpg">
            <a:extLst>
              <a:ext uri="{FF2B5EF4-FFF2-40B4-BE49-F238E27FC236}">
                <a16:creationId xmlns:a16="http://schemas.microsoft.com/office/drawing/2014/main" id="{17025284-453B-8D41-A59E-137078CAE2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83" r="-10183"/>
          <a:stretch>
            <a:fillRect/>
          </a:stretch>
        </p:blipFill>
        <p:spPr>
          <a:xfrm>
            <a:off x="-1371600" y="548680"/>
            <a:ext cx="14935200" cy="8401050"/>
          </a:xfrm>
          <a:prstGeom prst="rect">
            <a:avLst/>
          </a:prstGeom>
        </p:spPr>
      </p:pic>
      <p:pic>
        <p:nvPicPr>
          <p:cNvPr id="8" name="Bildplatzhalter 2">
            <a:extLst>
              <a:ext uri="{FF2B5EF4-FFF2-40B4-BE49-F238E27FC236}">
                <a16:creationId xmlns:a16="http://schemas.microsoft.com/office/drawing/2014/main" id="{375965B0-85E7-E745-8265-7CB76A916B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03732"/>
            <a:ext cx="13081001" cy="735806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12C4662-0702-254F-936A-1469C20D8C9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362C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368E27-A0FE-3F49-8D80-3981268D5A72}"/>
              </a:ext>
            </a:extLst>
          </p:cNvPr>
          <p:cNvSpPr txBox="1"/>
          <p:nvPr/>
        </p:nvSpPr>
        <p:spPr>
          <a:xfrm>
            <a:off x="3719736" y="3641396"/>
            <a:ext cx="7501763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de-DE" sz="8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NEW-</a:t>
            </a:r>
            <a:r>
              <a:rPr lang="de-DE" sz="8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LEADERSHIP  </a:t>
            </a:r>
          </a:p>
        </p:txBody>
      </p:sp>
    </p:spTree>
    <p:extLst>
      <p:ext uri="{BB962C8B-B14F-4D97-AF65-F5344CB8AC3E}">
        <p14:creationId xmlns:p14="http://schemas.microsoft.com/office/powerpoint/2010/main" val="388455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gs0287746-kopie,220935_m_n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486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142917A-A65A-2141-B8E0-8DB607DBEFE4}"/>
              </a:ext>
            </a:extLst>
          </p:cNvPr>
          <p:cNvSpPr/>
          <p:nvPr/>
        </p:nvSpPr>
        <p:spPr>
          <a:xfrm>
            <a:off x="1" y="-1"/>
            <a:ext cx="12192000" cy="6858000"/>
          </a:xfrm>
          <a:prstGeom prst="rect">
            <a:avLst/>
          </a:prstGeom>
          <a:gradFill>
            <a:gsLst>
              <a:gs pos="0">
                <a:srgbClr val="342924">
                  <a:alpha val="94000"/>
                </a:srgbClr>
              </a:gs>
              <a:gs pos="50000">
                <a:srgbClr val="342924">
                  <a:alpha val="15000"/>
                </a:srgbClr>
              </a:gs>
              <a:gs pos="100000">
                <a:srgbClr val="34292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9301866-7A2E-6D40-8823-C50D4064F989}"/>
              </a:ext>
            </a:extLst>
          </p:cNvPr>
          <p:cNvSpPr txBox="1"/>
          <p:nvPr/>
        </p:nvSpPr>
        <p:spPr>
          <a:xfrm>
            <a:off x="536233" y="1767005"/>
            <a:ext cx="77481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TABLETTE ODER </a:t>
            </a:r>
          </a:p>
          <a:p>
            <a:r>
              <a:rPr lang="de-DE" sz="8000" b="1" dirty="0">
                <a:solidFill>
                  <a:srgbClr val="00A4C4"/>
                </a:solidFill>
                <a:latin typeface="Century Gothic" charset="0"/>
                <a:ea typeface="Century Gothic" charset="0"/>
                <a:cs typeface="Century Gothic" charset="0"/>
              </a:rPr>
              <a:t>INFUSION?</a:t>
            </a:r>
          </a:p>
          <a:p>
            <a:endParaRPr lang="de-DE" sz="5000" b="1" dirty="0">
              <a:solidFill>
                <a:srgbClr val="00A4C4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98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At33QwrmkmkV3igqQDQ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At33QwrmkmkV3igqQDQV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At33QwrmkmkV3igqQDQV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At33QwrmkmkV3igqQDQ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At33QwrmkmkV3igqQDQV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At33QwrmkmkV3igqQDQVw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44E86DF67C1448920B2CDB039FCA1E" ma:contentTypeVersion="12" ma:contentTypeDescription="Create a new document." ma:contentTypeScope="" ma:versionID="4068e08ee9f42032ae6feee777f437b5">
  <xsd:schema xmlns:xsd="http://www.w3.org/2001/XMLSchema" xmlns:xs="http://www.w3.org/2001/XMLSchema" xmlns:p="http://schemas.microsoft.com/office/2006/metadata/properties" xmlns:ns2="29b8850d-5b93-4276-beb6-6f0ab4eb9f9c" xmlns:ns3="b9b6d6f1-e443-4b32-9973-8fad49f517a2" targetNamespace="http://schemas.microsoft.com/office/2006/metadata/properties" ma:root="true" ma:fieldsID="21ba1f608616fd45caeb278daf80467f" ns2:_="" ns3:_="">
    <xsd:import namespace="29b8850d-5b93-4276-beb6-6f0ab4eb9f9c"/>
    <xsd:import namespace="b9b6d6f1-e443-4b32-9973-8fad49f517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8850d-5b93-4276-beb6-6f0ab4eb9f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6d6f1-e443-4b32-9973-8fad49f517a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BCE83B-3905-48AD-B057-CC57DCD68A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8850d-5b93-4276-beb6-6f0ab4eb9f9c"/>
    <ds:schemaRef ds:uri="b9b6d6f1-e443-4b32-9973-8fad49f517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6422DB-11FD-47E3-B233-59035B0B30B4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29b8850d-5b93-4276-beb6-6f0ab4eb9f9c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b9b6d6f1-e443-4b32-9973-8fad49f517a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2698C8B-8B85-48A0-B850-BECFF3E2DF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349</Words>
  <Application>Microsoft Macintosh PowerPoint</Application>
  <PresentationFormat>Widescreen</PresentationFormat>
  <Paragraphs>140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Lucida Handwriting</vt:lpstr>
      <vt:lpstr>Wingdings</vt:lpstr>
      <vt:lpstr>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Verena Lorenz</dc:creator>
  <cp:lastModifiedBy>Andre Rampat</cp:lastModifiedBy>
  <cp:revision>495</cp:revision>
  <cp:lastPrinted>2018-06-12T08:15:27Z</cp:lastPrinted>
  <dcterms:created xsi:type="dcterms:W3CDTF">2019-04-06T15:00:59Z</dcterms:created>
  <dcterms:modified xsi:type="dcterms:W3CDTF">2020-06-17T09:31:37Z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0x0101000544E86DF67C1448920B2CDB039FCA1E</vt:lpwstr>
  </property>
</Properties>
</file>