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3"/>
    <p:sldMasterId id="214748367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Space Mono"/>
      <p:regular r:id="rId21"/>
      <p:bold r:id="rId22"/>
      <p:italic r:id="rId23"/>
      <p:boldItalic r:id="rId24"/>
    </p:embeddedFont>
    <p:embeddedFont>
      <p:font typeface="Caveat"/>
      <p:regular r:id="rId25"/>
      <p:bold r:id="rId26"/>
    </p:embeddedFont>
    <p:embeddedFont>
      <p:font typeface="Caveat Regular"/>
      <p:regular r:id="rId27"/>
      <p:bold r:id="rId28"/>
    </p:embeddedFont>
    <p:embeddedFont>
      <p:font typeface="Space Grotesk Light"/>
      <p:regular r:id="rId29"/>
      <p:bold r:id="rId30"/>
    </p:embeddedFont>
    <p:embeddedFont>
      <p:font typeface="Nunito Sans SemiBold"/>
      <p:regular r:id="rId31"/>
      <p:bold r:id="rId32"/>
      <p:italic r:id="rId33"/>
      <p:boldItalic r:id="rId34"/>
    </p:embeddedFont>
    <p:embeddedFont>
      <p:font typeface="Nunito Sans"/>
      <p:regular r:id="rId35"/>
      <p:bold r:id="rId36"/>
      <p:italic r:id="rId37"/>
      <p:boldItalic r:id="rId38"/>
    </p:embeddedFont>
    <p:embeddedFont>
      <p:font typeface="Space Grotesk"/>
      <p:regular r:id="rId39"/>
      <p:bold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SpaceGrotesk-bold.fntdata"/><Relationship Id="rId20" Type="http://schemas.openxmlformats.org/officeDocument/2006/relationships/slide" Target="slides/slide15.xml"/><Relationship Id="rId22" Type="http://schemas.openxmlformats.org/officeDocument/2006/relationships/font" Target="fonts/SpaceMono-bold.fntdata"/><Relationship Id="rId21" Type="http://schemas.openxmlformats.org/officeDocument/2006/relationships/font" Target="fonts/SpaceMono-regular.fntdata"/><Relationship Id="rId24" Type="http://schemas.openxmlformats.org/officeDocument/2006/relationships/font" Target="fonts/SpaceMono-boldItalic.fntdata"/><Relationship Id="rId23" Type="http://schemas.openxmlformats.org/officeDocument/2006/relationships/font" Target="fonts/SpaceMono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Caveat-bold.fntdata"/><Relationship Id="rId25" Type="http://schemas.openxmlformats.org/officeDocument/2006/relationships/font" Target="fonts/Caveat-regular.fntdata"/><Relationship Id="rId28" Type="http://schemas.openxmlformats.org/officeDocument/2006/relationships/font" Target="fonts/CaveatRegular-bold.fntdata"/><Relationship Id="rId27" Type="http://schemas.openxmlformats.org/officeDocument/2006/relationships/font" Target="fonts/CaveatRegular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SpaceGroteskLigh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NunitoSansSemiBold-regular.fntdata"/><Relationship Id="rId30" Type="http://schemas.openxmlformats.org/officeDocument/2006/relationships/font" Target="fonts/SpaceGroteskLight-bold.fntdata"/><Relationship Id="rId11" Type="http://schemas.openxmlformats.org/officeDocument/2006/relationships/slide" Target="slides/slide6.xml"/><Relationship Id="rId33" Type="http://schemas.openxmlformats.org/officeDocument/2006/relationships/font" Target="fonts/NunitoSansSemiBold-italic.fntdata"/><Relationship Id="rId10" Type="http://schemas.openxmlformats.org/officeDocument/2006/relationships/slide" Target="slides/slide5.xml"/><Relationship Id="rId32" Type="http://schemas.openxmlformats.org/officeDocument/2006/relationships/font" Target="fonts/NunitoSansSemiBold-bold.fntdata"/><Relationship Id="rId13" Type="http://schemas.openxmlformats.org/officeDocument/2006/relationships/slide" Target="slides/slide8.xml"/><Relationship Id="rId35" Type="http://schemas.openxmlformats.org/officeDocument/2006/relationships/font" Target="fonts/NunitoSans-regular.fntdata"/><Relationship Id="rId12" Type="http://schemas.openxmlformats.org/officeDocument/2006/relationships/slide" Target="slides/slide7.xml"/><Relationship Id="rId34" Type="http://schemas.openxmlformats.org/officeDocument/2006/relationships/font" Target="fonts/NunitoSansSemiBold-boldItalic.fntdata"/><Relationship Id="rId15" Type="http://schemas.openxmlformats.org/officeDocument/2006/relationships/slide" Target="slides/slide10.xml"/><Relationship Id="rId37" Type="http://schemas.openxmlformats.org/officeDocument/2006/relationships/font" Target="fonts/NunitoSans-italic.fntdata"/><Relationship Id="rId14" Type="http://schemas.openxmlformats.org/officeDocument/2006/relationships/slide" Target="slides/slide9.xml"/><Relationship Id="rId36" Type="http://schemas.openxmlformats.org/officeDocument/2006/relationships/font" Target="fonts/NunitoSans-bold.fntdata"/><Relationship Id="rId17" Type="http://schemas.openxmlformats.org/officeDocument/2006/relationships/slide" Target="slides/slide12.xml"/><Relationship Id="rId39" Type="http://schemas.openxmlformats.org/officeDocument/2006/relationships/font" Target="fonts/SpaceGrotesk-regular.fntdata"/><Relationship Id="rId16" Type="http://schemas.openxmlformats.org/officeDocument/2006/relationships/slide" Target="slides/slide11.xml"/><Relationship Id="rId38" Type="http://schemas.openxmlformats.org/officeDocument/2006/relationships/font" Target="fonts/NunitoSans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b7b924e30f_0_26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gb7b924e30f_0_2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bda5f2d021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bda5f2d021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c48ddab7ca_0_37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c48ddab7ca_0_37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900">
              <a:solidFill>
                <a:srgbClr val="1D1C1D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c48ddab7ca_0_37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c48ddab7ca_0_37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900">
              <a:solidFill>
                <a:srgbClr val="1D1C1D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c48ddab7ca_0_38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c48ddab7ca_0_38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900">
              <a:solidFill>
                <a:srgbClr val="1D1C1D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bd8dc59307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bd8dc59307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b5c4f957af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b5c4f957af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bd8dc59307_1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bd8dc59307_1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b5c4f957af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b5c4f957af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bda5f2d021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bda5f2d021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bda5f2d02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bda5f2d02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bda5f2d021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bda5f2d021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bda5f2d02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bda5f2d02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bda5f2d021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bda5f2d021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53444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bda5f2d021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bda5f2d021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 type="title">
  <p:cSld name="TITLE">
    <p:bg>
      <p:bgPr>
        <a:solidFill>
          <a:schemeClr val="accent2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3429000" y="0"/>
            <a:ext cx="5715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4"/>
          <p:cNvSpPr txBox="1"/>
          <p:nvPr>
            <p:ph type="ctrTitle"/>
          </p:nvPr>
        </p:nvSpPr>
        <p:spPr>
          <a:xfrm>
            <a:off x="1039100" y="1554900"/>
            <a:ext cx="6735900" cy="177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1055972" y="3291325"/>
            <a:ext cx="67191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797" y="615063"/>
            <a:ext cx="1463100" cy="40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title"/>
          </p:nvPr>
        </p:nvSpPr>
        <p:spPr>
          <a:xfrm>
            <a:off x="616500" y="2074650"/>
            <a:ext cx="77433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/>
          <p:nvPr>
            <p:ph type="title"/>
          </p:nvPr>
        </p:nvSpPr>
        <p:spPr>
          <a:xfrm>
            <a:off x="1031962" y="736450"/>
            <a:ext cx="737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p16"/>
          <p:cNvSpPr txBox="1"/>
          <p:nvPr>
            <p:ph idx="1" type="body"/>
          </p:nvPr>
        </p:nvSpPr>
        <p:spPr>
          <a:xfrm>
            <a:off x="1103167" y="1466550"/>
            <a:ext cx="7641600" cy="31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⬢"/>
              <a:defRPr/>
            </a:lvl1pPr>
            <a:lvl2pPr indent="-323850" lvl="1" marL="914400" rtl="0">
              <a:spcBef>
                <a:spcPts val="600"/>
              </a:spcBef>
              <a:spcAft>
                <a:spcPts val="0"/>
              </a:spcAft>
              <a:buSzPts val="1500"/>
              <a:buChar char="⬡"/>
              <a:defRPr/>
            </a:lvl2pPr>
            <a:lvl3pPr indent="-317500" lvl="2" marL="13716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4pPr>
            <a:lvl5pPr indent="-304800" lvl="4" marL="2286000" rtl="0">
              <a:spcBef>
                <a:spcPts val="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600"/>
              </a:spcBef>
              <a:spcAft>
                <a:spcPts val="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66" name="Google Shape;66;p16"/>
          <p:cNvSpPr/>
          <p:nvPr/>
        </p:nvSpPr>
        <p:spPr>
          <a:xfrm>
            <a:off x="1143000" y="538550"/>
            <a:ext cx="684300" cy="4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Branch Hero">
  <p:cSld name="TITLE_AND_BODY_1">
    <p:bg>
      <p:bgPr>
        <a:solidFill>
          <a:schemeClr val="accent1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/>
          <p:nvPr>
            <p:ph type="title"/>
          </p:nvPr>
        </p:nvSpPr>
        <p:spPr>
          <a:xfrm>
            <a:off x="1031962" y="736450"/>
            <a:ext cx="737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17"/>
          <p:cNvSpPr txBox="1"/>
          <p:nvPr>
            <p:ph idx="1" type="body"/>
          </p:nvPr>
        </p:nvSpPr>
        <p:spPr>
          <a:xfrm>
            <a:off x="1060758" y="1466550"/>
            <a:ext cx="7641600" cy="31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⬢"/>
              <a:defRPr/>
            </a:lvl1pPr>
            <a:lvl2pPr indent="-323850" lvl="1" marL="914400" rtl="0">
              <a:spcBef>
                <a:spcPts val="600"/>
              </a:spcBef>
              <a:spcAft>
                <a:spcPts val="0"/>
              </a:spcAft>
              <a:buSzPts val="1500"/>
              <a:buChar char="⬡"/>
              <a:defRPr/>
            </a:lvl2pPr>
            <a:lvl3pPr indent="-317500" lvl="2" marL="13716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04800" lvl="4" marL="2286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5pPr>
            <a:lvl6pPr indent="-304800" lvl="5" marL="27432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6pPr>
            <a:lvl7pPr indent="-304800" lvl="6" marL="32004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7pPr>
            <a:lvl8pPr indent="-304800" lvl="7" marL="36576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8pPr>
            <a:lvl9pPr indent="-304800" lvl="8" marL="4114800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lt2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1031962" y="445025"/>
            <a:ext cx="737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" type="body"/>
          </p:nvPr>
        </p:nvSpPr>
        <p:spPr>
          <a:xfrm>
            <a:off x="560225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400"/>
            </a:lvl1pPr>
            <a:lvl2pPr indent="-304800" lvl="1" marL="914400" rtl="0">
              <a:spcBef>
                <a:spcPts val="600"/>
              </a:spcBef>
              <a:spcAft>
                <a:spcPts val="0"/>
              </a:spcAft>
              <a:buSzPts val="1200"/>
              <a:buChar char="⬡"/>
              <a:defRPr sz="1200"/>
            </a:lvl2pPr>
            <a:lvl3pPr indent="-304800" lvl="2" marL="13716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3" name="Google Shape;73;p18"/>
          <p:cNvSpPr txBox="1"/>
          <p:nvPr>
            <p:ph idx="2" type="body"/>
          </p:nvPr>
        </p:nvSpPr>
        <p:spPr>
          <a:xfrm>
            <a:off x="46800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400"/>
            </a:lvl1pPr>
            <a:lvl2pPr indent="-304800" lvl="1" marL="914400" rtl="0">
              <a:spcBef>
                <a:spcPts val="600"/>
              </a:spcBef>
              <a:spcAft>
                <a:spcPts val="0"/>
              </a:spcAft>
              <a:buSzPts val="1200"/>
              <a:buChar char="⬡"/>
              <a:defRPr sz="1200"/>
            </a:lvl2pPr>
            <a:lvl3pPr indent="-304800" lvl="2" marL="1371600" rtl="0"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600"/>
              </a:spcBef>
              <a:spcAft>
                <a:spcPts val="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4" name="Google Shape;7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1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/>
          <p:nvPr>
            <p:ph type="title"/>
          </p:nvPr>
        </p:nvSpPr>
        <p:spPr>
          <a:xfrm>
            <a:off x="1031962" y="445025"/>
            <a:ext cx="737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7" name="Google Shape;7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dk2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/>
          <p:nvPr>
            <p:ph idx="1" type="body"/>
          </p:nvPr>
        </p:nvSpPr>
        <p:spPr>
          <a:xfrm>
            <a:off x="3652350" y="2144650"/>
            <a:ext cx="48201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400"/>
            </a:lvl1pPr>
            <a:lvl2pPr indent="-317500" lvl="1" marL="914400" rtl="0">
              <a:spcBef>
                <a:spcPts val="600"/>
              </a:spcBef>
              <a:spcAft>
                <a:spcPts val="0"/>
              </a:spcAft>
              <a:buSzPts val="1400"/>
              <a:buChar char="⬡"/>
              <a:defRPr sz="1400"/>
            </a:lvl2pPr>
            <a:lvl3pPr indent="-317500" lvl="2" marL="13716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600"/>
              </a:spcBef>
              <a:spcAft>
                <a:spcPts val="6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80" name="Google Shape;8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" name="Google Shape;81;p20"/>
          <p:cNvSpPr txBox="1"/>
          <p:nvPr>
            <p:ph type="title"/>
          </p:nvPr>
        </p:nvSpPr>
        <p:spPr>
          <a:xfrm>
            <a:off x="3728550" y="1005150"/>
            <a:ext cx="4969500" cy="9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/>
          <p:nvPr>
            <p:ph type="title"/>
          </p:nvPr>
        </p:nvSpPr>
        <p:spPr>
          <a:xfrm>
            <a:off x="731000" y="1504950"/>
            <a:ext cx="6367800" cy="200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4" name="Google Shape;84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Info">
  <p:cSld name="SECTION_TITLE_AND_DESCRIPTION">
    <p:bg>
      <p:bgPr>
        <a:solidFill>
          <a:schemeClr val="accent2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"/>
          <p:cNvSpPr txBox="1"/>
          <p:nvPr>
            <p:ph type="title"/>
          </p:nvPr>
        </p:nvSpPr>
        <p:spPr>
          <a:xfrm>
            <a:off x="3695700" y="1280475"/>
            <a:ext cx="5004600" cy="5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7" name="Google Shape;87;p22"/>
          <p:cNvSpPr txBox="1"/>
          <p:nvPr>
            <p:ph idx="1" type="subTitle"/>
          </p:nvPr>
        </p:nvSpPr>
        <p:spPr>
          <a:xfrm>
            <a:off x="3695700" y="1802850"/>
            <a:ext cx="50046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Grotesk Light"/>
              <a:buNone/>
              <a:defRPr sz="20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8" name="Google Shape;88;p22"/>
          <p:cNvSpPr txBox="1"/>
          <p:nvPr>
            <p:ph idx="2" type="body"/>
          </p:nvPr>
        </p:nvSpPr>
        <p:spPr>
          <a:xfrm>
            <a:off x="3728927" y="2487050"/>
            <a:ext cx="4743600" cy="19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⬢"/>
              <a:defRPr>
                <a:solidFill>
                  <a:srgbClr val="FFFFFF"/>
                </a:solidFill>
              </a:defRPr>
            </a:lvl1pPr>
            <a:lvl2pPr indent="-323850" lvl="1" marL="9144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⬡"/>
              <a:defRPr>
                <a:solidFill>
                  <a:srgbClr val="FFFFFF"/>
                </a:solidFill>
              </a:defRPr>
            </a:lvl2pPr>
            <a:lvl3pPr indent="-317500" lvl="2" marL="1371600" rtl="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4pPr>
            <a:lvl5pPr indent="-304800" lvl="4" marL="2286000" rtl="0">
              <a:spcBef>
                <a:spcPts val="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600"/>
              </a:spcBef>
              <a:spcAft>
                <a:spcPts val="60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91" name="Google Shape;91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4"/>
          <p:cNvSpPr txBox="1"/>
          <p:nvPr>
            <p:ph hasCustomPrompt="1" type="title"/>
          </p:nvPr>
        </p:nvSpPr>
        <p:spPr>
          <a:xfrm>
            <a:off x="311700" y="70587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4" name="Google Shape;94;p24"/>
          <p:cNvSpPr txBox="1"/>
          <p:nvPr>
            <p:ph idx="1" type="body"/>
          </p:nvPr>
        </p:nvSpPr>
        <p:spPr>
          <a:xfrm>
            <a:off x="731000" y="2761325"/>
            <a:ext cx="7886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 rtl="0" algn="ctr">
              <a:spcBef>
                <a:spcPts val="0"/>
              </a:spcBef>
              <a:spcAft>
                <a:spcPts val="0"/>
              </a:spcAft>
              <a:buSzPts val="1500"/>
              <a:buChar char="⬢"/>
              <a:defRPr/>
            </a:lvl1pPr>
            <a:lvl2pPr indent="-323850" lvl="1" marL="914400" rtl="0" algn="ctr">
              <a:spcBef>
                <a:spcPts val="600"/>
              </a:spcBef>
              <a:spcAft>
                <a:spcPts val="0"/>
              </a:spcAft>
              <a:buSzPts val="1500"/>
              <a:buChar char="⬡"/>
              <a:defRPr/>
            </a:lvl2pPr>
            <a:lvl3pPr indent="-317500" lvl="2" marL="1371600" rtl="0" algn="ctr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4pPr>
            <a:lvl5pPr indent="-304800" lvl="4" marL="2286000" rtl="0" algn="ctr">
              <a:spcBef>
                <a:spcPts val="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 algn="ctr">
              <a:spcBef>
                <a:spcPts val="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 algn="ctr"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 algn="ctr">
              <a:spcBef>
                <a:spcPts val="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 algn="ctr">
              <a:spcBef>
                <a:spcPts val="600"/>
              </a:spcBef>
              <a:spcAft>
                <a:spcPts val="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95" name="Google Shape;95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1031962" y="445025"/>
            <a:ext cx="7371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Space Grotesk Light"/>
              <a:buNone/>
              <a:defRPr sz="28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 Sans"/>
              <a:buNone/>
              <a:defRPr sz="2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 Sans"/>
              <a:buNone/>
              <a:defRPr sz="2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 Sans"/>
              <a:buNone/>
              <a:defRPr sz="2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 Sans"/>
              <a:buNone/>
              <a:defRPr sz="2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 Sans"/>
              <a:buNone/>
              <a:defRPr sz="2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 Sans"/>
              <a:buNone/>
              <a:defRPr sz="2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 Sans"/>
              <a:buNone/>
              <a:defRPr sz="2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unito Sans"/>
              <a:buNone/>
              <a:defRPr sz="2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972901" y="1152475"/>
            <a:ext cx="7641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unito Sans"/>
              <a:buChar char="⬢"/>
              <a:defRPr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23850" lvl="1" marL="914400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Sans"/>
              <a:buChar char="⬡"/>
              <a:defRPr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17500" lvl="2" marL="1371600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■"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17500" lvl="3" marL="1828800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●"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04800" lvl="4" marL="2286000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Sans"/>
              <a:buChar char="○"/>
              <a:defRPr sz="12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04800" lvl="5" marL="2743200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Sans"/>
              <a:buChar char="■"/>
              <a:defRPr sz="12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04800" lvl="6" marL="3200400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Sans"/>
              <a:buChar char="●"/>
              <a:defRPr sz="12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04800" lvl="7" marL="3657600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Sans"/>
              <a:buChar char="○"/>
              <a:defRPr sz="12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04800" lvl="8" marL="4114800" rtl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00"/>
              <a:buFont typeface="Nunito Sans"/>
              <a:buChar char="■"/>
              <a:defRPr sz="12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720">
          <p15:clr>
            <a:srgbClr val="EA4335"/>
          </p15:clr>
        </p15:guide>
        <p15:guide id="2" pos="2376">
          <p15:clr>
            <a:srgbClr val="EA4335"/>
          </p15:clr>
        </p15:guide>
        <p15:guide id="3" pos="4032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16.png"/><Relationship Id="rId5" Type="http://schemas.openxmlformats.org/officeDocument/2006/relationships/image" Target="../media/image10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5.xml"/><Relationship Id="rId3" Type="http://schemas.openxmlformats.org/officeDocument/2006/relationships/hyperlink" Target="mailto:tony.rappa@branchapp.com" TargetMode="External"/><Relationship Id="rId4" Type="http://schemas.openxmlformats.org/officeDocument/2006/relationships/image" Target="../media/image1.png"/><Relationship Id="rId5" Type="http://schemas.openxmlformats.org/officeDocument/2006/relationships/hyperlink" Target="https://www.branchapp.com" TargetMode="External"/><Relationship Id="rId6" Type="http://schemas.openxmlformats.org/officeDocument/2006/relationships/image" Target="../media/image20.png"/><Relationship Id="rId7" Type="http://schemas.openxmlformats.org/officeDocument/2006/relationships/image" Target="../media/image23.png"/><Relationship Id="rId8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6"/>
          <p:cNvSpPr txBox="1"/>
          <p:nvPr>
            <p:ph type="ctrTitle"/>
          </p:nvPr>
        </p:nvSpPr>
        <p:spPr>
          <a:xfrm>
            <a:off x="1039100" y="1554900"/>
            <a:ext cx="6735900" cy="17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unito Sans"/>
              <a:buNone/>
            </a:pPr>
            <a:r>
              <a:rPr lang="en">
                <a:latin typeface="Space Grotesk"/>
                <a:ea typeface="Space Grotesk"/>
                <a:cs typeface="Space Grotesk"/>
                <a:sym typeface="Space Grotesk"/>
              </a:rPr>
              <a:t>Branch + UKG</a:t>
            </a:r>
            <a:endParaRPr>
              <a:solidFill>
                <a:srgbClr val="FFFFFF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unito Sans"/>
              <a:buNone/>
            </a:pPr>
            <a:r>
              <a:rPr lang="en">
                <a:solidFill>
                  <a:srgbClr val="FFFFFF"/>
                </a:solidFill>
                <a:latin typeface="Space Grotesk"/>
                <a:ea typeface="Space Grotesk"/>
                <a:cs typeface="Space Grotesk"/>
                <a:sym typeface="Space Grotesk"/>
              </a:rPr>
              <a:t>Sales Slides</a:t>
            </a:r>
            <a:endParaRPr>
              <a:solidFill>
                <a:srgbClr val="FFFFFF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02" name="Google Shape;102;p26"/>
          <p:cNvSpPr txBox="1"/>
          <p:nvPr>
            <p:ph idx="1" type="subTitle"/>
          </p:nvPr>
        </p:nvSpPr>
        <p:spPr>
          <a:xfrm>
            <a:off x="1055975" y="3977125"/>
            <a:ext cx="6719100" cy="59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Tony Rappa | Strategic Alliances Manager</a:t>
            </a:r>
            <a:endParaRPr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3" name="Google Shape;213;p35"/>
          <p:cNvCxnSpPr/>
          <p:nvPr/>
        </p:nvCxnSpPr>
        <p:spPr>
          <a:xfrm>
            <a:off x="6219300" y="1309150"/>
            <a:ext cx="0" cy="2463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4" name="Google Shape;214;p35"/>
          <p:cNvSpPr txBox="1"/>
          <p:nvPr>
            <p:ph type="title"/>
          </p:nvPr>
        </p:nvSpPr>
        <p:spPr>
          <a:xfrm>
            <a:off x="1031954" y="736450"/>
            <a:ext cx="483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Getting Started with Branch is Easy!</a:t>
            </a:r>
            <a:endParaRPr sz="2100"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sp>
        <p:nvSpPr>
          <p:cNvPr id="215" name="Google Shape;215;p35"/>
          <p:cNvSpPr txBox="1"/>
          <p:nvPr/>
        </p:nvSpPr>
        <p:spPr>
          <a:xfrm>
            <a:off x="1128025" y="1549325"/>
            <a:ext cx="4171200" cy="21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Your dedicated Branch Success Team will:</a:t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260350" lvl="0" marL="28575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⬡"/>
            </a:pPr>
            <a: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Review and align on your companies priorities</a:t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260350" lvl="0" marL="28575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⬡"/>
            </a:pPr>
            <a: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Help provide guidance + requirements on data exchange and setup</a:t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260350" lvl="0" marL="28575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⬡"/>
            </a:pPr>
            <a: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Create custom communication materials</a:t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260350" lvl="0" marL="28575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⬡"/>
            </a:pPr>
            <a: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Provide multi-level leadership training</a:t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16" name="Google Shape;216;p35"/>
          <p:cNvSpPr/>
          <p:nvPr/>
        </p:nvSpPr>
        <p:spPr>
          <a:xfrm>
            <a:off x="5969100" y="1001595"/>
            <a:ext cx="500400" cy="500400"/>
          </a:xfrm>
          <a:prstGeom prst="ellipse">
            <a:avLst/>
          </a:prstGeom>
          <a:solidFill>
            <a:schemeClr val="accent1"/>
          </a:solidFill>
          <a:ln cap="flat" cmpd="sng" w="19050">
            <a:solidFill>
              <a:srgbClr val="01B5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Space Mono"/>
                <a:ea typeface="Space Mono"/>
                <a:cs typeface="Space Mono"/>
                <a:sym typeface="Space Mono"/>
              </a:rPr>
              <a:t>1</a:t>
            </a:r>
            <a:endParaRPr sz="1600">
              <a:solidFill>
                <a:srgbClr val="FFFFFF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217" name="Google Shape;217;p35"/>
          <p:cNvSpPr/>
          <p:nvPr/>
        </p:nvSpPr>
        <p:spPr>
          <a:xfrm>
            <a:off x="5969100" y="1865477"/>
            <a:ext cx="500400" cy="5004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1"/>
                </a:solidFill>
                <a:latin typeface="Space Mono"/>
                <a:ea typeface="Space Mono"/>
                <a:cs typeface="Space Mono"/>
                <a:sym typeface="Space Mono"/>
              </a:rPr>
              <a:t>2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18" name="Google Shape;218;p35"/>
          <p:cNvSpPr/>
          <p:nvPr/>
        </p:nvSpPr>
        <p:spPr>
          <a:xfrm>
            <a:off x="5969100" y="2682027"/>
            <a:ext cx="500400" cy="5004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1"/>
                </a:solidFill>
                <a:latin typeface="Space Mono"/>
                <a:ea typeface="Space Mono"/>
                <a:cs typeface="Space Mono"/>
                <a:sym typeface="Space Mono"/>
              </a:rPr>
              <a:t>3</a:t>
            </a:r>
            <a:endParaRPr/>
          </a:p>
        </p:txBody>
      </p:sp>
      <p:sp>
        <p:nvSpPr>
          <p:cNvPr id="219" name="Google Shape;219;p35"/>
          <p:cNvSpPr/>
          <p:nvPr/>
        </p:nvSpPr>
        <p:spPr>
          <a:xfrm>
            <a:off x="5969100" y="3498577"/>
            <a:ext cx="500400" cy="5004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1"/>
                </a:solidFill>
                <a:latin typeface="Space Mono"/>
                <a:ea typeface="Space Mono"/>
                <a:cs typeface="Space Mono"/>
                <a:sym typeface="Space Mono"/>
              </a:rPr>
              <a:t>4</a:t>
            </a:r>
            <a:endParaRPr/>
          </a:p>
        </p:txBody>
      </p:sp>
      <p:sp>
        <p:nvSpPr>
          <p:cNvPr id="220" name="Google Shape;220;p35"/>
          <p:cNvSpPr txBox="1"/>
          <p:nvPr/>
        </p:nvSpPr>
        <p:spPr>
          <a:xfrm>
            <a:off x="6621925" y="1922554"/>
            <a:ext cx="1976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Verify</a:t>
            </a:r>
            <a:r>
              <a:rPr lang="en" sz="11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employee data route</a:t>
            </a:r>
            <a:endParaRPr sz="1100"/>
          </a:p>
        </p:txBody>
      </p:sp>
      <p:sp>
        <p:nvSpPr>
          <p:cNvPr id="221" name="Google Shape;221;p35"/>
          <p:cNvSpPr txBox="1"/>
          <p:nvPr/>
        </p:nvSpPr>
        <p:spPr>
          <a:xfrm>
            <a:off x="6621925" y="2658657"/>
            <a:ext cx="19761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Train leaders &amp; distribute</a:t>
            </a:r>
            <a:endParaRPr sz="11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marketing materials</a:t>
            </a:r>
            <a:endParaRPr sz="11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22" name="Google Shape;222;p35"/>
          <p:cNvSpPr txBox="1"/>
          <p:nvPr/>
        </p:nvSpPr>
        <p:spPr>
          <a:xfrm>
            <a:off x="6621925" y="3536674"/>
            <a:ext cx="197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rPr>
              <a:t>Go live!</a:t>
            </a:r>
            <a:endParaRPr b="1">
              <a:solidFill>
                <a:schemeClr val="accen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23" name="Google Shape;223;p35"/>
          <p:cNvSpPr txBox="1"/>
          <p:nvPr/>
        </p:nvSpPr>
        <p:spPr>
          <a:xfrm>
            <a:off x="6634501" y="1042609"/>
            <a:ext cx="197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Sign with Branch</a:t>
            </a:r>
            <a:endParaRPr b="1"/>
          </a:p>
        </p:txBody>
      </p:sp>
      <p:sp>
        <p:nvSpPr>
          <p:cNvPr id="224" name="Google Shape;224;p35"/>
          <p:cNvSpPr txBox="1"/>
          <p:nvPr/>
        </p:nvSpPr>
        <p:spPr>
          <a:xfrm>
            <a:off x="6949612" y="1384526"/>
            <a:ext cx="17616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No minimums, No fees</a:t>
            </a:r>
            <a:endParaRPr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25" name="Google Shape;225;p35"/>
          <p:cNvPicPr preferRelativeResize="0"/>
          <p:nvPr/>
        </p:nvPicPr>
        <p:blipFill rotWithShape="1">
          <a:blip r:embed="rId3">
            <a:alphaModFix/>
          </a:blip>
          <a:srcRect b="0" l="0" r="79331" t="0"/>
          <a:stretch/>
        </p:blipFill>
        <p:spPr>
          <a:xfrm>
            <a:off x="8794573" y="4736979"/>
            <a:ext cx="168700" cy="22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3001" y="1443601"/>
            <a:ext cx="168700" cy="172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876950"/>
            <a:ext cx="5345124" cy="126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6"/>
          <p:cNvSpPr/>
          <p:nvPr/>
        </p:nvSpPr>
        <p:spPr>
          <a:xfrm>
            <a:off x="5432800" y="-343400"/>
            <a:ext cx="4949400" cy="4949400"/>
          </a:xfrm>
          <a:prstGeom prst="ellipse">
            <a:avLst/>
          </a:prstGeom>
          <a:solidFill>
            <a:srgbClr val="DCF5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6"/>
          <p:cNvSpPr txBox="1"/>
          <p:nvPr>
            <p:ph type="title"/>
          </p:nvPr>
        </p:nvSpPr>
        <p:spPr>
          <a:xfrm>
            <a:off x="588300" y="736025"/>
            <a:ext cx="4668600" cy="96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UKG Dimensions &amp;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Branch</a:t>
            </a:r>
            <a:endParaRPr/>
          </a:p>
        </p:txBody>
      </p:sp>
      <p:sp>
        <p:nvSpPr>
          <p:cNvPr id="234" name="Google Shape;234;p36"/>
          <p:cNvSpPr/>
          <p:nvPr/>
        </p:nvSpPr>
        <p:spPr>
          <a:xfrm>
            <a:off x="1143000" y="538550"/>
            <a:ext cx="684300" cy="4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36"/>
          <p:cNvSpPr txBox="1"/>
          <p:nvPr/>
        </p:nvSpPr>
        <p:spPr>
          <a:xfrm>
            <a:off x="481425" y="1862600"/>
            <a:ext cx="4668600" cy="20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 Sans"/>
              <a:buChar char="⬢"/>
            </a:pPr>
            <a:r>
              <a:rPr lang="en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API Integration</a:t>
            </a:r>
            <a:endParaRPr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 Sans"/>
              <a:buChar char="⬢"/>
            </a:pPr>
            <a:r>
              <a:rPr lang="en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Branch Tile</a:t>
            </a:r>
            <a:endParaRPr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 Sans"/>
              <a:buChar char="⬢"/>
            </a:pPr>
            <a:r>
              <a:rPr lang="en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EWA</a:t>
            </a:r>
            <a:endParaRPr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 Sans"/>
              <a:buChar char="⬢"/>
            </a:pPr>
            <a:r>
              <a:rPr lang="en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Fulfilling Paycard Needs</a:t>
            </a:r>
            <a:endParaRPr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 Sans"/>
              <a:buChar char="⬢"/>
            </a:pPr>
            <a:r>
              <a:rPr lang="en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Disbursements</a:t>
            </a:r>
            <a:r>
              <a:rPr lang="en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36" name="Google Shape;236;p36"/>
          <p:cNvSpPr txBox="1"/>
          <p:nvPr/>
        </p:nvSpPr>
        <p:spPr>
          <a:xfrm>
            <a:off x="6069172" y="1069314"/>
            <a:ext cx="277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2CD5C4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“</a:t>
            </a:r>
            <a:endParaRPr sz="2000">
              <a:solidFill>
                <a:srgbClr val="2CD5C4"/>
              </a:solidFill>
            </a:endParaRPr>
          </a:p>
        </p:txBody>
      </p:sp>
      <p:pic>
        <p:nvPicPr>
          <p:cNvPr id="237" name="Google Shape;23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3125" y="345099"/>
            <a:ext cx="4431199" cy="4368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7"/>
          <p:cNvSpPr txBox="1"/>
          <p:nvPr>
            <p:ph type="title"/>
          </p:nvPr>
        </p:nvSpPr>
        <p:spPr>
          <a:xfrm>
            <a:off x="464050" y="782850"/>
            <a:ext cx="4668600" cy="96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UKG Pro &amp;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Branch</a:t>
            </a:r>
            <a:endParaRPr/>
          </a:p>
        </p:txBody>
      </p:sp>
      <p:pic>
        <p:nvPicPr>
          <p:cNvPr id="243" name="Google Shape;24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4650" y="309950"/>
            <a:ext cx="5137626" cy="336094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7"/>
          <p:cNvSpPr txBox="1"/>
          <p:nvPr/>
        </p:nvSpPr>
        <p:spPr>
          <a:xfrm>
            <a:off x="386825" y="1939325"/>
            <a:ext cx="4668600" cy="16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 Sans"/>
              <a:buChar char="⬢"/>
            </a:pPr>
            <a:r>
              <a:rPr lang="en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API Integration</a:t>
            </a:r>
            <a:endParaRPr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 Sans"/>
              <a:buChar char="⬢"/>
            </a:pPr>
            <a:r>
              <a:rPr lang="en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EWA</a:t>
            </a:r>
            <a:endParaRPr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 Sans"/>
              <a:buChar char="⬢"/>
            </a:pPr>
            <a:r>
              <a:rPr lang="en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Fulfilling Paycard Needs</a:t>
            </a:r>
            <a:endParaRPr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 Sans"/>
              <a:buChar char="⬢"/>
            </a:pPr>
            <a:r>
              <a:rPr lang="en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Disbursements </a:t>
            </a:r>
            <a:endParaRPr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245" name="Google Shape;24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9406" y="1963250"/>
            <a:ext cx="4025625" cy="250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8"/>
          <p:cNvSpPr txBox="1"/>
          <p:nvPr/>
        </p:nvSpPr>
        <p:spPr>
          <a:xfrm>
            <a:off x="319250" y="1999400"/>
            <a:ext cx="2893800" cy="20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 Sans"/>
              <a:buChar char="⬢"/>
            </a:pPr>
            <a:r>
              <a:rPr lang="en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File</a:t>
            </a:r>
            <a:r>
              <a:rPr lang="en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Integration</a:t>
            </a:r>
            <a:endParaRPr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 Sans"/>
              <a:buChar char="⬢"/>
            </a:pPr>
            <a:r>
              <a:rPr lang="en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EWA</a:t>
            </a:r>
            <a:endParaRPr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 Sans"/>
              <a:buChar char="⬢"/>
            </a:pPr>
            <a:r>
              <a:rPr lang="en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Fulfilling Paycard Needs</a:t>
            </a:r>
            <a:endParaRPr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 Sans"/>
              <a:buChar char="⬢"/>
            </a:pPr>
            <a:r>
              <a:rPr lang="en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Disbursements </a:t>
            </a:r>
            <a:endParaRPr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51" name="Google Shape;251;p38"/>
          <p:cNvSpPr txBox="1"/>
          <p:nvPr>
            <p:ph type="title"/>
          </p:nvPr>
        </p:nvSpPr>
        <p:spPr>
          <a:xfrm>
            <a:off x="235450" y="859050"/>
            <a:ext cx="2572200" cy="96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UKG Ready &amp; WFC + Branch</a:t>
            </a:r>
            <a:endParaRPr/>
          </a:p>
        </p:txBody>
      </p:sp>
      <p:pic>
        <p:nvPicPr>
          <p:cNvPr id="252" name="Google Shape;25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9650" y="731100"/>
            <a:ext cx="6363051" cy="367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9"/>
          <p:cNvSpPr/>
          <p:nvPr/>
        </p:nvSpPr>
        <p:spPr>
          <a:xfrm flipH="1" rot="10800000">
            <a:off x="6033436" y="533823"/>
            <a:ext cx="2727300" cy="4095600"/>
          </a:xfrm>
          <a:prstGeom prst="snip1Rect">
            <a:avLst>
              <a:gd fmla="val 18580" name="adj"/>
            </a:avLst>
          </a:prstGeom>
          <a:solidFill>
            <a:srgbClr val="353444">
              <a:alpha val="100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58" name="Google Shape;258;p39"/>
          <p:cNvSpPr txBox="1"/>
          <p:nvPr>
            <p:ph idx="1" type="body"/>
          </p:nvPr>
        </p:nvSpPr>
        <p:spPr>
          <a:xfrm>
            <a:off x="1060750" y="3113799"/>
            <a:ext cx="4424700" cy="14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Branch is working on big ideas to help solve the financial challenges faced by America’s 80 million hourly workers by partnering with the companies they work for to streamline payments.</a:t>
            </a:r>
            <a:endParaRPr sz="1500"/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259" name="Google Shape;259;p39"/>
          <p:cNvSpPr txBox="1"/>
          <p:nvPr>
            <p:ph idx="1" type="body"/>
          </p:nvPr>
        </p:nvSpPr>
        <p:spPr>
          <a:xfrm>
            <a:off x="6259897" y="3099325"/>
            <a:ext cx="1410900" cy="31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b="1" lang="en" sz="800"/>
              <a:t>Wellness Partnerships</a:t>
            </a:r>
            <a:endParaRPr b="1" sz="800"/>
          </a:p>
        </p:txBody>
      </p:sp>
      <p:sp>
        <p:nvSpPr>
          <p:cNvPr id="260" name="Google Shape;260;p39"/>
          <p:cNvSpPr/>
          <p:nvPr/>
        </p:nvSpPr>
        <p:spPr>
          <a:xfrm>
            <a:off x="1143000" y="1452950"/>
            <a:ext cx="684300" cy="4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1" name="Google Shape;26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991" y="681311"/>
            <a:ext cx="1652824" cy="44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6007" y="3474887"/>
            <a:ext cx="1896525" cy="3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9049" y="3926374"/>
            <a:ext cx="1331805" cy="3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6738" y="1282309"/>
            <a:ext cx="469200" cy="466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22093" y="1876293"/>
            <a:ext cx="458480" cy="4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9"/>
          <p:cNvSpPr txBox="1"/>
          <p:nvPr>
            <p:ph idx="1" type="body"/>
          </p:nvPr>
        </p:nvSpPr>
        <p:spPr>
          <a:xfrm>
            <a:off x="6775629" y="1288626"/>
            <a:ext cx="2033400" cy="35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2020 Webby Award Winner</a:t>
            </a:r>
            <a:br>
              <a:rPr b="1" lang="en" sz="800">
                <a:solidFill>
                  <a:srgbClr val="FFFFFF"/>
                </a:solidFill>
              </a:rPr>
            </a:br>
            <a:r>
              <a:rPr lang="en" sz="800">
                <a:solidFill>
                  <a:srgbClr val="FFFFFF"/>
                </a:solidFill>
              </a:rPr>
              <a:t>Apps - Financial Service Banking</a:t>
            </a:r>
            <a:endParaRPr sz="800">
              <a:solidFill>
                <a:srgbClr val="FFFFFF"/>
              </a:solidFill>
            </a:endParaRPr>
          </a:p>
        </p:txBody>
      </p:sp>
      <p:sp>
        <p:nvSpPr>
          <p:cNvPr id="267" name="Google Shape;267;p39"/>
          <p:cNvSpPr txBox="1"/>
          <p:nvPr>
            <p:ph idx="1" type="body"/>
          </p:nvPr>
        </p:nvSpPr>
        <p:spPr>
          <a:xfrm>
            <a:off x="6775629" y="1882947"/>
            <a:ext cx="2033400" cy="35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2020 Lendit Fintech Award Winner</a:t>
            </a:r>
            <a:br>
              <a:rPr b="1" lang="en" sz="800">
                <a:solidFill>
                  <a:srgbClr val="FFFFFF"/>
                </a:solidFill>
              </a:rPr>
            </a:br>
            <a:r>
              <a:rPr lang="en" sz="800">
                <a:solidFill>
                  <a:srgbClr val="FFFFFF"/>
                </a:solidFill>
              </a:rPr>
              <a:t>Excellence in Financial Inclusion</a:t>
            </a:r>
            <a:endParaRPr sz="800">
              <a:solidFill>
                <a:srgbClr val="FFFFFF"/>
              </a:solidFill>
            </a:endParaRPr>
          </a:p>
        </p:txBody>
      </p:sp>
      <p:sp>
        <p:nvSpPr>
          <p:cNvPr id="268" name="Google Shape;268;p39"/>
          <p:cNvSpPr txBox="1"/>
          <p:nvPr>
            <p:ph idx="1" type="body"/>
          </p:nvPr>
        </p:nvSpPr>
        <p:spPr>
          <a:xfrm>
            <a:off x="6259897" y="931775"/>
            <a:ext cx="1410900" cy="31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b="1" lang="en" sz="800"/>
              <a:t>Awards   </a:t>
            </a:r>
            <a:endParaRPr b="1" sz="800"/>
          </a:p>
        </p:txBody>
      </p:sp>
      <p:sp>
        <p:nvSpPr>
          <p:cNvPr id="269" name="Google Shape;269;p39"/>
          <p:cNvSpPr txBox="1"/>
          <p:nvPr>
            <p:ph idx="1" type="body"/>
          </p:nvPr>
        </p:nvSpPr>
        <p:spPr>
          <a:xfrm>
            <a:off x="6775629" y="2491134"/>
            <a:ext cx="2033400" cy="35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b="1" lang="en" sz="800">
                <a:solidFill>
                  <a:srgbClr val="FFFFFF"/>
                </a:solidFill>
              </a:rPr>
              <a:t>G2 Leader - </a:t>
            </a:r>
            <a:r>
              <a:rPr b="1" lang="en" sz="800">
                <a:solidFill>
                  <a:srgbClr val="FFFFFF"/>
                </a:solidFill>
              </a:rPr>
              <a:t>Winter 2021</a:t>
            </a:r>
            <a:br>
              <a:rPr b="1" lang="en" sz="800">
                <a:solidFill>
                  <a:srgbClr val="FFFFFF"/>
                </a:solidFill>
              </a:rPr>
            </a:br>
            <a:r>
              <a:rPr lang="en" sz="800">
                <a:solidFill>
                  <a:srgbClr val="FFFFFF"/>
                </a:solidFill>
              </a:rPr>
              <a:t>4.7 Stars</a:t>
            </a:r>
            <a:endParaRPr sz="800">
              <a:solidFill>
                <a:srgbClr val="FFFFFF"/>
              </a:solidFill>
            </a:endParaRPr>
          </a:p>
        </p:txBody>
      </p:sp>
      <p:sp>
        <p:nvSpPr>
          <p:cNvPr id="270" name="Google Shape;270;p39"/>
          <p:cNvSpPr/>
          <p:nvPr/>
        </p:nvSpPr>
        <p:spPr>
          <a:xfrm>
            <a:off x="6366000" y="904875"/>
            <a:ext cx="108000" cy="2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9"/>
          <p:cNvSpPr/>
          <p:nvPr/>
        </p:nvSpPr>
        <p:spPr>
          <a:xfrm>
            <a:off x="6366000" y="3071925"/>
            <a:ext cx="108000" cy="2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9"/>
          <p:cNvSpPr txBox="1"/>
          <p:nvPr>
            <p:ph type="title"/>
          </p:nvPr>
        </p:nvSpPr>
        <p:spPr>
          <a:xfrm>
            <a:off x="1031950" y="1601200"/>
            <a:ext cx="4708500" cy="14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Emerging leader in employee-centric fintech &amp; financial wellness</a:t>
            </a:r>
            <a:endParaRPr/>
          </a:p>
        </p:txBody>
      </p:sp>
      <p:pic>
        <p:nvPicPr>
          <p:cNvPr id="273" name="Google Shape;273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98549" y="2491123"/>
            <a:ext cx="329523" cy="38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0"/>
          <p:cNvSpPr/>
          <p:nvPr/>
        </p:nvSpPr>
        <p:spPr>
          <a:xfrm>
            <a:off x="0" y="3765650"/>
            <a:ext cx="9144000" cy="1377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40"/>
          <p:cNvSpPr txBox="1"/>
          <p:nvPr>
            <p:ph type="title"/>
          </p:nvPr>
        </p:nvSpPr>
        <p:spPr>
          <a:xfrm>
            <a:off x="3695700" y="747075"/>
            <a:ext cx="5004600" cy="5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Tony Rappa</a:t>
            </a:r>
            <a:endParaRPr/>
          </a:p>
        </p:txBody>
      </p:sp>
      <p:sp>
        <p:nvSpPr>
          <p:cNvPr id="280" name="Google Shape;280;p40"/>
          <p:cNvSpPr txBox="1"/>
          <p:nvPr>
            <p:ph idx="1" type="subTitle"/>
          </p:nvPr>
        </p:nvSpPr>
        <p:spPr>
          <a:xfrm>
            <a:off x="3695700" y="1269450"/>
            <a:ext cx="50046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Strategic Alliances Manager</a:t>
            </a:r>
            <a:endParaRPr/>
          </a:p>
        </p:txBody>
      </p:sp>
      <p:sp>
        <p:nvSpPr>
          <p:cNvPr id="281" name="Google Shape;281;p40"/>
          <p:cNvSpPr txBox="1"/>
          <p:nvPr>
            <p:ph idx="2" type="body"/>
          </p:nvPr>
        </p:nvSpPr>
        <p:spPr>
          <a:xfrm>
            <a:off x="4250750" y="1877450"/>
            <a:ext cx="4145700" cy="9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651.341.5522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tony.rappa@branchapp.com</a:t>
            </a:r>
            <a:r>
              <a:rPr lang="en"/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40"/>
          <p:cNvSpPr txBox="1"/>
          <p:nvPr/>
        </p:nvSpPr>
        <p:spPr>
          <a:xfrm>
            <a:off x="3771900" y="4133783"/>
            <a:ext cx="43098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88E6C"/>
                </a:solidFill>
                <a:latin typeface="Nunito Sans"/>
                <a:ea typeface="Nunito Sans"/>
                <a:cs typeface="Nunito Sans"/>
                <a:sym typeface="Nunito Sans"/>
              </a:rPr>
              <a:t>Banking Services provided by Evolve Bank &amp; Trust, Member FDIC. The Branch Mastercard Debit Card is issued by Evolve Bank &amp; Trust pursuant to a license from Mastercard and may be used everywhere Mastercard debit cards are accepted.</a:t>
            </a:r>
            <a:endParaRPr sz="800">
              <a:solidFill>
                <a:srgbClr val="588E6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800">
                <a:solidFill>
                  <a:srgbClr val="588E6C"/>
                </a:solidFill>
                <a:latin typeface="Nunito Sans"/>
                <a:ea typeface="Nunito Sans"/>
                <a:cs typeface="Nunito Sans"/>
                <a:sym typeface="Nunito Sans"/>
              </a:rPr>
              <a:t>© Branch 2021 - All Rights Reserved</a:t>
            </a:r>
            <a:endParaRPr sz="80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283" name="Google Shape;28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2999" y="4113202"/>
            <a:ext cx="1201524" cy="32855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0"/>
          <p:cNvSpPr txBox="1"/>
          <p:nvPr/>
        </p:nvSpPr>
        <p:spPr>
          <a:xfrm>
            <a:off x="3771894" y="2859825"/>
            <a:ext cx="192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300">
                <a:solidFill>
                  <a:schemeClr val="accent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branchapp.com</a:t>
            </a:r>
            <a:r>
              <a:rPr lang="en" sz="900">
                <a:solidFill>
                  <a:schemeClr val="accent1"/>
                </a:solidFill>
              </a:rPr>
              <a:t> ›</a:t>
            </a:r>
            <a:endParaRPr sz="900">
              <a:solidFill>
                <a:schemeClr val="accent1"/>
              </a:solidFill>
            </a:endParaRPr>
          </a:p>
        </p:txBody>
      </p:sp>
      <p:sp>
        <p:nvSpPr>
          <p:cNvPr id="285" name="Google Shape;285;p40"/>
          <p:cNvSpPr/>
          <p:nvPr/>
        </p:nvSpPr>
        <p:spPr>
          <a:xfrm>
            <a:off x="3771900" y="660925"/>
            <a:ext cx="684300" cy="40500"/>
          </a:xfrm>
          <a:prstGeom prst="rect">
            <a:avLst/>
          </a:prstGeom>
          <a:solidFill>
            <a:srgbClr val="00CD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86" name="Google Shape;286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53180" y="2459568"/>
            <a:ext cx="195772" cy="24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41945" y="2019335"/>
            <a:ext cx="242833" cy="203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0"/>
          <p:cNvPicPr preferRelativeResize="0"/>
          <p:nvPr/>
        </p:nvPicPr>
        <p:blipFill rotWithShape="1">
          <a:blip r:embed="rId8">
            <a:alphaModFix/>
          </a:blip>
          <a:srcRect b="0" l="9690" r="0" t="0"/>
          <a:stretch/>
        </p:blipFill>
        <p:spPr>
          <a:xfrm>
            <a:off x="0" y="733675"/>
            <a:ext cx="3386375" cy="233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0"/>
          <p:cNvSpPr txBox="1"/>
          <p:nvPr/>
        </p:nvSpPr>
        <p:spPr>
          <a:xfrm>
            <a:off x="1143000" y="3468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rPr>
              <a:t>STAY IN TOUCH</a:t>
            </a:r>
            <a:endParaRPr sz="5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7"/>
          <p:cNvSpPr txBox="1"/>
          <p:nvPr>
            <p:ph idx="1" type="body"/>
          </p:nvPr>
        </p:nvSpPr>
        <p:spPr>
          <a:xfrm>
            <a:off x="3772975" y="2511278"/>
            <a:ext cx="4820100" cy="9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Char char="⬢"/>
            </a:pPr>
            <a:r>
              <a:rPr lang="en"/>
              <a:t>COVID-19 has hit lower-income workers most</a:t>
            </a:r>
            <a:endParaRPr/>
          </a:p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Char char="⬢"/>
            </a:pPr>
            <a:r>
              <a:rPr lang="en"/>
              <a:t>Movement away from cash has created gaps</a:t>
            </a:r>
            <a:endParaRPr/>
          </a:p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Char char="⬢"/>
            </a:pPr>
            <a:r>
              <a:rPr lang="en"/>
              <a:t>Growth in gig </a:t>
            </a:r>
            <a:r>
              <a:rPr lang="en"/>
              <a:t>employment has set new expectations</a:t>
            </a:r>
            <a:endParaRPr/>
          </a:p>
        </p:txBody>
      </p:sp>
      <p:sp>
        <p:nvSpPr>
          <p:cNvPr id="108" name="Google Shape;108;p27"/>
          <p:cNvSpPr/>
          <p:nvPr/>
        </p:nvSpPr>
        <p:spPr>
          <a:xfrm>
            <a:off x="3821250" y="838625"/>
            <a:ext cx="684300" cy="4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7"/>
          <p:cNvSpPr txBox="1"/>
          <p:nvPr>
            <p:ph type="title"/>
          </p:nvPr>
        </p:nvSpPr>
        <p:spPr>
          <a:xfrm>
            <a:off x="3728550" y="1005150"/>
            <a:ext cx="4492800" cy="120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Workers need faster access to wages, now more than ever before.</a:t>
            </a:r>
            <a:endParaRPr sz="2600"/>
          </a:p>
        </p:txBody>
      </p:sp>
      <p:sp>
        <p:nvSpPr>
          <p:cNvPr id="110" name="Google Shape;110;p27"/>
          <p:cNvSpPr txBox="1"/>
          <p:nvPr/>
        </p:nvSpPr>
        <p:spPr>
          <a:xfrm>
            <a:off x="3745050" y="3736700"/>
            <a:ext cx="3946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7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Traditional payment methods haven’t caught up.</a:t>
            </a:r>
            <a:endParaRPr sz="17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11" name="Google Shape;111;p27"/>
          <p:cNvPicPr preferRelativeResize="0"/>
          <p:nvPr/>
        </p:nvPicPr>
        <p:blipFill rotWithShape="1">
          <a:blip r:embed="rId3">
            <a:alphaModFix/>
          </a:blip>
          <a:srcRect b="0" l="0" r="79331" t="0"/>
          <a:stretch/>
        </p:blipFill>
        <p:spPr>
          <a:xfrm>
            <a:off x="8794573" y="4736979"/>
            <a:ext cx="168700" cy="22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28182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8"/>
          <p:cNvSpPr txBox="1"/>
          <p:nvPr>
            <p:ph type="title"/>
          </p:nvPr>
        </p:nvSpPr>
        <p:spPr>
          <a:xfrm>
            <a:off x="1073700" y="1076000"/>
            <a:ext cx="6900300" cy="171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Branch is a </a:t>
            </a:r>
            <a:r>
              <a:rPr lang="en" sz="2800">
                <a:highlight>
                  <a:srgbClr val="FFFFFF"/>
                </a:highlight>
              </a:rPr>
              <a:t>free employee benefit*</a:t>
            </a:r>
            <a:br>
              <a:rPr lang="en" sz="2800"/>
            </a:br>
            <a:r>
              <a:rPr lang="en" sz="2800"/>
              <a:t>improving financial health for businesses and workers.</a:t>
            </a:r>
            <a:endParaRPr sz="2800"/>
          </a:p>
        </p:txBody>
      </p:sp>
      <p:sp>
        <p:nvSpPr>
          <p:cNvPr id="118" name="Google Shape;118;p28"/>
          <p:cNvSpPr/>
          <p:nvPr/>
        </p:nvSpPr>
        <p:spPr>
          <a:xfrm>
            <a:off x="1143000" y="3579950"/>
            <a:ext cx="6657900" cy="945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1B5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sp>
        <p:nvSpPr>
          <p:cNvPr id="119" name="Google Shape;119;p28"/>
          <p:cNvSpPr txBox="1"/>
          <p:nvPr>
            <p:ph type="title"/>
          </p:nvPr>
        </p:nvSpPr>
        <p:spPr>
          <a:xfrm>
            <a:off x="1073700" y="2791925"/>
            <a:ext cx="4949100" cy="3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*No setup costs, subscriptions or access fees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120" name="Google Shape;120;p28"/>
          <p:cNvSpPr/>
          <p:nvPr/>
        </p:nvSpPr>
        <p:spPr>
          <a:xfrm>
            <a:off x="1356713" y="3795123"/>
            <a:ext cx="1851000" cy="5235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Digital Wallet</a:t>
            </a:r>
            <a:endParaRPr>
              <a:solidFill>
                <a:srgbClr val="FFFFFF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sp>
        <p:nvSpPr>
          <p:cNvPr id="121" name="Google Shape;121;p28"/>
          <p:cNvSpPr/>
          <p:nvPr/>
        </p:nvSpPr>
        <p:spPr>
          <a:xfrm>
            <a:off x="3569053" y="3795123"/>
            <a:ext cx="1851000" cy="5235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Branch Card</a:t>
            </a:r>
            <a:endParaRPr/>
          </a:p>
        </p:txBody>
      </p:sp>
      <p:sp>
        <p:nvSpPr>
          <p:cNvPr id="122" name="Google Shape;122;p28"/>
          <p:cNvSpPr/>
          <p:nvPr/>
        </p:nvSpPr>
        <p:spPr>
          <a:xfrm>
            <a:off x="5741017" y="3795123"/>
            <a:ext cx="1851000" cy="5235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Instant Pay</a:t>
            </a:r>
            <a:endParaRPr/>
          </a:p>
        </p:txBody>
      </p:sp>
      <p:sp>
        <p:nvSpPr>
          <p:cNvPr id="123" name="Google Shape;123;p28"/>
          <p:cNvSpPr txBox="1"/>
          <p:nvPr/>
        </p:nvSpPr>
        <p:spPr>
          <a:xfrm>
            <a:off x="3199153" y="3779823"/>
            <a:ext cx="369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+</a:t>
            </a:r>
            <a:endParaRPr sz="2400"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sp>
        <p:nvSpPr>
          <p:cNvPr id="124" name="Google Shape;124;p28"/>
          <p:cNvSpPr txBox="1"/>
          <p:nvPr/>
        </p:nvSpPr>
        <p:spPr>
          <a:xfrm>
            <a:off x="5404517" y="3779823"/>
            <a:ext cx="369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+</a:t>
            </a:r>
            <a:endParaRPr sz="2400"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pic>
        <p:nvPicPr>
          <p:cNvPr id="125" name="Google Shape;125;p28"/>
          <p:cNvPicPr preferRelativeResize="0"/>
          <p:nvPr/>
        </p:nvPicPr>
        <p:blipFill rotWithShape="1">
          <a:blip r:embed="rId3">
            <a:alphaModFix/>
          </a:blip>
          <a:srcRect b="0" l="0" r="76786" t="0"/>
          <a:stretch/>
        </p:blipFill>
        <p:spPr>
          <a:xfrm>
            <a:off x="8792751" y="4736972"/>
            <a:ext cx="191408" cy="22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8"/>
          <p:cNvSpPr/>
          <p:nvPr/>
        </p:nvSpPr>
        <p:spPr>
          <a:xfrm>
            <a:off x="1346894" y="3374606"/>
            <a:ext cx="1997100" cy="3741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39C3D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Employer Payments Platform</a:t>
            </a:r>
            <a:endParaRPr sz="1000">
              <a:solidFill>
                <a:srgbClr val="039C3D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9"/>
          <p:cNvSpPr txBox="1"/>
          <p:nvPr>
            <p:ph type="title"/>
          </p:nvPr>
        </p:nvSpPr>
        <p:spPr>
          <a:xfrm>
            <a:off x="1073700" y="792575"/>
            <a:ext cx="4744200" cy="88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Branch + UKG helps solve real </a:t>
            </a:r>
            <a:r>
              <a:rPr lang="en" sz="2400">
                <a:solidFill>
                  <a:srgbClr val="FFFFFF"/>
                </a:solidFill>
                <a:highlight>
                  <a:schemeClr val="accent1"/>
                </a:highlight>
              </a:rPr>
              <a:t>business + payroll problems:</a:t>
            </a:r>
            <a:endParaRPr sz="2400">
              <a:solidFill>
                <a:srgbClr val="FFFFFF"/>
              </a:solidFill>
              <a:highlight>
                <a:schemeClr val="accent1"/>
              </a:highlight>
            </a:endParaRPr>
          </a:p>
        </p:txBody>
      </p:sp>
      <p:sp>
        <p:nvSpPr>
          <p:cNvPr id="132" name="Google Shape;132;p29"/>
          <p:cNvSpPr txBox="1"/>
          <p:nvPr>
            <p:ph type="title"/>
          </p:nvPr>
        </p:nvSpPr>
        <p:spPr>
          <a:xfrm>
            <a:off x="1067050" y="1879850"/>
            <a:ext cx="4532100" cy="255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pace Grotesk"/>
              <a:buAutoNum type="arabicPeriod"/>
            </a:pPr>
            <a:r>
              <a:rPr lang="en" sz="1400">
                <a:solidFill>
                  <a:srgbClr val="FFFFFF"/>
                </a:solidFill>
                <a:latin typeface="Space Grotesk"/>
                <a:ea typeface="Space Grotesk"/>
                <a:cs typeface="Space Grotesk"/>
                <a:sym typeface="Space Grotesk"/>
              </a:rPr>
              <a:t>Providing EWA for All Employees</a:t>
            </a:r>
            <a:endParaRPr sz="1400">
              <a:solidFill>
                <a:srgbClr val="FFFFFF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pace Grotesk"/>
              <a:buAutoNum type="arabicPeriod"/>
            </a:pPr>
            <a:r>
              <a:rPr lang="en" sz="1400">
                <a:solidFill>
                  <a:srgbClr val="FFFFFF"/>
                </a:solidFill>
                <a:latin typeface="Space Grotesk"/>
                <a:ea typeface="Space Grotesk"/>
                <a:cs typeface="Space Grotesk"/>
                <a:sym typeface="Space Grotesk"/>
              </a:rPr>
              <a:t>Save Money by Reducing Paper checks</a:t>
            </a:r>
            <a:br>
              <a:rPr lang="en" sz="1400">
                <a:solidFill>
                  <a:srgbClr val="FFFFFF"/>
                </a:solidFill>
                <a:latin typeface="Space Grotesk"/>
                <a:ea typeface="Space Grotesk"/>
                <a:cs typeface="Space Grotesk"/>
                <a:sym typeface="Space Grotesk"/>
              </a:rPr>
            </a:br>
            <a:r>
              <a:rPr lang="en" sz="1400">
                <a:solidFill>
                  <a:srgbClr val="FFFFFF"/>
                </a:solidFill>
                <a:latin typeface="Space Grotesk"/>
                <a:ea typeface="Space Grotesk"/>
                <a:cs typeface="Space Grotesk"/>
                <a:sym typeface="Space Grotesk"/>
              </a:rPr>
              <a:t>or Replacing Paycards</a:t>
            </a:r>
            <a:endParaRPr sz="1400">
              <a:solidFill>
                <a:srgbClr val="FFFFFF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pace Grotesk"/>
              <a:buAutoNum type="arabicPeriod"/>
            </a:pPr>
            <a:r>
              <a:rPr lang="en" sz="1400">
                <a:solidFill>
                  <a:srgbClr val="FFFFFF"/>
                </a:solidFill>
                <a:latin typeface="Space Grotesk"/>
                <a:ea typeface="Space Grotesk"/>
                <a:cs typeface="Space Grotesk"/>
                <a:sym typeface="Space Grotesk"/>
              </a:rPr>
              <a:t>Automate Payouts - Tips, Miles, Last Pay</a:t>
            </a:r>
            <a:endParaRPr sz="1400">
              <a:solidFill>
                <a:srgbClr val="FFFFFF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pace Grotesk"/>
              <a:buAutoNum type="arabicPeriod"/>
            </a:pPr>
            <a:r>
              <a:rPr lang="en" sz="1400">
                <a:solidFill>
                  <a:srgbClr val="FFFFFF"/>
                </a:solidFill>
                <a:latin typeface="Space Grotesk"/>
                <a:ea typeface="Space Grotesk"/>
                <a:cs typeface="Space Grotesk"/>
                <a:sym typeface="Space Grotesk"/>
              </a:rPr>
              <a:t>Help Attract and Retain Quality Talent</a:t>
            </a:r>
            <a:endParaRPr sz="1400">
              <a:solidFill>
                <a:srgbClr val="FFFFFF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ts val="1400"/>
              <a:buFont typeface="Space Grotesk"/>
              <a:buAutoNum type="arabicPeriod"/>
            </a:pPr>
            <a:r>
              <a:rPr lang="en" sz="1400">
                <a:solidFill>
                  <a:srgbClr val="FFFFFF"/>
                </a:solidFill>
                <a:latin typeface="Space Grotesk"/>
                <a:ea typeface="Space Grotesk"/>
                <a:cs typeface="Space Grotesk"/>
                <a:sym typeface="Space Grotesk"/>
              </a:rPr>
              <a:t>Offer Financially-Inclusive Wellness</a:t>
            </a:r>
            <a:endParaRPr sz="1400">
              <a:solidFill>
                <a:srgbClr val="FFFFFF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133" name="Google Shape;133;p29"/>
          <p:cNvPicPr preferRelativeResize="0"/>
          <p:nvPr/>
        </p:nvPicPr>
        <p:blipFill rotWithShape="1">
          <a:blip r:embed="rId3">
            <a:alphaModFix/>
          </a:blip>
          <a:srcRect b="0" l="0" r="76786" t="0"/>
          <a:stretch/>
        </p:blipFill>
        <p:spPr>
          <a:xfrm>
            <a:off x="8792751" y="4736972"/>
            <a:ext cx="191408" cy="22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9"/>
          <p:cNvSpPr/>
          <p:nvPr/>
        </p:nvSpPr>
        <p:spPr>
          <a:xfrm>
            <a:off x="1143000" y="538550"/>
            <a:ext cx="684300" cy="4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135" name="Google Shape;135;p29"/>
          <p:cNvGrpSpPr/>
          <p:nvPr/>
        </p:nvGrpSpPr>
        <p:grpSpPr>
          <a:xfrm>
            <a:off x="5689925" y="1173360"/>
            <a:ext cx="3214200" cy="2670940"/>
            <a:chOff x="5689925" y="1173360"/>
            <a:chExt cx="3214200" cy="2670940"/>
          </a:xfrm>
        </p:grpSpPr>
        <p:pic>
          <p:nvPicPr>
            <p:cNvPr id="136" name="Google Shape;136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450500" y="1714500"/>
              <a:ext cx="1667750" cy="171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9"/>
            <p:cNvSpPr txBox="1"/>
            <p:nvPr/>
          </p:nvSpPr>
          <p:spPr>
            <a:xfrm>
              <a:off x="6499875" y="1173360"/>
              <a:ext cx="15690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accent1"/>
                  </a:solidFill>
                  <a:latin typeface="Nunito Sans SemiBold"/>
                  <a:ea typeface="Nunito Sans SemiBold"/>
                  <a:cs typeface="Nunito Sans SemiBold"/>
                  <a:sym typeface="Nunito Sans SemiBold"/>
                </a:rPr>
                <a:t>Simplify Payroll</a:t>
              </a:r>
              <a:br>
                <a:rPr lang="en" sz="1000">
                  <a:solidFill>
                    <a:schemeClr val="accent1"/>
                  </a:solidFill>
                  <a:latin typeface="Nunito Sans SemiBold"/>
                  <a:ea typeface="Nunito Sans SemiBold"/>
                  <a:cs typeface="Nunito Sans SemiBold"/>
                  <a:sym typeface="Nunito Sans SemiBold"/>
                </a:rPr>
              </a:br>
              <a:r>
                <a:rPr lang="en" sz="1000">
                  <a:solidFill>
                    <a:schemeClr val="accent1"/>
                  </a:solidFill>
                  <a:latin typeface="Nunito Sans SemiBold"/>
                  <a:ea typeface="Nunito Sans SemiBold"/>
                  <a:cs typeface="Nunito Sans SemiBold"/>
                  <a:sym typeface="Nunito Sans SemiBold"/>
                </a:rPr>
                <a:t>Save Time + Money</a:t>
              </a: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38" name="Google Shape;138;p29"/>
            <p:cNvSpPr txBox="1"/>
            <p:nvPr/>
          </p:nvSpPr>
          <p:spPr>
            <a:xfrm>
              <a:off x="5689925" y="3305500"/>
              <a:ext cx="15690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accent1"/>
                  </a:solidFill>
                  <a:latin typeface="Nunito Sans SemiBold"/>
                  <a:ea typeface="Nunito Sans SemiBold"/>
                  <a:cs typeface="Nunito Sans SemiBold"/>
                  <a:sym typeface="Nunito Sans SemiBold"/>
                </a:rPr>
                <a:t>Competitive-edge</a:t>
              </a:r>
              <a:endParaRPr sz="1000">
                <a:solidFill>
                  <a:schemeClr val="accent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endParaRPr>
            </a:p>
            <a:p>
              <a:pPr indent="0" lvl="0" marL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accent1"/>
                  </a:solidFill>
                  <a:latin typeface="Nunito Sans SemiBold"/>
                  <a:ea typeface="Nunito Sans SemiBold"/>
                  <a:cs typeface="Nunito Sans SemiBold"/>
                  <a:sym typeface="Nunito Sans SemiBold"/>
                </a:rPr>
                <a:t>Attracting Talent</a:t>
              </a:r>
              <a:endParaRPr sz="1000">
                <a:solidFill>
                  <a:schemeClr val="accent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endParaRPr>
            </a:p>
          </p:txBody>
        </p:sp>
        <p:sp>
          <p:nvSpPr>
            <p:cNvPr id="139" name="Google Shape;139;p29"/>
            <p:cNvSpPr txBox="1"/>
            <p:nvPr/>
          </p:nvSpPr>
          <p:spPr>
            <a:xfrm>
              <a:off x="7335125" y="3305500"/>
              <a:ext cx="15690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accent1"/>
                  </a:solidFill>
                  <a:latin typeface="Nunito Sans SemiBold"/>
                  <a:ea typeface="Nunito Sans SemiBold"/>
                  <a:cs typeface="Nunito Sans SemiBold"/>
                  <a:sym typeface="Nunito Sans SemiBold"/>
                </a:rPr>
                <a:t>Pay Employees</a:t>
              </a:r>
              <a:br>
                <a:rPr lang="en" sz="1000">
                  <a:solidFill>
                    <a:schemeClr val="accent1"/>
                  </a:solidFill>
                  <a:latin typeface="Nunito Sans SemiBold"/>
                  <a:ea typeface="Nunito Sans SemiBold"/>
                  <a:cs typeface="Nunito Sans SemiBold"/>
                  <a:sym typeface="Nunito Sans SemiBold"/>
                </a:rPr>
              </a:br>
              <a:r>
                <a:rPr lang="en" sz="1000">
                  <a:solidFill>
                    <a:schemeClr val="accent1"/>
                  </a:solidFill>
                  <a:latin typeface="Nunito Sans SemiBold"/>
                  <a:ea typeface="Nunito Sans SemiBold"/>
                  <a:cs typeface="Nunito Sans SemiBold"/>
                  <a:sym typeface="Nunito Sans SemiBold"/>
                </a:rPr>
                <a:t>Faster</a:t>
              </a:r>
              <a:endParaRPr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0"/>
          <p:cNvSpPr/>
          <p:nvPr/>
        </p:nvSpPr>
        <p:spPr>
          <a:xfrm>
            <a:off x="1143000" y="538550"/>
            <a:ext cx="684300" cy="4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5" name="Google Shape;145;p30"/>
          <p:cNvSpPr txBox="1"/>
          <p:nvPr>
            <p:ph type="title"/>
          </p:nvPr>
        </p:nvSpPr>
        <p:spPr>
          <a:xfrm>
            <a:off x="1036445" y="676896"/>
            <a:ext cx="4446600" cy="9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Replace Paycards +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Paper Checks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46" name="Google Shape;146;p30"/>
          <p:cNvSpPr txBox="1"/>
          <p:nvPr/>
        </p:nvSpPr>
        <p:spPr>
          <a:xfrm>
            <a:off x="1143000" y="1630725"/>
            <a:ext cx="3827400" cy="25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-3175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Char char="⬡"/>
            </a:pPr>
            <a:r>
              <a:rPr lang="en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Reduce time &amp; costs related to cutting paper checks or managing </a:t>
            </a:r>
            <a:r>
              <a:rPr lang="en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paycards</a:t>
            </a:r>
            <a:endParaRPr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17500" lvl="0" marL="3429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Char char="⬡"/>
            </a:pPr>
            <a:r>
              <a:rPr lang="en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Provide fee-free digital banking and debit card to all employees</a:t>
            </a:r>
            <a:endParaRPr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17500" lvl="0" marL="3429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Char char="⬡"/>
            </a:pPr>
            <a:r>
              <a:rPr lang="en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No-hassle, no-cost way to pay people faster, even on day one</a:t>
            </a:r>
            <a:endParaRPr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17500" lvl="0" marL="3429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Char char="⬡"/>
            </a:pPr>
            <a:r>
              <a:rPr lang="en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Branch handles all support needs</a:t>
            </a:r>
            <a:endParaRPr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17500" lvl="0" marL="34290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1400"/>
              <a:buFont typeface="Nunito Sans"/>
              <a:buChar char="⬡"/>
            </a:pPr>
            <a:r>
              <a:rPr lang="en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Built in EWA &amp; 2-Day early DD</a:t>
            </a:r>
            <a:endParaRPr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7" name="Google Shape;147;p30"/>
          <p:cNvSpPr txBox="1"/>
          <p:nvPr/>
        </p:nvSpPr>
        <p:spPr>
          <a:xfrm>
            <a:off x="1056955" y="4175801"/>
            <a:ext cx="3051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600">
                <a:solidFill>
                  <a:srgbClr val="00CD4D"/>
                </a:solidFill>
                <a:latin typeface="Caveat"/>
                <a:ea typeface="Caveat"/>
                <a:cs typeface="Caveat"/>
                <a:sym typeface="Caveat"/>
              </a:rPr>
              <a:t>Save $2,000/year per 10 employees</a:t>
            </a:r>
            <a:endParaRPr sz="1600">
              <a:solidFill>
                <a:srgbClr val="00CD4D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8" name="Google Shape;148;p30"/>
          <p:cNvSpPr/>
          <p:nvPr/>
        </p:nvSpPr>
        <p:spPr>
          <a:xfrm>
            <a:off x="5952775" y="0"/>
            <a:ext cx="3191100" cy="5143500"/>
          </a:xfrm>
          <a:prstGeom prst="rect">
            <a:avLst/>
          </a:prstGeom>
          <a:solidFill>
            <a:srgbClr val="092E2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30"/>
          <p:cNvSpPr/>
          <p:nvPr/>
        </p:nvSpPr>
        <p:spPr>
          <a:xfrm>
            <a:off x="5481175" y="2705325"/>
            <a:ext cx="471600" cy="4716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30"/>
          <p:cNvPicPr preferRelativeResize="0"/>
          <p:nvPr/>
        </p:nvPicPr>
        <p:blipFill rotWithShape="1">
          <a:blip r:embed="rId3">
            <a:alphaModFix/>
          </a:blip>
          <a:srcRect b="0" l="18066" r="0" t="0"/>
          <a:stretch/>
        </p:blipFill>
        <p:spPr>
          <a:xfrm>
            <a:off x="5438575" y="0"/>
            <a:ext cx="3705300" cy="3176926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0"/>
          <p:cNvSpPr/>
          <p:nvPr/>
        </p:nvSpPr>
        <p:spPr>
          <a:xfrm>
            <a:off x="5431174" y="2670126"/>
            <a:ext cx="514200" cy="5142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30"/>
          <p:cNvSpPr txBox="1"/>
          <p:nvPr/>
        </p:nvSpPr>
        <p:spPr>
          <a:xfrm>
            <a:off x="6421900" y="3464650"/>
            <a:ext cx="2175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1 in 3</a:t>
            </a:r>
            <a:endParaRPr sz="3200">
              <a:solidFill>
                <a:srgbClr val="FFFFFF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sp>
        <p:nvSpPr>
          <p:cNvPr id="153" name="Google Shape;153;p30"/>
          <p:cNvSpPr txBox="1"/>
          <p:nvPr/>
        </p:nvSpPr>
        <p:spPr>
          <a:xfrm>
            <a:off x="6140549" y="4066800"/>
            <a:ext cx="27387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88E6C"/>
                </a:solidFill>
                <a:latin typeface="Space Grotesk"/>
                <a:ea typeface="Space Grotesk"/>
                <a:cs typeface="Space Grotesk"/>
                <a:sym typeface="Space Grotesk"/>
              </a:rPr>
              <a:t>Low-income workers are underbanked or unbanked</a:t>
            </a:r>
            <a:endParaRPr sz="1200">
              <a:solidFill>
                <a:srgbClr val="588E6C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154" name="Google Shape;154;p30"/>
          <p:cNvPicPr preferRelativeResize="0"/>
          <p:nvPr/>
        </p:nvPicPr>
        <p:blipFill rotWithShape="1">
          <a:blip r:embed="rId4">
            <a:alphaModFix/>
          </a:blip>
          <a:srcRect b="0" l="0" r="79331" t="0"/>
          <a:stretch/>
        </p:blipFill>
        <p:spPr>
          <a:xfrm>
            <a:off x="8794573" y="4736979"/>
            <a:ext cx="168700" cy="22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1"/>
          <p:cNvSpPr/>
          <p:nvPr/>
        </p:nvSpPr>
        <p:spPr>
          <a:xfrm>
            <a:off x="1143000" y="538550"/>
            <a:ext cx="684300" cy="4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0" name="Google Shape;160;p31"/>
          <p:cNvSpPr txBox="1"/>
          <p:nvPr>
            <p:ph type="title"/>
          </p:nvPr>
        </p:nvSpPr>
        <p:spPr>
          <a:xfrm>
            <a:off x="1034561" y="727650"/>
            <a:ext cx="4171200" cy="71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Earned Wage Access</a:t>
            </a:r>
            <a:endParaRPr sz="2400">
              <a:solidFill>
                <a:srgbClr val="FFFFFF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sp>
        <p:nvSpPr>
          <p:cNvPr id="161" name="Google Shape;161;p31"/>
          <p:cNvSpPr/>
          <p:nvPr/>
        </p:nvSpPr>
        <p:spPr>
          <a:xfrm>
            <a:off x="5952775" y="0"/>
            <a:ext cx="3191100" cy="5143500"/>
          </a:xfrm>
          <a:prstGeom prst="rect">
            <a:avLst/>
          </a:prstGeom>
          <a:solidFill>
            <a:srgbClr val="092E2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31"/>
          <p:cNvPicPr preferRelativeResize="0"/>
          <p:nvPr/>
        </p:nvPicPr>
        <p:blipFill rotWithShape="1">
          <a:blip r:embed="rId3">
            <a:alphaModFix/>
          </a:blip>
          <a:srcRect b="0" l="4289" r="15241" t="635"/>
          <a:stretch/>
        </p:blipFill>
        <p:spPr>
          <a:xfrm>
            <a:off x="5481175" y="0"/>
            <a:ext cx="3662700" cy="3176926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1"/>
          <p:cNvSpPr txBox="1"/>
          <p:nvPr/>
        </p:nvSpPr>
        <p:spPr>
          <a:xfrm>
            <a:off x="6421900" y="3464650"/>
            <a:ext cx="2175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2x</a:t>
            </a:r>
            <a:endParaRPr sz="3200">
              <a:solidFill>
                <a:srgbClr val="FFFFFF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sp>
        <p:nvSpPr>
          <p:cNvPr id="164" name="Google Shape;164;p31"/>
          <p:cNvSpPr txBox="1"/>
          <p:nvPr/>
        </p:nvSpPr>
        <p:spPr>
          <a:xfrm>
            <a:off x="6421902" y="4066789"/>
            <a:ext cx="21759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88E6C"/>
                </a:solidFill>
                <a:latin typeface="Space Grotesk"/>
                <a:ea typeface="Space Grotesk"/>
                <a:cs typeface="Space Grotesk"/>
                <a:sym typeface="Space Grotesk"/>
              </a:rPr>
              <a:t>Workers more likely to apply if EWA is offered</a:t>
            </a:r>
            <a:endParaRPr sz="1200">
              <a:solidFill>
                <a:srgbClr val="588E6C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65" name="Google Shape;165;p31"/>
          <p:cNvSpPr/>
          <p:nvPr/>
        </p:nvSpPr>
        <p:spPr>
          <a:xfrm>
            <a:off x="5438575" y="2670126"/>
            <a:ext cx="514200" cy="5142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31"/>
          <p:cNvSpPr txBox="1"/>
          <p:nvPr/>
        </p:nvSpPr>
        <p:spPr>
          <a:xfrm>
            <a:off x="1128025" y="1590450"/>
            <a:ext cx="3827400" cy="19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-3175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Char char="⬡"/>
            </a:pPr>
            <a:r>
              <a:rPr lang="en" sz="1600">
                <a:solidFill>
                  <a:schemeClr val="accent1"/>
                </a:solidFill>
                <a:latin typeface="Caveat Regular"/>
                <a:ea typeface="Caveat Regular"/>
                <a:cs typeface="Caveat Regular"/>
                <a:sym typeface="Caveat Regular"/>
              </a:rPr>
              <a:t>Free</a:t>
            </a:r>
            <a:r>
              <a:rPr lang="en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  for you &amp; your employees</a:t>
            </a:r>
            <a:endParaRPr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17500" lvl="0" marL="3429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Char char="⬡"/>
            </a:pPr>
            <a:r>
              <a:rPr lang="en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No pre-funding, escrow, or third-party risk</a:t>
            </a:r>
            <a:endParaRPr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17500" lvl="0" marL="3429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Char char="⬡"/>
            </a:pPr>
            <a:r>
              <a:rPr lang="en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No extra steps or changes to payroll</a:t>
            </a:r>
            <a:endParaRPr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17500" lvl="0" marL="3429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Char char="⬡"/>
            </a:pPr>
            <a:r>
              <a:rPr lang="en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Prevents overdraft and maintenance fees, which perpetuates the cycle of debt</a:t>
            </a:r>
            <a:endParaRPr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17500" lvl="0" marL="3429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Char char="⬡"/>
            </a:pPr>
            <a:r>
              <a:rPr lang="en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Improve retention and employee morale</a:t>
            </a:r>
            <a:endParaRPr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17500" lvl="0" marL="34290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1400"/>
              <a:buFont typeface="Nunito Sans"/>
              <a:buChar char="⬡"/>
            </a:pPr>
            <a:r>
              <a:rPr lang="en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Aligned with CFPB Advisory Guidelines</a:t>
            </a:r>
            <a:endParaRPr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67" name="Google Shape;167;p31"/>
          <p:cNvPicPr preferRelativeResize="0"/>
          <p:nvPr/>
        </p:nvPicPr>
        <p:blipFill rotWithShape="1">
          <a:blip r:embed="rId4">
            <a:alphaModFix/>
          </a:blip>
          <a:srcRect b="0" l="0" r="79331" t="0"/>
          <a:stretch/>
        </p:blipFill>
        <p:spPr>
          <a:xfrm>
            <a:off x="8794573" y="4736979"/>
            <a:ext cx="168700" cy="22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/>
          <p:nvPr/>
        </p:nvSpPr>
        <p:spPr>
          <a:xfrm>
            <a:off x="5952775" y="0"/>
            <a:ext cx="3191100" cy="5143500"/>
          </a:xfrm>
          <a:prstGeom prst="rect">
            <a:avLst/>
          </a:prstGeom>
          <a:solidFill>
            <a:srgbClr val="092E2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p32"/>
          <p:cNvPicPr preferRelativeResize="0"/>
          <p:nvPr/>
        </p:nvPicPr>
        <p:blipFill rotWithShape="1">
          <a:blip r:embed="rId3">
            <a:alphaModFix/>
          </a:blip>
          <a:srcRect b="0" l="12850" r="11023" t="0"/>
          <a:stretch/>
        </p:blipFill>
        <p:spPr>
          <a:xfrm>
            <a:off x="5481300" y="0"/>
            <a:ext cx="3662701" cy="317692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2"/>
          <p:cNvSpPr/>
          <p:nvPr/>
        </p:nvSpPr>
        <p:spPr>
          <a:xfrm>
            <a:off x="1143000" y="538550"/>
            <a:ext cx="684300" cy="4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5" name="Google Shape;175;p32"/>
          <p:cNvSpPr/>
          <p:nvPr/>
        </p:nvSpPr>
        <p:spPr>
          <a:xfrm>
            <a:off x="5431174" y="2670126"/>
            <a:ext cx="514200" cy="5142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32"/>
          <p:cNvSpPr txBox="1"/>
          <p:nvPr/>
        </p:nvSpPr>
        <p:spPr>
          <a:xfrm>
            <a:off x="6332850" y="3462300"/>
            <a:ext cx="2422200" cy="13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What Branch offers is stylists to get their wages faster, and owners to control cash flow.”</a:t>
            </a:r>
            <a:endParaRPr sz="1200">
              <a:solidFill>
                <a:srgbClr val="FFFFFF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  <a:p>
            <a:pPr indent="0" lvl="0" marL="0" rtl="0" algn="l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Raj Mahajan</a:t>
            </a:r>
            <a:br>
              <a:rPr lang="en" sz="9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</a:br>
            <a:r>
              <a:rPr lang="en" sz="9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President ProPoint Solutions</a:t>
            </a:r>
            <a:endParaRPr sz="900">
              <a:solidFill>
                <a:srgbClr val="FFFFFF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177" name="Google Shape;177;p32"/>
          <p:cNvSpPr txBox="1"/>
          <p:nvPr/>
        </p:nvSpPr>
        <p:spPr>
          <a:xfrm>
            <a:off x="6174138" y="3437411"/>
            <a:ext cx="243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en" sz="20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“</a:t>
            </a:r>
            <a:endParaRPr sz="2200">
              <a:solidFill>
                <a:schemeClr val="accent1"/>
              </a:solidFill>
            </a:endParaRPr>
          </a:p>
        </p:txBody>
      </p:sp>
      <p:sp>
        <p:nvSpPr>
          <p:cNvPr id="178" name="Google Shape;178;p32"/>
          <p:cNvSpPr txBox="1"/>
          <p:nvPr/>
        </p:nvSpPr>
        <p:spPr>
          <a:xfrm>
            <a:off x="1128025" y="1819050"/>
            <a:ext cx="3827400" cy="23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-3175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Char char="⬡"/>
            </a:pPr>
            <a:r>
              <a:rPr lang="en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Instantly send digital tips, mileage reimbursements or other one-off payments</a:t>
            </a:r>
            <a:endParaRPr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17500" lvl="0" marL="3429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Char char="⬡"/>
            </a:pPr>
            <a:r>
              <a:rPr lang="en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No additional payroll steps</a:t>
            </a:r>
            <a:endParaRPr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17500" lvl="0" marL="3429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Char char="⬡"/>
            </a:pPr>
            <a:r>
              <a:rPr lang="en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No manual data entry required; we automate the process for you</a:t>
            </a:r>
            <a:endParaRPr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17500" lvl="0" marL="3429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Char char="⬡"/>
            </a:pPr>
            <a:r>
              <a:rPr lang="en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Eliminates cash-on-hand needs</a:t>
            </a:r>
            <a:endParaRPr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17500" lvl="0" marL="34290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1400"/>
              <a:buFont typeface="Nunito Sans"/>
              <a:buChar char="⬡"/>
            </a:pPr>
            <a:r>
              <a:rPr lang="en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Better cash flow: no </a:t>
            </a:r>
            <a:r>
              <a:rPr lang="en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escrow or pre-funding</a:t>
            </a:r>
            <a:endParaRPr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79" name="Google Shape;179;p32"/>
          <p:cNvPicPr preferRelativeResize="0"/>
          <p:nvPr/>
        </p:nvPicPr>
        <p:blipFill rotWithShape="1">
          <a:blip r:embed="rId4">
            <a:alphaModFix/>
          </a:blip>
          <a:srcRect b="0" l="0" r="79331" t="0"/>
          <a:stretch/>
        </p:blipFill>
        <p:spPr>
          <a:xfrm>
            <a:off x="8794573" y="4736979"/>
            <a:ext cx="168700" cy="22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2"/>
          <p:cNvSpPr txBox="1"/>
          <p:nvPr>
            <p:ph type="title"/>
          </p:nvPr>
        </p:nvSpPr>
        <p:spPr>
          <a:xfrm>
            <a:off x="1036450" y="676900"/>
            <a:ext cx="3982200" cy="9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Digital Tips +</a:t>
            </a:r>
            <a:br>
              <a:rPr lang="en" sz="2400">
                <a:solidFill>
                  <a:srgbClr val="FFFFFF"/>
                </a:solidFill>
              </a:rPr>
            </a:br>
            <a:r>
              <a:rPr lang="en" sz="2400">
                <a:solidFill>
                  <a:srgbClr val="FFFFFF"/>
                </a:solidFill>
              </a:rPr>
              <a:t>Disbursements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3"/>
          <p:cNvSpPr txBox="1"/>
          <p:nvPr>
            <p:ph type="title"/>
          </p:nvPr>
        </p:nvSpPr>
        <p:spPr>
          <a:xfrm>
            <a:off x="1034561" y="727650"/>
            <a:ext cx="4171200" cy="71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1099 + Gig Payouts</a:t>
            </a:r>
            <a:endParaRPr sz="2400">
              <a:solidFill>
                <a:srgbClr val="FFFFFF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sp>
        <p:nvSpPr>
          <p:cNvPr id="186" name="Google Shape;186;p33"/>
          <p:cNvSpPr/>
          <p:nvPr/>
        </p:nvSpPr>
        <p:spPr>
          <a:xfrm>
            <a:off x="5952775" y="0"/>
            <a:ext cx="3191100" cy="5143500"/>
          </a:xfrm>
          <a:prstGeom prst="rect">
            <a:avLst/>
          </a:prstGeom>
          <a:solidFill>
            <a:srgbClr val="092E2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3"/>
          <p:cNvSpPr/>
          <p:nvPr/>
        </p:nvSpPr>
        <p:spPr>
          <a:xfrm>
            <a:off x="1143000" y="538550"/>
            <a:ext cx="684300" cy="4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8" name="Google Shape;188;p33"/>
          <p:cNvSpPr txBox="1"/>
          <p:nvPr/>
        </p:nvSpPr>
        <p:spPr>
          <a:xfrm>
            <a:off x="1128025" y="1590450"/>
            <a:ext cx="3827400" cy="26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-3175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Char char="⬡"/>
            </a:pPr>
            <a:r>
              <a:rPr lang="en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Workers can get their wages paid out instantly after job completion (and even multiple times a day) for </a:t>
            </a:r>
            <a:r>
              <a:rPr lang="en" sz="16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rPr>
              <a:t>Free!</a:t>
            </a:r>
            <a:endParaRPr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17500" lvl="0" marL="3429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Char char="⬡"/>
            </a:pPr>
            <a:r>
              <a:rPr lang="en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Flexible integration options</a:t>
            </a:r>
            <a:endParaRPr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17500" lvl="0" marL="3429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Char char="⬡"/>
            </a:pPr>
            <a:r>
              <a:rPr lang="en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Save by eliminating ACH + Instant fees</a:t>
            </a:r>
            <a:endParaRPr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17500" lvl="0" marL="3429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Char char="⬡"/>
            </a:pPr>
            <a:r>
              <a:rPr lang="en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Tax-</a:t>
            </a:r>
            <a:r>
              <a:rPr lang="en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withholding</a:t>
            </a:r>
            <a:r>
              <a:rPr lang="en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 and 1099 form generation options</a:t>
            </a:r>
            <a:endParaRPr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17500" lvl="0" marL="34290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1400"/>
              <a:buFont typeface="Nunito Sans"/>
              <a:buChar char="⬡"/>
            </a:pPr>
            <a:r>
              <a:rPr lang="en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90 second onboarding and immediate access to Apple Pay or Google Pay card</a:t>
            </a:r>
            <a:endParaRPr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89" name="Google Shape;189;p33"/>
          <p:cNvPicPr preferRelativeResize="0"/>
          <p:nvPr/>
        </p:nvPicPr>
        <p:blipFill rotWithShape="1">
          <a:blip r:embed="rId3">
            <a:alphaModFix/>
          </a:blip>
          <a:srcRect b="0" l="6135" r="17644" t="0"/>
          <a:stretch/>
        </p:blipFill>
        <p:spPr>
          <a:xfrm>
            <a:off x="5481175" y="0"/>
            <a:ext cx="3662701" cy="317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3"/>
          <p:cNvSpPr/>
          <p:nvPr/>
        </p:nvSpPr>
        <p:spPr>
          <a:xfrm>
            <a:off x="5431174" y="2670126"/>
            <a:ext cx="514200" cy="5142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1" name="Google Shape;191;p33"/>
          <p:cNvPicPr preferRelativeResize="0"/>
          <p:nvPr/>
        </p:nvPicPr>
        <p:blipFill rotWithShape="1">
          <a:blip r:embed="rId4">
            <a:alphaModFix/>
          </a:blip>
          <a:srcRect b="0" l="0" r="79331" t="0"/>
          <a:stretch/>
        </p:blipFill>
        <p:spPr>
          <a:xfrm>
            <a:off x="8794573" y="4736979"/>
            <a:ext cx="168700" cy="22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3"/>
          <p:cNvSpPr txBox="1"/>
          <p:nvPr/>
        </p:nvSpPr>
        <p:spPr>
          <a:xfrm>
            <a:off x="6421900" y="3464650"/>
            <a:ext cx="2175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$2/daily</a:t>
            </a:r>
            <a:endParaRPr sz="2400">
              <a:solidFill>
                <a:srgbClr val="FFFFFF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sp>
        <p:nvSpPr>
          <p:cNvPr id="193" name="Google Shape;193;p33"/>
          <p:cNvSpPr txBox="1"/>
          <p:nvPr/>
        </p:nvSpPr>
        <p:spPr>
          <a:xfrm>
            <a:off x="6328225" y="4066800"/>
            <a:ext cx="23634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88E6C"/>
                </a:solidFill>
                <a:latin typeface="Space Grotesk"/>
                <a:ea typeface="Space Grotesk"/>
                <a:cs typeface="Space Grotesk"/>
                <a:sym typeface="Space Grotesk"/>
              </a:rPr>
              <a:t>Instant or Express Pay fees</a:t>
            </a:r>
            <a:endParaRPr sz="1200">
              <a:solidFill>
                <a:srgbClr val="588E6C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88E6C"/>
                </a:solidFill>
                <a:latin typeface="Space Grotesk"/>
                <a:ea typeface="Space Grotesk"/>
                <a:cs typeface="Space Grotesk"/>
                <a:sym typeface="Space Grotesk"/>
              </a:rPr>
              <a:t>o</a:t>
            </a:r>
            <a:r>
              <a:rPr lang="en" sz="1200">
                <a:solidFill>
                  <a:srgbClr val="588E6C"/>
                </a:solidFill>
                <a:latin typeface="Space Grotesk"/>
                <a:ea typeface="Space Grotesk"/>
                <a:cs typeface="Space Grotesk"/>
                <a:sym typeface="Space Grotesk"/>
              </a:rPr>
              <a:t>n average gig platforms</a:t>
            </a:r>
            <a:r>
              <a:rPr lang="en" sz="1200">
                <a:solidFill>
                  <a:srgbClr val="588E6C"/>
                </a:solidFill>
                <a:latin typeface="Space Grotesk"/>
                <a:ea typeface="Space Grotesk"/>
                <a:cs typeface="Space Grotesk"/>
                <a:sym typeface="Space Grotesk"/>
              </a:rPr>
              <a:t> </a:t>
            </a:r>
            <a:endParaRPr sz="1200">
              <a:solidFill>
                <a:srgbClr val="588E6C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4"/>
          <p:cNvPicPr preferRelativeResize="0"/>
          <p:nvPr/>
        </p:nvPicPr>
        <p:blipFill rotWithShape="1">
          <a:blip r:embed="rId3">
            <a:alphaModFix/>
          </a:blip>
          <a:srcRect b="0" l="0" r="76786" t="0"/>
          <a:stretch/>
        </p:blipFill>
        <p:spPr>
          <a:xfrm>
            <a:off x="8792751" y="4736972"/>
            <a:ext cx="191408" cy="22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4"/>
          <p:cNvSpPr txBox="1"/>
          <p:nvPr>
            <p:ph type="title"/>
          </p:nvPr>
        </p:nvSpPr>
        <p:spPr>
          <a:xfrm>
            <a:off x="1073700" y="695000"/>
            <a:ext cx="6900300" cy="12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UKG + Branch</a:t>
            </a:r>
            <a:endParaRPr sz="2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highlight>
                  <a:srgbClr val="FFFFFF"/>
                </a:highlight>
              </a:rPr>
              <a:t>M</a:t>
            </a:r>
            <a:r>
              <a:rPr lang="en" sz="2800">
                <a:highlight>
                  <a:srgbClr val="FFFFFF"/>
                </a:highlight>
              </a:rPr>
              <a:t>odern Digital Payments</a:t>
            </a:r>
            <a:endParaRPr sz="2800"/>
          </a:p>
        </p:txBody>
      </p:sp>
      <p:sp>
        <p:nvSpPr>
          <p:cNvPr id="200" name="Google Shape;200;p34"/>
          <p:cNvSpPr/>
          <p:nvPr/>
        </p:nvSpPr>
        <p:spPr>
          <a:xfrm flipH="1" rot="10800000">
            <a:off x="1143000" y="1993025"/>
            <a:ext cx="3067800" cy="1269000"/>
          </a:xfrm>
          <a:prstGeom prst="snip1Rect">
            <a:avLst>
              <a:gd fmla="val 18580" name="adj"/>
            </a:avLst>
          </a:prstGeom>
          <a:solidFill>
            <a:srgbClr val="353444">
              <a:alpha val="100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4"/>
          <p:cNvSpPr txBox="1"/>
          <p:nvPr/>
        </p:nvSpPr>
        <p:spPr>
          <a:xfrm>
            <a:off x="1313781" y="2165161"/>
            <a:ext cx="26658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Improved Cashflow</a:t>
            </a:r>
            <a:endParaRPr>
              <a:solidFill>
                <a:srgbClr val="FFFFFF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S</a:t>
            </a:r>
            <a:r>
              <a:rPr lang="en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witch to contactless, cashless payments — no pre-funding.</a:t>
            </a:r>
            <a:endParaRPr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02" name="Google Shape;202;p34"/>
          <p:cNvSpPr/>
          <p:nvPr/>
        </p:nvSpPr>
        <p:spPr>
          <a:xfrm flipH="1" rot="10800000">
            <a:off x="4480050" y="1993025"/>
            <a:ext cx="3067800" cy="1269000"/>
          </a:xfrm>
          <a:prstGeom prst="snip1Rect">
            <a:avLst>
              <a:gd fmla="val 18580" name="adj"/>
            </a:avLst>
          </a:prstGeom>
          <a:solidFill>
            <a:srgbClr val="353444">
              <a:alpha val="100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4"/>
          <p:cNvSpPr txBox="1"/>
          <p:nvPr/>
        </p:nvSpPr>
        <p:spPr>
          <a:xfrm>
            <a:off x="4650825" y="2165150"/>
            <a:ext cx="27480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Quick Setup</a:t>
            </a:r>
            <a:endParaRPr>
              <a:solidFill>
                <a:srgbClr val="FFFFFF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Flexible integration options, g</a:t>
            </a:r>
            <a:r>
              <a:rPr lang="en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et running in as little as a week.</a:t>
            </a:r>
            <a:endParaRPr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04" name="Google Shape;204;p34"/>
          <p:cNvSpPr/>
          <p:nvPr/>
        </p:nvSpPr>
        <p:spPr>
          <a:xfrm flipH="1" rot="10800000">
            <a:off x="1143000" y="3431650"/>
            <a:ext cx="3067800" cy="1269000"/>
          </a:xfrm>
          <a:prstGeom prst="snip1Rect">
            <a:avLst>
              <a:gd fmla="val 18580" name="adj"/>
            </a:avLst>
          </a:prstGeom>
          <a:solidFill>
            <a:srgbClr val="353444">
              <a:alpha val="100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4"/>
          <p:cNvSpPr txBox="1"/>
          <p:nvPr/>
        </p:nvSpPr>
        <p:spPr>
          <a:xfrm>
            <a:off x="1313781" y="3603786"/>
            <a:ext cx="26658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Great Support</a:t>
            </a:r>
            <a:endParaRPr>
              <a:solidFill>
                <a:srgbClr val="FFFFFF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Our US-based team is here to help, you &amp; your employees.</a:t>
            </a:r>
            <a:endParaRPr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06" name="Google Shape;206;p34"/>
          <p:cNvSpPr/>
          <p:nvPr/>
        </p:nvSpPr>
        <p:spPr>
          <a:xfrm flipH="1" rot="10800000">
            <a:off x="4480050" y="3431650"/>
            <a:ext cx="3067800" cy="1269000"/>
          </a:xfrm>
          <a:prstGeom prst="snip1Rect">
            <a:avLst>
              <a:gd fmla="val 18580" name="adj"/>
            </a:avLst>
          </a:prstGeom>
          <a:solidFill>
            <a:srgbClr val="353444">
              <a:alpha val="100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34"/>
          <p:cNvSpPr txBox="1"/>
          <p:nvPr/>
        </p:nvSpPr>
        <p:spPr>
          <a:xfrm>
            <a:off x="4650831" y="3603786"/>
            <a:ext cx="26658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Compliant</a:t>
            </a:r>
            <a:endParaRPr>
              <a:solidFill>
                <a:srgbClr val="FFFFFF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Our employer-based offering is SOC-2 and CFPB-adherent.</a:t>
            </a:r>
            <a:endParaRPr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08" name="Google Shape;208;p34"/>
          <p:cNvSpPr/>
          <p:nvPr/>
        </p:nvSpPr>
        <p:spPr>
          <a:xfrm>
            <a:off x="1143000" y="538550"/>
            <a:ext cx="684300" cy="4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ranch 2021">
  <a:themeElements>
    <a:clrScheme name="Simple Light">
      <a:dk1>
        <a:srgbClr val="353444"/>
      </a:dk1>
      <a:lt1>
        <a:srgbClr val="9B9AB4"/>
      </a:lt1>
      <a:dk2>
        <a:srgbClr val="E1E1E1"/>
      </a:dk2>
      <a:lt2>
        <a:srgbClr val="F8F6F4"/>
      </a:lt2>
      <a:accent1>
        <a:srgbClr val="00CD4D"/>
      </a:accent1>
      <a:accent2>
        <a:srgbClr val="10382A"/>
      </a:accent2>
      <a:accent3>
        <a:srgbClr val="082F21"/>
      </a:accent3>
      <a:accent4>
        <a:srgbClr val="39C4E5"/>
      </a:accent4>
      <a:accent5>
        <a:srgbClr val="FF7A69"/>
      </a:accent5>
      <a:accent6>
        <a:srgbClr val="4F4F82"/>
      </a:accent6>
      <a:hlink>
        <a:srgbClr val="0096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