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77" r:id="rId6"/>
    <p:sldMasterId id="2147483697" r:id="rId7"/>
    <p:sldMasterId id="2147483708" r:id="rId8"/>
    <p:sldMasterId id="2147483726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</p:sldIdLst>
  <p:sldSz cy="6858000" cx="12192000"/>
  <p:notesSz cx="6858000" cy="9144000"/>
  <p:embeddedFontLst>
    <p:embeddedFont>
      <p:font typeface="Space Mono"/>
      <p:regular r:id="rId43"/>
      <p:bold r:id="rId44"/>
      <p:italic r:id="rId45"/>
      <p:boldItalic r:id="rId46"/>
    </p:embeddedFont>
    <p:embeddedFont>
      <p:font typeface="Caveat"/>
      <p:regular r:id="rId47"/>
      <p:bold r:id="rId48"/>
    </p:embeddedFont>
    <p:embeddedFont>
      <p:font typeface="Nunito"/>
      <p:regular r:id="rId49"/>
      <p:bold r:id="rId50"/>
      <p:italic r:id="rId51"/>
      <p:boldItalic r:id="rId52"/>
    </p:embeddedFont>
    <p:embeddedFont>
      <p:font typeface="Poppins Light"/>
      <p:regular r:id="rId53"/>
      <p:bold r:id="rId54"/>
      <p:italic r:id="rId55"/>
      <p:boldItalic r:id="rId56"/>
    </p:embeddedFont>
    <p:embeddedFont>
      <p:font typeface="Space Grotesk Light"/>
      <p:regular r:id="rId57"/>
      <p:bold r:id="rId58"/>
    </p:embeddedFont>
    <p:embeddedFont>
      <p:font typeface="Helvetica Neue"/>
      <p:regular r:id="rId59"/>
      <p:bold r:id="rId60"/>
      <p:italic r:id="rId61"/>
      <p:boldItalic r:id="rId62"/>
    </p:embeddedFont>
    <p:embeddedFont>
      <p:font typeface="Nunito Sans SemiBold"/>
      <p:regular r:id="rId63"/>
      <p:bold r:id="rId64"/>
      <p:italic r:id="rId65"/>
      <p:boldItalic r:id="rId66"/>
    </p:embeddedFont>
    <p:embeddedFont>
      <p:font typeface="Space Grotesk"/>
      <p:regular r:id="rId67"/>
      <p:bold r:id="rId68"/>
    </p:embeddedFont>
    <p:embeddedFont>
      <p:font typeface="Constantia"/>
      <p:regular r:id="rId69"/>
      <p:bold r:id="rId70"/>
      <p:italic r:id="rId71"/>
      <p:boldItalic r:id="rId72"/>
    </p:embeddedFont>
    <p:embeddedFont>
      <p:font typeface="Caveat Regular"/>
      <p:regular r:id="rId73"/>
      <p:bold r:id="rId74"/>
    </p:embeddedFont>
    <p:embeddedFont>
      <p:font typeface="Helvetica Neue Light"/>
      <p:regular r:id="rId75"/>
      <p:bold r:id="rId76"/>
      <p:italic r:id="rId77"/>
      <p:boldItalic r:id="rId78"/>
    </p:embeddedFont>
    <p:embeddedFont>
      <p:font typeface="Source Sans Pro"/>
      <p:regular r:id="rId79"/>
      <p:bold r:id="rId80"/>
      <p:italic r:id="rId81"/>
      <p:boldItalic r:id="rId82"/>
    </p:embeddedFont>
    <p:embeddedFont>
      <p:font typeface="Nunito Sans"/>
      <p:regular r:id="rId83"/>
      <p:bold r:id="rId84"/>
      <p:italic r:id="rId85"/>
      <p:boldItalic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87" roundtripDataSignature="AMtx7mgztORXgZf8v6BJ1GK5QMydluys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E0503CC-F51A-48C9-B84F-2332F7013F0E}">
  <a:tblStyle styleId="{EE0503CC-F51A-48C9-B84F-2332F7013F0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35117C05-D649-407B-888B-743E3A247BC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84" Type="http://schemas.openxmlformats.org/officeDocument/2006/relationships/font" Target="fonts/NunitoSans-bold.fntdata"/><Relationship Id="rId83" Type="http://schemas.openxmlformats.org/officeDocument/2006/relationships/font" Target="fonts/NunitoSans-regular.fntdata"/><Relationship Id="rId42" Type="http://schemas.openxmlformats.org/officeDocument/2006/relationships/slide" Target="slides/slide32.xml"/><Relationship Id="rId86" Type="http://schemas.openxmlformats.org/officeDocument/2006/relationships/font" Target="fonts/NunitoSans-boldItalic.fntdata"/><Relationship Id="rId41" Type="http://schemas.openxmlformats.org/officeDocument/2006/relationships/slide" Target="slides/slide31.xml"/><Relationship Id="rId85" Type="http://schemas.openxmlformats.org/officeDocument/2006/relationships/font" Target="fonts/NunitoSans-italic.fntdata"/><Relationship Id="rId44" Type="http://schemas.openxmlformats.org/officeDocument/2006/relationships/font" Target="fonts/SpaceMono-bold.fntdata"/><Relationship Id="rId43" Type="http://schemas.openxmlformats.org/officeDocument/2006/relationships/font" Target="fonts/SpaceMono-regular.fntdata"/><Relationship Id="rId87" Type="http://customschemas.google.com/relationships/presentationmetadata" Target="metadata"/><Relationship Id="rId46" Type="http://schemas.openxmlformats.org/officeDocument/2006/relationships/font" Target="fonts/SpaceMono-boldItalic.fntdata"/><Relationship Id="rId45" Type="http://schemas.openxmlformats.org/officeDocument/2006/relationships/font" Target="fonts/SpaceMono-italic.fntdata"/><Relationship Id="rId80" Type="http://schemas.openxmlformats.org/officeDocument/2006/relationships/font" Target="fonts/SourceSansPro-bold.fntdata"/><Relationship Id="rId82" Type="http://schemas.openxmlformats.org/officeDocument/2006/relationships/font" Target="fonts/SourceSansPro-boldItalic.fntdata"/><Relationship Id="rId81" Type="http://schemas.openxmlformats.org/officeDocument/2006/relationships/font" Target="fonts/SourceSansPro-italic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font" Target="fonts/Caveat-bold.fntdata"/><Relationship Id="rId47" Type="http://schemas.openxmlformats.org/officeDocument/2006/relationships/font" Target="fonts/Caveat-regular.fntdata"/><Relationship Id="rId49" Type="http://schemas.openxmlformats.org/officeDocument/2006/relationships/font" Target="fonts/Nunito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CaveatRegular-regular.fntdata"/><Relationship Id="rId72" Type="http://schemas.openxmlformats.org/officeDocument/2006/relationships/font" Target="fonts/Constantia-boldItalic.fntdata"/><Relationship Id="rId31" Type="http://schemas.openxmlformats.org/officeDocument/2006/relationships/slide" Target="slides/slide21.xml"/><Relationship Id="rId75" Type="http://schemas.openxmlformats.org/officeDocument/2006/relationships/font" Target="fonts/HelveticaNeueLight-regular.fntdata"/><Relationship Id="rId30" Type="http://schemas.openxmlformats.org/officeDocument/2006/relationships/slide" Target="slides/slide20.xml"/><Relationship Id="rId74" Type="http://schemas.openxmlformats.org/officeDocument/2006/relationships/font" Target="fonts/CaveatRegular-bold.fntdata"/><Relationship Id="rId33" Type="http://schemas.openxmlformats.org/officeDocument/2006/relationships/slide" Target="slides/slide23.xml"/><Relationship Id="rId77" Type="http://schemas.openxmlformats.org/officeDocument/2006/relationships/font" Target="fonts/HelveticaNeueLight-italic.fntdata"/><Relationship Id="rId32" Type="http://schemas.openxmlformats.org/officeDocument/2006/relationships/slide" Target="slides/slide22.xml"/><Relationship Id="rId76" Type="http://schemas.openxmlformats.org/officeDocument/2006/relationships/font" Target="fonts/HelveticaNeueLight-bold.fntdata"/><Relationship Id="rId35" Type="http://schemas.openxmlformats.org/officeDocument/2006/relationships/slide" Target="slides/slide25.xml"/><Relationship Id="rId79" Type="http://schemas.openxmlformats.org/officeDocument/2006/relationships/font" Target="fonts/SourceSansPro-regular.fntdata"/><Relationship Id="rId34" Type="http://schemas.openxmlformats.org/officeDocument/2006/relationships/slide" Target="slides/slide24.xml"/><Relationship Id="rId78" Type="http://schemas.openxmlformats.org/officeDocument/2006/relationships/font" Target="fonts/HelveticaNeueLight-boldItalic.fntdata"/><Relationship Id="rId71" Type="http://schemas.openxmlformats.org/officeDocument/2006/relationships/font" Target="fonts/Constantia-italic.fntdata"/><Relationship Id="rId70" Type="http://schemas.openxmlformats.org/officeDocument/2006/relationships/font" Target="fonts/Constantia-bold.fntdata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2" Type="http://schemas.openxmlformats.org/officeDocument/2006/relationships/font" Target="fonts/HelveticaNeue-boldItalic.fntdata"/><Relationship Id="rId61" Type="http://schemas.openxmlformats.org/officeDocument/2006/relationships/font" Target="fonts/HelveticaNeue-italic.fntdata"/><Relationship Id="rId20" Type="http://schemas.openxmlformats.org/officeDocument/2006/relationships/slide" Target="slides/slide10.xml"/><Relationship Id="rId64" Type="http://schemas.openxmlformats.org/officeDocument/2006/relationships/font" Target="fonts/NunitoSansSemiBold-bold.fntdata"/><Relationship Id="rId63" Type="http://schemas.openxmlformats.org/officeDocument/2006/relationships/font" Target="fonts/NunitoSansSemiBold-regular.fntdata"/><Relationship Id="rId22" Type="http://schemas.openxmlformats.org/officeDocument/2006/relationships/slide" Target="slides/slide12.xml"/><Relationship Id="rId66" Type="http://schemas.openxmlformats.org/officeDocument/2006/relationships/font" Target="fonts/NunitoSansSemiBold-boldItalic.fntdata"/><Relationship Id="rId21" Type="http://schemas.openxmlformats.org/officeDocument/2006/relationships/slide" Target="slides/slide11.xml"/><Relationship Id="rId65" Type="http://schemas.openxmlformats.org/officeDocument/2006/relationships/font" Target="fonts/NunitoSansSemiBold-italic.fntdata"/><Relationship Id="rId24" Type="http://schemas.openxmlformats.org/officeDocument/2006/relationships/slide" Target="slides/slide14.xml"/><Relationship Id="rId68" Type="http://schemas.openxmlformats.org/officeDocument/2006/relationships/font" Target="fonts/SpaceGrotesk-bold.fntdata"/><Relationship Id="rId23" Type="http://schemas.openxmlformats.org/officeDocument/2006/relationships/slide" Target="slides/slide13.xml"/><Relationship Id="rId67" Type="http://schemas.openxmlformats.org/officeDocument/2006/relationships/font" Target="fonts/SpaceGrotesk-regular.fntdata"/><Relationship Id="rId60" Type="http://schemas.openxmlformats.org/officeDocument/2006/relationships/font" Target="fonts/HelveticaNeue-bold.fntdata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69" Type="http://schemas.openxmlformats.org/officeDocument/2006/relationships/font" Target="fonts/Constantia-regular.fntdata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font" Target="fonts/Nunito-italic.fntdata"/><Relationship Id="rId50" Type="http://schemas.openxmlformats.org/officeDocument/2006/relationships/font" Target="fonts/Nunito-bold.fntdata"/><Relationship Id="rId53" Type="http://schemas.openxmlformats.org/officeDocument/2006/relationships/font" Target="fonts/PoppinsLight-regular.fntdata"/><Relationship Id="rId52" Type="http://schemas.openxmlformats.org/officeDocument/2006/relationships/font" Target="fonts/Nunito-boldItalic.fntdata"/><Relationship Id="rId11" Type="http://schemas.openxmlformats.org/officeDocument/2006/relationships/slide" Target="slides/slide1.xml"/><Relationship Id="rId55" Type="http://schemas.openxmlformats.org/officeDocument/2006/relationships/font" Target="fonts/PoppinsLight-italic.fntdata"/><Relationship Id="rId10" Type="http://schemas.openxmlformats.org/officeDocument/2006/relationships/notesMaster" Target="notesMasters/notesMaster1.xml"/><Relationship Id="rId54" Type="http://schemas.openxmlformats.org/officeDocument/2006/relationships/font" Target="fonts/PoppinsLight-bold.fntdata"/><Relationship Id="rId13" Type="http://schemas.openxmlformats.org/officeDocument/2006/relationships/slide" Target="slides/slide3.xml"/><Relationship Id="rId57" Type="http://schemas.openxmlformats.org/officeDocument/2006/relationships/font" Target="fonts/SpaceGroteskLight-regular.fntdata"/><Relationship Id="rId12" Type="http://schemas.openxmlformats.org/officeDocument/2006/relationships/slide" Target="slides/slide2.xml"/><Relationship Id="rId56" Type="http://schemas.openxmlformats.org/officeDocument/2006/relationships/font" Target="fonts/PoppinsLight-boldItalic.fntdata"/><Relationship Id="rId15" Type="http://schemas.openxmlformats.org/officeDocument/2006/relationships/slide" Target="slides/slide5.xml"/><Relationship Id="rId59" Type="http://schemas.openxmlformats.org/officeDocument/2006/relationships/font" Target="fonts/HelveticaNeue-regular.fntdata"/><Relationship Id="rId14" Type="http://schemas.openxmlformats.org/officeDocument/2006/relationships/slide" Target="slides/slide4.xml"/><Relationship Id="rId58" Type="http://schemas.openxmlformats.org/officeDocument/2006/relationships/font" Target="fonts/SpaceGroteskLight-bold.fntdata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c30ca6ee7a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c30ca6ee7a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53444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999999"/>
                </a:solidFill>
              </a:rPr>
              <a:t>Talking Points //</a:t>
            </a:r>
            <a:endParaRPr sz="12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53444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53444"/>
                </a:solidFill>
              </a:rPr>
              <a:t>“XXX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c30ca6ee7a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c30ca6ee7a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999999"/>
                </a:solidFill>
              </a:rPr>
              <a:t>Talking Points //</a:t>
            </a:r>
            <a:endParaRPr sz="12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53444"/>
                </a:solidFill>
              </a:rPr>
              <a:t>“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bd8ba67264_1_1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bd8ba67264_1_1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bd8ba67264_1_17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bd8ba67264_1_17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0" name="Google Shape;54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c30ca6ee7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c30ca6ee7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c30ca6ee7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c30ca6ee7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c30ca6ee7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c30ca6ee7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c30ca6ee7a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c30ca6ee7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53444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5" name="Google Shape;60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0" name="Google Shape;61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90500" marR="190500" rtl="0" algn="l">
              <a:lnSpc>
                <a:spcPct val="14666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50">
              <a:solidFill>
                <a:srgbClr val="1D1C1D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3" name="Google Shape;62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7" name="Google Shape;637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9" name="Google Shape;649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2" name="Google Shape;66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200"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bd8ba67264_1_9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bd8ba67264_1_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c30ca6ee7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c30ca6ee7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4" name="Google Shape;394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a7fbb973a2_0_1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300"/>
          </a:p>
        </p:txBody>
      </p:sp>
      <p:sp>
        <p:nvSpPr>
          <p:cNvPr id="727" name="Google Shape;727;ga7fbb973a2_0_1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9" name="Google Shape;749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c30ca6ee7a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c30ca6ee7a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2" name="Google Shape;41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c30ca6ee7a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c30ca6ee7a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99999"/>
                </a:solidFill>
              </a:rPr>
              <a:t>Talking Points //</a:t>
            </a:r>
            <a:endParaRPr sz="12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“Where fintech meets financial wellness, our mission at Branch is to: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-US" sz="1200"/>
              <a:t>Offer transparent and equitable financial services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-US" sz="1200"/>
              <a:t>Encourage financial literacy through work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-US" sz="1200"/>
              <a:t>Positively impact both employee and employer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c30ca6ee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c30ca6ee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30ca6ee7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c30ca6ee7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nstanti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6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6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7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7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7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ntent">
  <p:cSld name="Three Cont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/>
          <p:nvPr>
            <p:ph idx="1" type="body"/>
          </p:nvPr>
        </p:nvSpPr>
        <p:spPr>
          <a:xfrm>
            <a:off x="592369" y="1847088"/>
            <a:ext cx="3364206" cy="4297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/>
            </a:lvl1pPr>
            <a:lvl2pPr indent="-325755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2pPr>
            <a:lvl3pPr indent="-325755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3pPr>
            <a:lvl4pPr indent="-325755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4pPr>
            <a:lvl5pPr indent="-325754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2" type="body"/>
          </p:nvPr>
        </p:nvSpPr>
        <p:spPr>
          <a:xfrm>
            <a:off x="8235421" y="1847088"/>
            <a:ext cx="3364205" cy="4297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/>
            </a:lvl1pPr>
            <a:lvl2pPr indent="-325755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2pPr>
            <a:lvl3pPr indent="-325755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3pPr>
            <a:lvl4pPr indent="-325755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4pPr>
            <a:lvl5pPr indent="-325754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36"/>
          <p:cNvSpPr txBox="1"/>
          <p:nvPr>
            <p:ph type="title"/>
          </p:nvPr>
        </p:nvSpPr>
        <p:spPr>
          <a:xfrm>
            <a:off x="592369" y="578520"/>
            <a:ext cx="11007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6"/>
          <p:cNvSpPr txBox="1"/>
          <p:nvPr>
            <p:ph idx="3" type="body"/>
          </p:nvPr>
        </p:nvSpPr>
        <p:spPr>
          <a:xfrm>
            <a:off x="4413895" y="1847088"/>
            <a:ext cx="3364205" cy="4297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/>
            </a:lvl1pPr>
            <a:lvl2pPr indent="-325755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2pPr>
            <a:lvl3pPr indent="-325755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3pPr>
            <a:lvl4pPr indent="-325755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4pPr>
            <a:lvl5pPr indent="-325754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Image">
  <p:cSld name="Content with Imag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7"/>
          <p:cNvSpPr/>
          <p:nvPr>
            <p:ph idx="2" type="pic"/>
          </p:nvPr>
        </p:nvSpPr>
        <p:spPr>
          <a:xfrm>
            <a:off x="7103265" y="2"/>
            <a:ext cx="5088735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None/>
              <a:defRPr b="1" i="0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37"/>
          <p:cNvSpPr txBox="1"/>
          <p:nvPr>
            <p:ph idx="1" type="body"/>
          </p:nvPr>
        </p:nvSpPr>
        <p:spPr>
          <a:xfrm>
            <a:off x="592369" y="1847088"/>
            <a:ext cx="5940761" cy="4297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1pPr>
            <a:lvl2pPr indent="-33655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2pPr>
            <a:lvl3pPr indent="-33655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3pPr>
            <a:lvl4pPr indent="-33655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37"/>
          <p:cNvSpPr txBox="1"/>
          <p:nvPr>
            <p:ph type="title"/>
          </p:nvPr>
        </p:nvSpPr>
        <p:spPr>
          <a:xfrm>
            <a:off x="592369" y="578520"/>
            <a:ext cx="5940762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/>
          <p:nvPr>
            <p:ph type="title"/>
          </p:nvPr>
        </p:nvSpPr>
        <p:spPr>
          <a:xfrm>
            <a:off x="592369" y="578520"/>
            <a:ext cx="11007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8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Cyan" showMasterSp="0">
  <p:cSld name="Title Only Cyan">
    <p:bg>
      <p:bgPr>
        <a:solidFill>
          <a:schemeClr val="dk2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9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" name="Google Shape;77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3671" y="6349221"/>
            <a:ext cx="413767" cy="41365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9"/>
          <p:cNvSpPr txBox="1"/>
          <p:nvPr/>
        </p:nvSpPr>
        <p:spPr>
          <a:xfrm>
            <a:off x="1058789" y="6627168"/>
            <a:ext cx="243591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Copyright © 2020 Blue Yonder, Inc.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9"/>
          <p:cNvSpPr txBox="1"/>
          <p:nvPr>
            <p:ph type="title"/>
          </p:nvPr>
        </p:nvSpPr>
        <p:spPr>
          <a:xfrm>
            <a:off x="592369" y="578520"/>
            <a:ext cx="11007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nstanti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Dark">
  <p:cSld name="Title Only Dark">
    <p:bg>
      <p:bgPr>
        <a:solidFill>
          <a:schemeClr val="accent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0"/>
          <p:cNvSpPr txBox="1"/>
          <p:nvPr>
            <p:ph type="title"/>
          </p:nvPr>
        </p:nvSpPr>
        <p:spPr>
          <a:xfrm>
            <a:off x="592369" y="578520"/>
            <a:ext cx="11007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nstanti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0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40"/>
          <p:cNvSpPr txBox="1"/>
          <p:nvPr/>
        </p:nvSpPr>
        <p:spPr>
          <a:xfrm>
            <a:off x="1058789" y="6627168"/>
            <a:ext cx="243591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Copyright © 2020 Blue Yonder, Inc.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lue Dot" showMasterSp="0" type="secHead">
  <p:cSld name="SECTION_HEADER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mputer, large, table, laptop&#10;&#10;Description automatically generated" id="85" name="Google Shape;85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893"/>
            <a:ext cx="12192000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1"/>
          <p:cNvSpPr txBox="1"/>
          <p:nvPr>
            <p:ph type="title"/>
          </p:nvPr>
        </p:nvSpPr>
        <p:spPr>
          <a:xfrm>
            <a:off x="626129" y="2442491"/>
            <a:ext cx="5948218" cy="1554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nstantia"/>
              <a:buNone/>
              <a:defRPr b="1" sz="50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1"/>
          <p:cNvSpPr txBox="1"/>
          <p:nvPr>
            <p:ph idx="1" type="body"/>
          </p:nvPr>
        </p:nvSpPr>
        <p:spPr>
          <a:xfrm>
            <a:off x="626129" y="4155711"/>
            <a:ext cx="5948218" cy="10929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0"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A8A8A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A8A8A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Dark Blue Dot" showMasterSp="0">
  <p:cSld name="Divider Dark Blue Dot"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89" name="Google Shape;89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893"/>
            <a:ext cx="12192000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2"/>
          <p:cNvSpPr txBox="1"/>
          <p:nvPr>
            <p:ph type="title"/>
          </p:nvPr>
        </p:nvSpPr>
        <p:spPr>
          <a:xfrm>
            <a:off x="626129" y="2442491"/>
            <a:ext cx="5948218" cy="1554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nstantia"/>
              <a:buNone/>
              <a:defRPr b="1" sz="50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2"/>
          <p:cNvSpPr txBox="1"/>
          <p:nvPr>
            <p:ph idx="1" type="body"/>
          </p:nvPr>
        </p:nvSpPr>
        <p:spPr>
          <a:xfrm>
            <a:off x="626129" y="4155711"/>
            <a:ext cx="5948218" cy="10929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0"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A8A8A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A8A8A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Green Dot" showMasterSp="0">
  <p:cSld name="Divider Green Dot"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white, large, door, light&#10;&#10;Description automatically generated" id="93" name="Google Shape;9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893"/>
            <a:ext cx="12192000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3"/>
          <p:cNvSpPr txBox="1"/>
          <p:nvPr>
            <p:ph type="title"/>
          </p:nvPr>
        </p:nvSpPr>
        <p:spPr>
          <a:xfrm>
            <a:off x="626129" y="2442491"/>
            <a:ext cx="5948218" cy="1554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nstantia"/>
              <a:buNone/>
              <a:defRPr b="1" sz="50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3"/>
          <p:cNvSpPr txBox="1"/>
          <p:nvPr>
            <p:ph idx="1" type="body"/>
          </p:nvPr>
        </p:nvSpPr>
        <p:spPr>
          <a:xfrm>
            <a:off x="626129" y="4155711"/>
            <a:ext cx="5948218" cy="10929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0"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A8A8A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A8A8A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hite" showMasterSp="0">
  <p:cSld name="Divider White"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4"/>
          <p:cNvSpPr txBox="1"/>
          <p:nvPr>
            <p:ph type="title"/>
          </p:nvPr>
        </p:nvSpPr>
        <p:spPr>
          <a:xfrm>
            <a:off x="626129" y="2442491"/>
            <a:ext cx="5948218" cy="1554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nstantia"/>
              <a:buNone/>
              <a:defRPr b="1" sz="50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4"/>
          <p:cNvSpPr txBox="1"/>
          <p:nvPr>
            <p:ph idx="1" type="body"/>
          </p:nvPr>
        </p:nvSpPr>
        <p:spPr>
          <a:xfrm>
            <a:off x="626129" y="4155711"/>
            <a:ext cx="5948218" cy="10929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0"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A8A8A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A8A8A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lue" showMasterSp="0">
  <p:cSld name="Divider Blue">
    <p:bg>
      <p:bgPr>
        <a:solidFill>
          <a:schemeClr val="dk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5"/>
          <p:cNvSpPr txBox="1"/>
          <p:nvPr>
            <p:ph type="title"/>
          </p:nvPr>
        </p:nvSpPr>
        <p:spPr>
          <a:xfrm>
            <a:off x="626129" y="2442491"/>
            <a:ext cx="5948218" cy="1554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nstantia"/>
              <a:buNone/>
              <a:defRPr b="1" sz="50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5"/>
          <p:cNvSpPr txBox="1"/>
          <p:nvPr>
            <p:ph idx="1" type="body"/>
          </p:nvPr>
        </p:nvSpPr>
        <p:spPr>
          <a:xfrm>
            <a:off x="626129" y="4155711"/>
            <a:ext cx="5948218" cy="10929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A8A8A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A8A8A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Blue w Two Images" showMasterSp="0">
  <p:cSld name="Title Slide Blue w Two Image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/>
          <p:nvPr>
            <p:ph idx="2" type="pic"/>
          </p:nvPr>
        </p:nvSpPr>
        <p:spPr>
          <a:xfrm>
            <a:off x="4615147" y="3428124"/>
            <a:ext cx="4551343" cy="34298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28"/>
          <p:cNvSpPr txBox="1"/>
          <p:nvPr>
            <p:ph type="ctrTitle"/>
          </p:nvPr>
        </p:nvSpPr>
        <p:spPr>
          <a:xfrm>
            <a:off x="632267" y="603504"/>
            <a:ext cx="7473891" cy="2104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onstantia"/>
              <a:buNone/>
              <a:defRPr b="1" sz="5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8"/>
          <p:cNvSpPr txBox="1"/>
          <p:nvPr>
            <p:ph idx="1" type="subTitle"/>
          </p:nvPr>
        </p:nvSpPr>
        <p:spPr>
          <a:xfrm>
            <a:off x="619990" y="3000467"/>
            <a:ext cx="7473891" cy="42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1"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2pPr>
            <a:lvl3pPr lvl="2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9pPr>
          </a:lstStyle>
          <a:p/>
        </p:txBody>
      </p:sp>
      <p:sp>
        <p:nvSpPr>
          <p:cNvPr id="25" name="Google Shape;25;p28"/>
          <p:cNvSpPr txBox="1"/>
          <p:nvPr>
            <p:ph idx="3" type="body"/>
          </p:nvPr>
        </p:nvSpPr>
        <p:spPr>
          <a:xfrm>
            <a:off x="619990" y="3434472"/>
            <a:ext cx="4343829" cy="77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  <a:defRPr b="0" sz="1400">
                <a:solidFill>
                  <a:schemeClr val="dk1"/>
                </a:solidFill>
              </a:defRPr>
            </a:lvl1pPr>
            <a:lvl2pPr indent="-304165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2pPr>
            <a:lvl3pPr indent="-304164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3pPr>
            <a:lvl4pPr indent="-304164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4pPr>
            <a:lvl5pPr indent="-304164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8"/>
          <p:cNvSpPr/>
          <p:nvPr>
            <p:ph idx="4" type="pic"/>
          </p:nvPr>
        </p:nvSpPr>
        <p:spPr>
          <a:xfrm>
            <a:off x="9154973" y="1"/>
            <a:ext cx="3037028" cy="34359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28"/>
          <p:cNvSpPr txBox="1"/>
          <p:nvPr/>
        </p:nvSpPr>
        <p:spPr>
          <a:xfrm>
            <a:off x="619990" y="6627168"/>
            <a:ext cx="243591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Copyright © 2020 Blue Yonder, Inc.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object, clock&#10;&#10;Description automatically generated" id="28" name="Google Shape;2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79943" y="5825852"/>
            <a:ext cx="2762207" cy="699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Image" showMasterSp="0">
  <p:cSld name="Divider with Image"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6"/>
          <p:cNvSpPr/>
          <p:nvPr>
            <p:ph idx="2" type="pic"/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60"/>
              <a:buFont typeface="Noto Sans Symbols"/>
              <a:buNone/>
              <a:defRPr b="1" i="0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46"/>
          <p:cNvSpPr txBox="1"/>
          <p:nvPr>
            <p:ph type="title"/>
          </p:nvPr>
        </p:nvSpPr>
        <p:spPr>
          <a:xfrm>
            <a:off x="626129" y="2442491"/>
            <a:ext cx="5948218" cy="1554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nstantia"/>
              <a:buNone/>
              <a:defRPr b="1" sz="50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6"/>
          <p:cNvSpPr txBox="1"/>
          <p:nvPr>
            <p:ph idx="1" type="body"/>
          </p:nvPr>
        </p:nvSpPr>
        <p:spPr>
          <a:xfrm>
            <a:off x="626129" y="4155711"/>
            <a:ext cx="5948218" cy="10929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A8A8A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A8A8A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hite">
  <p:cSld name="Quote White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7"/>
          <p:cNvSpPr txBox="1"/>
          <p:nvPr>
            <p:ph type="title"/>
          </p:nvPr>
        </p:nvSpPr>
        <p:spPr>
          <a:xfrm>
            <a:off x="2719361" y="1882090"/>
            <a:ext cx="6402467" cy="2211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onstantia"/>
              <a:buNone/>
              <a:defRPr b="1" sz="440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7"/>
          <p:cNvSpPr txBox="1"/>
          <p:nvPr>
            <p:ph idx="1" type="body"/>
          </p:nvPr>
        </p:nvSpPr>
        <p:spPr>
          <a:xfrm>
            <a:off x="2719361" y="4326523"/>
            <a:ext cx="6402467" cy="922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–"/>
              <a:defRPr b="0" sz="20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A8A8A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A8A8A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9pPr>
          </a:lstStyle>
          <a:p/>
        </p:txBody>
      </p:sp>
      <p:sp>
        <p:nvSpPr>
          <p:cNvPr id="109" name="Google Shape;109;p47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Cyan" showMasterSp="0">
  <p:cSld name="Quote Cyan">
    <p:bg>
      <p:bgPr>
        <a:solidFill>
          <a:schemeClr val="dk2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8"/>
          <p:cNvSpPr txBox="1"/>
          <p:nvPr>
            <p:ph type="title"/>
          </p:nvPr>
        </p:nvSpPr>
        <p:spPr>
          <a:xfrm>
            <a:off x="2719361" y="1882090"/>
            <a:ext cx="6402467" cy="2211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onstantia"/>
              <a:buNone/>
              <a:defRPr b="1" sz="440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8"/>
          <p:cNvSpPr txBox="1"/>
          <p:nvPr>
            <p:ph idx="1" type="body"/>
          </p:nvPr>
        </p:nvSpPr>
        <p:spPr>
          <a:xfrm>
            <a:off x="2719361" y="4326523"/>
            <a:ext cx="6402467" cy="922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TR"/>
              <a:buChar char="–"/>
              <a:defRPr b="0" sz="20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A8A8A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A8A8A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9pPr>
          </a:lstStyle>
          <a:p/>
        </p:txBody>
      </p:sp>
      <p:sp>
        <p:nvSpPr>
          <p:cNvPr id="113" name="Google Shape;113;p48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4" name="Google Shape;114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3671" y="6349221"/>
            <a:ext cx="413767" cy="41365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8"/>
          <p:cNvSpPr txBox="1"/>
          <p:nvPr/>
        </p:nvSpPr>
        <p:spPr>
          <a:xfrm>
            <a:off x="1058789" y="6627168"/>
            <a:ext cx="243591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Copyright © 2020 Blue Yonder, Inc.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Blue" showMasterSp="0">
  <p:cSld name="Quote Blue">
    <p:bg>
      <p:bgPr>
        <a:solidFill>
          <a:schemeClr val="accent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9"/>
          <p:cNvSpPr txBox="1"/>
          <p:nvPr>
            <p:ph type="title"/>
          </p:nvPr>
        </p:nvSpPr>
        <p:spPr>
          <a:xfrm>
            <a:off x="2719361" y="1882090"/>
            <a:ext cx="6402467" cy="2211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nstantia"/>
              <a:buNone/>
              <a:defRPr b="1" sz="44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9"/>
          <p:cNvSpPr txBox="1"/>
          <p:nvPr>
            <p:ph idx="1" type="body"/>
          </p:nvPr>
        </p:nvSpPr>
        <p:spPr>
          <a:xfrm>
            <a:off x="2719361" y="4326523"/>
            <a:ext cx="6402467" cy="922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TR"/>
              <a:buChar char="–"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A8A8A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A8A8A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A8A8A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 sz="1400">
                <a:solidFill>
                  <a:srgbClr val="8A8A8A"/>
                </a:solidFill>
              </a:defRPr>
            </a:lvl9pPr>
          </a:lstStyle>
          <a:p/>
        </p:txBody>
      </p:sp>
      <p:sp>
        <p:nvSpPr>
          <p:cNvPr id="119" name="Google Shape;119;p49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0" name="Google Shape;120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3671" y="6349221"/>
            <a:ext cx="413767" cy="41365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9"/>
          <p:cNvSpPr txBox="1"/>
          <p:nvPr/>
        </p:nvSpPr>
        <p:spPr>
          <a:xfrm>
            <a:off x="1058789" y="6627168"/>
            <a:ext cx="243591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Copyright © 2020 Blue Yonder, Inc.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0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2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30ca6ee7a_0_163"/>
          <p:cNvSpPr txBox="1"/>
          <p:nvPr>
            <p:ph idx="1" type="body"/>
          </p:nvPr>
        </p:nvSpPr>
        <p:spPr>
          <a:xfrm>
            <a:off x="4869800" y="2859533"/>
            <a:ext cx="6426900" cy="4239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>
              <a:spcBef>
                <a:spcPts val="1200"/>
              </a:spcBef>
              <a:spcAft>
                <a:spcPts val="0"/>
              </a:spcAft>
              <a:buSzPts val="1900"/>
              <a:buNone/>
              <a:defRPr sz="1900"/>
            </a:lvl1pPr>
            <a:lvl2pPr indent="-349250" lvl="1" marL="914400" rtl="0">
              <a:spcBef>
                <a:spcPts val="1200"/>
              </a:spcBef>
              <a:spcAft>
                <a:spcPts val="0"/>
              </a:spcAft>
              <a:buSzPts val="1900"/>
              <a:buChar char="●"/>
              <a:defRPr sz="1900"/>
            </a:lvl2pPr>
            <a:lvl3pPr indent="-336550" lvl="2" marL="1371600" rtl="0"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3pPr>
            <a:lvl4pPr indent="-336550" lvl="3" marL="1828800" rtl="0"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4pPr>
            <a:lvl5pPr indent="-349250" lvl="4" marL="2286000" rtl="0">
              <a:spcBef>
                <a:spcPts val="1200"/>
              </a:spcBef>
              <a:spcAft>
                <a:spcPts val="0"/>
              </a:spcAft>
              <a:buSzPts val="1900"/>
              <a:buChar char="●"/>
              <a:defRPr sz="1900"/>
            </a:lvl5pPr>
            <a:lvl6pPr indent="-349250" lvl="5" marL="274320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900"/>
            </a:lvl6pPr>
            <a:lvl7pPr indent="-349250" lvl="6" marL="320040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900"/>
            </a:lvl7pPr>
            <a:lvl8pPr indent="-349250" lvl="7" marL="365760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900"/>
            </a:lvl8pPr>
            <a:lvl9pPr indent="-349250" lvl="8" marL="411480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900"/>
            </a:lvl9pPr>
          </a:lstStyle>
          <a:p/>
        </p:txBody>
      </p:sp>
      <p:sp>
        <p:nvSpPr>
          <p:cNvPr id="126" name="Google Shape;126;gc30ca6ee7a_0_16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t" bIns="45700" lIns="91425" spcFirstLastPara="1" rIns="0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gc30ca6ee7a_0_163"/>
          <p:cNvSpPr txBox="1"/>
          <p:nvPr>
            <p:ph type="title"/>
          </p:nvPr>
        </p:nvSpPr>
        <p:spPr>
          <a:xfrm>
            <a:off x="4971400" y="1340200"/>
            <a:ext cx="6626100" cy="1269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bg>
      <p:bgPr>
        <a:solidFill>
          <a:schemeClr val="accen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30ca6ee7a_0_167"/>
          <p:cNvSpPr txBox="1"/>
          <p:nvPr>
            <p:ph type="title"/>
          </p:nvPr>
        </p:nvSpPr>
        <p:spPr>
          <a:xfrm>
            <a:off x="822000" y="2766200"/>
            <a:ext cx="10324500" cy="11223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0" name="Google Shape;130;gc30ca6ee7a_0_16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t" bIns="45700" lIns="91425" spcFirstLastPara="1" rIns="0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">
  <p:cSld name="TITLE_AND_BODY_3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30ca6ee7a_0_170"/>
          <p:cNvSpPr txBox="1"/>
          <p:nvPr>
            <p:ph type="title"/>
          </p:nvPr>
        </p:nvSpPr>
        <p:spPr>
          <a:xfrm>
            <a:off x="1375949" y="981933"/>
            <a:ext cx="9828300" cy="763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gc30ca6ee7a_0_170"/>
          <p:cNvSpPr txBox="1"/>
          <p:nvPr>
            <p:ph idx="1" type="body"/>
          </p:nvPr>
        </p:nvSpPr>
        <p:spPr>
          <a:xfrm>
            <a:off x="1470889" y="1955400"/>
            <a:ext cx="10188900" cy="41364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1pPr>
            <a:lvl2pPr indent="-336550" lvl="1" marL="914400" rtl="0"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2pPr>
            <a:lvl3pPr indent="-336550" lvl="2" marL="1371600" rtl="0"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3pPr>
            <a:lvl4pPr indent="-336550" lvl="3" marL="1828800" rtl="0"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rtl="0"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34" name="Google Shape;134;gc30ca6ee7a_0_170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30ca6ee7a_0_373"/>
          <p:cNvSpPr txBox="1"/>
          <p:nvPr>
            <p:ph type="title"/>
          </p:nvPr>
        </p:nvSpPr>
        <p:spPr>
          <a:xfrm>
            <a:off x="1375949" y="981933"/>
            <a:ext cx="9828300" cy="763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gc30ca6ee7a_0_373"/>
          <p:cNvSpPr txBox="1"/>
          <p:nvPr>
            <p:ph idx="1" type="body"/>
          </p:nvPr>
        </p:nvSpPr>
        <p:spPr>
          <a:xfrm>
            <a:off x="1470889" y="1955400"/>
            <a:ext cx="10188900" cy="41364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1pPr>
            <a:lvl2pPr indent="-336550" lvl="1" marL="914400" rtl="0"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2pPr>
            <a:lvl3pPr indent="-336550" lvl="2" marL="1371600" rtl="0"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3pPr>
            <a:lvl4pPr indent="-336550" lvl="3" marL="1828800" rtl="0"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rtl="0"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38" name="Google Shape;138;gc30ca6ee7a_0_373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solidFill>
          <a:srgbClr val="FFFFFF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a7fbb973a2_0_131"/>
          <p:cNvSpPr txBox="1"/>
          <p:nvPr>
            <p:ph idx="12" type="sldNum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/>
          <p:nvPr>
            <p:ph idx="1" type="body"/>
          </p:nvPr>
        </p:nvSpPr>
        <p:spPr>
          <a:xfrm>
            <a:off x="594515" y="1847088"/>
            <a:ext cx="11005118" cy="4297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1pPr>
            <a:lvl2pPr indent="-33655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2pPr>
            <a:lvl3pPr indent="-33655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3pPr>
            <a:lvl4pPr indent="-33655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9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29"/>
          <p:cNvSpPr txBox="1"/>
          <p:nvPr>
            <p:ph type="title"/>
          </p:nvPr>
        </p:nvSpPr>
        <p:spPr>
          <a:xfrm>
            <a:off x="592369" y="578520"/>
            <a:ext cx="11007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copy" type="tx">
  <p:cSld name="TITLE_AND_BOD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7fbb973a2_0_129"/>
          <p:cNvSpPr txBox="1"/>
          <p:nvPr>
            <p:ph idx="12" type="sldNum"/>
          </p:nvPr>
        </p:nvSpPr>
        <p:spPr>
          <a:xfrm>
            <a:off x="8737600" y="6110123"/>
            <a:ext cx="2844900" cy="1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22875" spcFirstLastPara="1" rIns="22875" wrap="square" tIns="22875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2">
  <p:cSld name="Title &amp; Subtitle 2">
    <p:bg>
      <p:bgPr>
        <a:solidFill>
          <a:srgbClr val="FFFFFF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7fbb973a2_0_133"/>
          <p:cNvSpPr txBox="1"/>
          <p:nvPr>
            <p:ph type="title"/>
          </p:nvPr>
        </p:nvSpPr>
        <p:spPr>
          <a:xfrm>
            <a:off x="2525174" y="1218901"/>
            <a:ext cx="7141500" cy="22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675" lIns="34675" spcFirstLastPara="1" rIns="34675" wrap="square" tIns="346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 Light"/>
              <a:buNone/>
              <a:defRPr b="0" sz="5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9pPr>
          </a:lstStyle>
          <a:p/>
        </p:txBody>
      </p:sp>
      <p:sp>
        <p:nvSpPr>
          <p:cNvPr id="149" name="Google Shape;149;ga7fbb973a2_0_133"/>
          <p:cNvSpPr txBox="1"/>
          <p:nvPr>
            <p:ph idx="1" type="body"/>
          </p:nvPr>
        </p:nvSpPr>
        <p:spPr>
          <a:xfrm>
            <a:off x="2525174" y="3533004"/>
            <a:ext cx="7141500" cy="7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675" lIns="34675" spcFirstLastPara="1" rIns="34675" wrap="square" tIns="346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b="0"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b="0"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b="0"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b="0"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b="0"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50" name="Google Shape;150;ga7fbb973a2_0_133"/>
          <p:cNvSpPr txBox="1"/>
          <p:nvPr>
            <p:ph idx="12" type="sldNum"/>
          </p:nvPr>
        </p:nvSpPr>
        <p:spPr>
          <a:xfrm>
            <a:off x="5884397" y="6414797"/>
            <a:ext cx="4143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675" lIns="34675" spcFirstLastPara="1" rIns="34675" wrap="square" tIns="346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bg>
      <p:bgPr>
        <a:solidFill>
          <a:srgbClr val="FFFFF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a7fbb973a2_0_137"/>
          <p:cNvSpPr txBox="1"/>
          <p:nvPr>
            <p:ph type="title"/>
          </p:nvPr>
        </p:nvSpPr>
        <p:spPr>
          <a:xfrm>
            <a:off x="2416969" y="1151929"/>
            <a:ext cx="73581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sz="5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9pPr>
          </a:lstStyle>
          <a:p/>
        </p:txBody>
      </p:sp>
      <p:sp>
        <p:nvSpPr>
          <p:cNvPr id="153" name="Google Shape;153;ga7fbb973a2_0_137"/>
          <p:cNvSpPr txBox="1"/>
          <p:nvPr>
            <p:ph idx="1" type="body"/>
          </p:nvPr>
        </p:nvSpPr>
        <p:spPr>
          <a:xfrm>
            <a:off x="2416969" y="3536156"/>
            <a:ext cx="73581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54" name="Google Shape;154;ga7fbb973a2_0_137"/>
          <p:cNvSpPr txBox="1"/>
          <p:nvPr>
            <p:ph idx="12" type="sldNum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>
  <p:cSld name="Photo - Horizontal">
    <p:bg>
      <p:bgPr>
        <a:solidFill>
          <a:srgbClr val="FFFFFF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7fbb973a2_0_141"/>
          <p:cNvSpPr/>
          <p:nvPr>
            <p:ph idx="2" type="pic"/>
          </p:nvPr>
        </p:nvSpPr>
        <p:spPr>
          <a:xfrm>
            <a:off x="2653605" y="446484"/>
            <a:ext cx="68760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7" name="Google Shape;157;ga7fbb973a2_0_141"/>
          <p:cNvSpPr txBox="1"/>
          <p:nvPr>
            <p:ph type="title"/>
          </p:nvPr>
        </p:nvSpPr>
        <p:spPr>
          <a:xfrm>
            <a:off x="2416969" y="4723805"/>
            <a:ext cx="73581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sz="5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9pPr>
          </a:lstStyle>
          <a:p/>
        </p:txBody>
      </p:sp>
      <p:sp>
        <p:nvSpPr>
          <p:cNvPr id="158" name="Google Shape;158;ga7fbb973a2_0_141"/>
          <p:cNvSpPr txBox="1"/>
          <p:nvPr>
            <p:ph idx="1" type="body"/>
          </p:nvPr>
        </p:nvSpPr>
        <p:spPr>
          <a:xfrm>
            <a:off x="2416969" y="5759648"/>
            <a:ext cx="73581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59" name="Google Shape;159;ga7fbb973a2_0_141"/>
          <p:cNvSpPr txBox="1"/>
          <p:nvPr>
            <p:ph idx="12" type="sldNum"/>
          </p:nvPr>
        </p:nvSpPr>
        <p:spPr>
          <a:xfrm>
            <a:off x="5967907" y="6500813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bg>
      <p:bgPr>
        <a:solidFill>
          <a:srgbClr val="FFFFFF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7fbb973a2_0_146"/>
          <p:cNvSpPr txBox="1"/>
          <p:nvPr>
            <p:ph type="title"/>
          </p:nvPr>
        </p:nvSpPr>
        <p:spPr>
          <a:xfrm>
            <a:off x="2416969" y="2268140"/>
            <a:ext cx="7358100" cy="23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sz="5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9pPr>
          </a:lstStyle>
          <a:p/>
        </p:txBody>
      </p:sp>
      <p:sp>
        <p:nvSpPr>
          <p:cNvPr id="162" name="Google Shape;162;ga7fbb973a2_0_146"/>
          <p:cNvSpPr txBox="1"/>
          <p:nvPr>
            <p:ph idx="12" type="sldNum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bg>
      <p:bgPr>
        <a:solidFill>
          <a:srgbClr val="FFFFFF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7fbb973a2_0_149"/>
          <p:cNvSpPr/>
          <p:nvPr>
            <p:ph idx="2" type="pic"/>
          </p:nvPr>
        </p:nvSpPr>
        <p:spPr>
          <a:xfrm>
            <a:off x="3434953" y="446484"/>
            <a:ext cx="8688600" cy="57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5" name="Google Shape;165;ga7fbb973a2_0_149"/>
          <p:cNvSpPr txBox="1"/>
          <p:nvPr>
            <p:ph type="title"/>
          </p:nvPr>
        </p:nvSpPr>
        <p:spPr>
          <a:xfrm>
            <a:off x="2193727" y="446484"/>
            <a:ext cx="3750600" cy="2803800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sz="4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9pPr>
          </a:lstStyle>
          <a:p/>
        </p:txBody>
      </p:sp>
      <p:sp>
        <p:nvSpPr>
          <p:cNvPr id="166" name="Google Shape;166;ga7fbb973a2_0_149"/>
          <p:cNvSpPr txBox="1"/>
          <p:nvPr>
            <p:ph idx="1" type="body"/>
          </p:nvPr>
        </p:nvSpPr>
        <p:spPr>
          <a:xfrm>
            <a:off x="2193727" y="3348632"/>
            <a:ext cx="3750600" cy="28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sz="23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67" name="Google Shape;167;ga7fbb973a2_0_149"/>
          <p:cNvSpPr txBox="1"/>
          <p:nvPr>
            <p:ph idx="12" type="sldNum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bg>
      <p:bgPr>
        <a:solidFill>
          <a:srgbClr val="FFFFFF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7fbb973a2_0_154"/>
          <p:cNvSpPr txBox="1"/>
          <p:nvPr>
            <p:ph type="title"/>
          </p:nvPr>
        </p:nvSpPr>
        <p:spPr>
          <a:xfrm>
            <a:off x="2193727" y="312539"/>
            <a:ext cx="7804200" cy="15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sz="5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9pPr>
          </a:lstStyle>
          <a:p/>
        </p:txBody>
      </p:sp>
      <p:sp>
        <p:nvSpPr>
          <p:cNvPr id="170" name="Google Shape;170;ga7fbb973a2_0_154"/>
          <p:cNvSpPr txBox="1"/>
          <p:nvPr>
            <p:ph idx="12" type="sldNum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bg>
      <p:bgPr>
        <a:solidFill>
          <a:srgbClr val="FFFFFF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7fbb973a2_0_157"/>
          <p:cNvSpPr txBox="1"/>
          <p:nvPr>
            <p:ph type="title"/>
          </p:nvPr>
        </p:nvSpPr>
        <p:spPr>
          <a:xfrm>
            <a:off x="2193727" y="312539"/>
            <a:ext cx="7804200" cy="15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sz="5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9pPr>
          </a:lstStyle>
          <a:p/>
        </p:txBody>
      </p:sp>
      <p:sp>
        <p:nvSpPr>
          <p:cNvPr id="173" name="Google Shape;173;ga7fbb973a2_0_157"/>
          <p:cNvSpPr txBox="1"/>
          <p:nvPr>
            <p:ph idx="1" type="body"/>
          </p:nvPr>
        </p:nvSpPr>
        <p:spPr>
          <a:xfrm>
            <a:off x="2193727" y="1830586"/>
            <a:ext cx="7804200" cy="44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Char char="•"/>
              <a:defRPr b="0"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49250" lvl="1" marL="9144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Char char="•"/>
              <a:defRPr b="0"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49250" lvl="2" marL="13716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Char char="•"/>
              <a:defRPr b="0"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49250" lvl="3" marL="1828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Char char="•"/>
              <a:defRPr b="0"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49250" lvl="4" marL="22860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Char char="•"/>
              <a:defRPr b="0"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74" name="Google Shape;174;ga7fbb973a2_0_157"/>
          <p:cNvSpPr txBox="1"/>
          <p:nvPr>
            <p:ph idx="12" type="sldNum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bg>
      <p:bgPr>
        <a:solidFill>
          <a:srgbClr val="FFFFFF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7fbb973a2_0_161"/>
          <p:cNvSpPr/>
          <p:nvPr>
            <p:ph idx="2" type="pic"/>
          </p:nvPr>
        </p:nvSpPr>
        <p:spPr>
          <a:xfrm>
            <a:off x="4711898" y="1830586"/>
            <a:ext cx="6630600" cy="44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7" name="Google Shape;177;ga7fbb973a2_0_161"/>
          <p:cNvSpPr txBox="1"/>
          <p:nvPr>
            <p:ph type="title"/>
          </p:nvPr>
        </p:nvSpPr>
        <p:spPr>
          <a:xfrm>
            <a:off x="2193727" y="312539"/>
            <a:ext cx="7804200" cy="15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sz="5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9pPr>
          </a:lstStyle>
          <a:p/>
        </p:txBody>
      </p:sp>
      <p:sp>
        <p:nvSpPr>
          <p:cNvPr id="178" name="Google Shape;178;ga7fbb973a2_0_161"/>
          <p:cNvSpPr txBox="1"/>
          <p:nvPr>
            <p:ph idx="1" type="body"/>
          </p:nvPr>
        </p:nvSpPr>
        <p:spPr>
          <a:xfrm>
            <a:off x="2193727" y="1830586"/>
            <a:ext cx="3750600" cy="44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b="0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23850" lvl="1" marL="9144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b="0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23850" lvl="2" marL="1371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b="0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23850" lvl="3" marL="18288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b="0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23850" lvl="4" marL="22860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b="0" sz="1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79" name="Google Shape;179;ga7fbb973a2_0_161"/>
          <p:cNvSpPr txBox="1"/>
          <p:nvPr>
            <p:ph idx="12" type="sldNum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bg>
      <p:bgPr>
        <a:solidFill>
          <a:srgbClr val="FFFFFF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7fbb973a2_0_166"/>
          <p:cNvSpPr txBox="1"/>
          <p:nvPr>
            <p:ph idx="1" type="body"/>
          </p:nvPr>
        </p:nvSpPr>
        <p:spPr>
          <a:xfrm>
            <a:off x="2193727" y="892968"/>
            <a:ext cx="7804200" cy="50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Char char="•"/>
              <a:defRPr b="0"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49250" lvl="1" marL="9144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Char char="•"/>
              <a:defRPr b="0"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49250" lvl="2" marL="13716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Char char="•"/>
              <a:defRPr b="0"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49250" lvl="3" marL="1828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Char char="•"/>
              <a:defRPr b="0"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49250" lvl="4" marL="22860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 Light"/>
              <a:buChar char="•"/>
              <a:defRPr b="0"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82" name="Google Shape;182;ga7fbb973a2_0_166"/>
          <p:cNvSpPr txBox="1"/>
          <p:nvPr>
            <p:ph idx="12" type="sldNum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5" name="Google Shape;35;p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bg>
      <p:bgPr>
        <a:solidFill>
          <a:srgbClr val="FFFFFF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7fbb973a2_0_169"/>
          <p:cNvSpPr/>
          <p:nvPr>
            <p:ph idx="2" type="pic"/>
          </p:nvPr>
        </p:nvSpPr>
        <p:spPr>
          <a:xfrm>
            <a:off x="6221016" y="3534572"/>
            <a:ext cx="4259400" cy="28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5" name="Google Shape;185;ga7fbb973a2_0_169"/>
          <p:cNvSpPr/>
          <p:nvPr>
            <p:ph idx="3" type="pic"/>
          </p:nvPr>
        </p:nvSpPr>
        <p:spPr>
          <a:xfrm>
            <a:off x="6096000" y="623494"/>
            <a:ext cx="4125600" cy="27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6" name="Google Shape;186;ga7fbb973a2_0_169"/>
          <p:cNvSpPr/>
          <p:nvPr>
            <p:ph idx="4" type="pic"/>
          </p:nvPr>
        </p:nvSpPr>
        <p:spPr>
          <a:xfrm>
            <a:off x="-145852" y="625078"/>
            <a:ext cx="8421000" cy="56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7" name="Google Shape;187;ga7fbb973a2_0_169"/>
          <p:cNvSpPr txBox="1"/>
          <p:nvPr>
            <p:ph idx="12" type="sldNum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rgbClr val="FFFFF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7fbb973a2_0_174"/>
          <p:cNvSpPr txBox="1"/>
          <p:nvPr>
            <p:ph idx="1" type="body"/>
          </p:nvPr>
        </p:nvSpPr>
        <p:spPr>
          <a:xfrm>
            <a:off x="2416969" y="4473773"/>
            <a:ext cx="73581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b="0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None/>
              <a:defRPr/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90" name="Google Shape;190;ga7fbb973a2_0_174"/>
          <p:cNvSpPr txBox="1"/>
          <p:nvPr>
            <p:ph idx="2" type="body"/>
          </p:nvPr>
        </p:nvSpPr>
        <p:spPr>
          <a:xfrm>
            <a:off x="2416969" y="3000177"/>
            <a:ext cx="7358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  <a:defRPr b="0" sz="2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None/>
              <a:defRPr/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91" name="Google Shape;191;ga7fbb973a2_0_174"/>
          <p:cNvSpPr txBox="1"/>
          <p:nvPr>
            <p:ph idx="12" type="sldNum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bg>
      <p:bgPr>
        <a:solidFill>
          <a:srgbClr val="FFFFFF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7fbb973a2_0_178"/>
          <p:cNvSpPr/>
          <p:nvPr>
            <p:ph idx="2" type="pic"/>
          </p:nvPr>
        </p:nvSpPr>
        <p:spPr>
          <a:xfrm>
            <a:off x="952500" y="0"/>
            <a:ext cx="10710000" cy="7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4" name="Google Shape;194;ga7fbb973a2_0_178"/>
          <p:cNvSpPr txBox="1"/>
          <p:nvPr>
            <p:ph idx="12" type="sldNum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Blank">
  <p:cSld name="32_Blank">
    <p:bg>
      <p:bgPr>
        <a:solidFill>
          <a:srgbClr val="FFFFFF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7fbb973a2_0_181"/>
          <p:cNvSpPr/>
          <p:nvPr>
            <p:ph idx="2" type="pic"/>
          </p:nvPr>
        </p:nvSpPr>
        <p:spPr>
          <a:xfrm>
            <a:off x="0" y="-1"/>
            <a:ext cx="121920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7" name="Google Shape;197;ga7fbb973a2_0_181"/>
          <p:cNvSpPr txBox="1"/>
          <p:nvPr>
            <p:ph idx="12" type="sldNum"/>
          </p:nvPr>
        </p:nvSpPr>
        <p:spPr>
          <a:xfrm>
            <a:off x="11086495" y="6401118"/>
            <a:ext cx="2673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b="0" i="0" sz="1200" u="none" cap="none" strike="noStrike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b="0" i="0" sz="1200" u="none" cap="none" strike="noStrike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b="0" i="0" sz="1200" u="none" cap="none" strike="noStrike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b="0" i="0" sz="1200" u="none" cap="none" strike="noStrike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b="0" i="0" sz="1200" u="none" cap="none" strike="noStrike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b="0" i="0" sz="1200" u="none" cap="none" strike="noStrike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b="0" i="0" sz="1200" u="none" cap="none" strike="noStrike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b="0" i="0" sz="1200" u="none" cap="none" strike="noStrike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b="0" i="0" sz="1200" u="none" cap="none" strike="noStrike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 2">
    <p:bg>
      <p:bgPr>
        <a:solidFill>
          <a:srgbClr val="FFFFFF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a7fbb973a2_0_184"/>
          <p:cNvSpPr txBox="1"/>
          <p:nvPr>
            <p:ph type="title"/>
          </p:nvPr>
        </p:nvSpPr>
        <p:spPr>
          <a:xfrm>
            <a:off x="415610" y="992767"/>
            <a:ext cx="113610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defRPr b="0" sz="7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9pPr>
          </a:lstStyle>
          <a:p/>
        </p:txBody>
      </p:sp>
      <p:sp>
        <p:nvSpPr>
          <p:cNvPr id="200" name="Google Shape;200;ga7fbb973a2_0_184"/>
          <p:cNvSpPr txBox="1"/>
          <p:nvPr>
            <p:ph idx="1" type="body"/>
          </p:nvPr>
        </p:nvSpPr>
        <p:spPr>
          <a:xfrm>
            <a:off x="415600" y="3778833"/>
            <a:ext cx="113610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Font typeface="Arial"/>
              <a:buNone/>
              <a:defRPr b="0"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Font typeface="Arial"/>
              <a:buNone/>
              <a:defRPr b="0"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Font typeface="Arial"/>
              <a:buNone/>
              <a:defRPr b="0"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Font typeface="Arial"/>
              <a:buNone/>
              <a:defRPr b="0"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Font typeface="Arial"/>
              <a:buNone/>
              <a:defRPr b="0"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201" name="Google Shape;201;ga7fbb973a2_0_184"/>
          <p:cNvSpPr txBox="1"/>
          <p:nvPr>
            <p:ph idx="12" type="sldNum"/>
          </p:nvPr>
        </p:nvSpPr>
        <p:spPr>
          <a:xfrm>
            <a:off x="11594419" y="6262398"/>
            <a:ext cx="4341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2">
  <p:cSld name="Title &amp; Subtitle 2 2">
    <p:bg>
      <p:bgPr>
        <a:solidFill>
          <a:srgbClr val="FFFFFF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7fbb973a2_0_188"/>
          <p:cNvSpPr txBox="1"/>
          <p:nvPr>
            <p:ph type="title"/>
          </p:nvPr>
        </p:nvSpPr>
        <p:spPr>
          <a:xfrm>
            <a:off x="2525174" y="1218901"/>
            <a:ext cx="7141500" cy="22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675" lIns="34675" spcFirstLastPara="1" rIns="34675" wrap="square" tIns="346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 Light"/>
              <a:buNone/>
              <a:defRPr b="0" sz="5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1000"/>
              <a:buNone/>
              <a:defRPr/>
            </a:lvl9pPr>
          </a:lstStyle>
          <a:p/>
        </p:txBody>
      </p:sp>
      <p:sp>
        <p:nvSpPr>
          <p:cNvPr id="204" name="Google Shape;204;ga7fbb973a2_0_188"/>
          <p:cNvSpPr txBox="1"/>
          <p:nvPr>
            <p:ph idx="1" type="body"/>
          </p:nvPr>
        </p:nvSpPr>
        <p:spPr>
          <a:xfrm>
            <a:off x="2525174" y="3533004"/>
            <a:ext cx="7141500" cy="7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675" lIns="34675" spcFirstLastPara="1" rIns="34675" wrap="square" tIns="346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b="0"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b="0"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b="0"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b="0"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b="0"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205" name="Google Shape;205;ga7fbb973a2_0_188"/>
          <p:cNvSpPr txBox="1"/>
          <p:nvPr>
            <p:ph idx="12" type="sldNum"/>
          </p:nvPr>
        </p:nvSpPr>
        <p:spPr>
          <a:xfrm>
            <a:off x="5884397" y="6414797"/>
            <a:ext cx="4143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675" lIns="34675" spcFirstLastPara="1" rIns="34675" wrap="square" tIns="346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sz="700">
              <a:solidFill>
                <a:srgbClr val="6BB3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a7fbb973a2_0_192"/>
          <p:cNvSpPr txBox="1"/>
          <p:nvPr>
            <p:ph type="ctrTitle"/>
          </p:nvPr>
        </p:nvSpPr>
        <p:spPr>
          <a:xfrm>
            <a:off x="415611" y="992767"/>
            <a:ext cx="113610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75" lIns="60975" spcFirstLastPara="1" rIns="60975" wrap="square" tIns="609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  <p:sp>
        <p:nvSpPr>
          <p:cNvPr id="208" name="Google Shape;208;ga7fbb973a2_0_192"/>
          <p:cNvSpPr txBox="1"/>
          <p:nvPr>
            <p:ph idx="1" type="subTitle"/>
          </p:nvPr>
        </p:nvSpPr>
        <p:spPr>
          <a:xfrm>
            <a:off x="415600" y="3778833"/>
            <a:ext cx="113610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22875" spcFirstLastPara="1" rIns="22875" wrap="square" tIns="22875">
            <a:no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209" name="Google Shape;209;ga7fbb973a2_0_1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22875" spcFirstLastPara="1" rIns="22875" wrap="square" tIns="22875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a7fbb973a2_0_196"/>
          <p:cNvSpPr txBox="1"/>
          <p:nvPr>
            <p:ph type="title"/>
          </p:nvPr>
        </p:nvSpPr>
        <p:spPr>
          <a:xfrm>
            <a:off x="415600" y="593367"/>
            <a:ext cx="11361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12" name="Google Shape;212;ga7fbb973a2_0_196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22875" spcFirstLastPara="1" rIns="22875" wrap="square" tIns="228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 sz="1900"/>
            </a:lvl1pPr>
            <a:lvl2pPr indent="-228600" lvl="1" marL="914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indent="-3302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213" name="Google Shape;213;ga7fbb973a2_0_196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22875" spcFirstLastPara="1" rIns="22875" wrap="square" tIns="228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 sz="1900"/>
            </a:lvl1pPr>
            <a:lvl2pPr indent="-228600" lvl="1" marL="914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2pPr>
            <a:lvl3pPr indent="-228600" lvl="2" marL="1371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indent="-3302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214" name="Google Shape;214;ga7fbb973a2_0_19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22875" spcFirstLastPara="1" rIns="22875" wrap="square" tIns="22875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bg>
      <p:bgPr>
        <a:solidFill>
          <a:schemeClr val="accent2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bd8ba67264_1_168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bd8ba67264_1_1683"/>
          <p:cNvSpPr txBox="1"/>
          <p:nvPr>
            <p:ph type="ctrTitle"/>
          </p:nvPr>
        </p:nvSpPr>
        <p:spPr>
          <a:xfrm>
            <a:off x="1385467" y="2073200"/>
            <a:ext cx="8981100" cy="23676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None/>
              <a:defRPr sz="6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2" name="Google Shape;222;gbd8ba67264_1_1683"/>
          <p:cNvSpPr txBox="1"/>
          <p:nvPr>
            <p:ph idx="1" type="subTitle"/>
          </p:nvPr>
        </p:nvSpPr>
        <p:spPr>
          <a:xfrm>
            <a:off x="1407962" y="4388433"/>
            <a:ext cx="89589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223" name="Google Shape;223;gbd8ba67264_1_168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4" name="Google Shape;224;gbd8ba67264_1_16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497" y="820084"/>
            <a:ext cx="1950801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bd8ba67264_1_1689"/>
          <p:cNvSpPr txBox="1"/>
          <p:nvPr>
            <p:ph type="title"/>
          </p:nvPr>
        </p:nvSpPr>
        <p:spPr>
          <a:xfrm>
            <a:off x="822000" y="2766200"/>
            <a:ext cx="103245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27" name="Google Shape;227;gbd8ba67264_1_168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/>
          <p:nvPr>
            <p:ph type="title"/>
          </p:nvPr>
        </p:nvSpPr>
        <p:spPr>
          <a:xfrm>
            <a:off x="415600" y="593366"/>
            <a:ext cx="11361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900"/>
              <a:buNone/>
              <a:defRPr/>
            </a:lvl9pPr>
          </a:lstStyle>
          <a:p/>
        </p:txBody>
      </p:sp>
      <p:sp>
        <p:nvSpPr>
          <p:cNvPr id="38" name="Google Shape;38;p31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12" type="sldNum"/>
          </p:nvPr>
        </p:nvSpPr>
        <p:spPr>
          <a:xfrm>
            <a:off x="11587305" y="6262527"/>
            <a:ext cx="4407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d8ba67264_1_1692"/>
          <p:cNvSpPr txBox="1"/>
          <p:nvPr>
            <p:ph type="title"/>
          </p:nvPr>
        </p:nvSpPr>
        <p:spPr>
          <a:xfrm>
            <a:off x="1375949" y="593367"/>
            <a:ext cx="9828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30" name="Google Shape;230;gbd8ba67264_1_1692"/>
          <p:cNvSpPr txBox="1"/>
          <p:nvPr>
            <p:ph idx="1" type="body"/>
          </p:nvPr>
        </p:nvSpPr>
        <p:spPr>
          <a:xfrm>
            <a:off x="1297201" y="1536633"/>
            <a:ext cx="101889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⬢"/>
              <a:defRPr/>
            </a:lvl1pPr>
            <a:lvl2pPr indent="-355600" lvl="1" marL="914400" rtl="0">
              <a:spcBef>
                <a:spcPts val="800"/>
              </a:spcBef>
              <a:spcAft>
                <a:spcPts val="0"/>
              </a:spcAft>
              <a:buSzPts val="2000"/>
              <a:buChar char="⬡"/>
              <a:defRPr/>
            </a:lvl2pPr>
            <a:lvl3pPr indent="-349250" lvl="2" marL="1371600" rtl="0">
              <a:spcBef>
                <a:spcPts val="8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800"/>
              </a:spcBef>
              <a:spcAft>
                <a:spcPts val="0"/>
              </a:spcAft>
              <a:buSzPts val="1900"/>
              <a:buChar char="●"/>
              <a:defRPr/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31" name="Google Shape;231;gbd8ba67264_1_16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lt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bd8ba67264_1_1696"/>
          <p:cNvSpPr txBox="1"/>
          <p:nvPr>
            <p:ph type="title"/>
          </p:nvPr>
        </p:nvSpPr>
        <p:spPr>
          <a:xfrm>
            <a:off x="1375949" y="593367"/>
            <a:ext cx="9828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34" name="Google Shape;234;gbd8ba67264_1_1696"/>
          <p:cNvSpPr txBox="1"/>
          <p:nvPr>
            <p:ph idx="1" type="body"/>
          </p:nvPr>
        </p:nvSpPr>
        <p:spPr>
          <a:xfrm>
            <a:off x="746967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⬢"/>
              <a:defRPr sz="1900"/>
            </a:lvl1pPr>
            <a:lvl2pPr indent="-330200" lvl="1" marL="9144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 sz="1600"/>
            </a:lvl2pPr>
            <a:lvl3pPr indent="-3302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5" name="Google Shape;235;gbd8ba67264_1_1696"/>
          <p:cNvSpPr txBox="1"/>
          <p:nvPr>
            <p:ph idx="2" type="body"/>
          </p:nvPr>
        </p:nvSpPr>
        <p:spPr>
          <a:xfrm>
            <a:off x="62400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⬢"/>
              <a:defRPr sz="1900"/>
            </a:lvl1pPr>
            <a:lvl2pPr indent="-330200" lvl="1" marL="9144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 sz="1600"/>
            </a:lvl2pPr>
            <a:lvl3pPr indent="-330200" lvl="2" marL="13716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6" name="Google Shape;236;gbd8ba67264_1_169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d8ba67264_1_1701"/>
          <p:cNvSpPr txBox="1"/>
          <p:nvPr>
            <p:ph type="title"/>
          </p:nvPr>
        </p:nvSpPr>
        <p:spPr>
          <a:xfrm>
            <a:off x="1375949" y="593367"/>
            <a:ext cx="9828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9" name="Google Shape;239;gbd8ba67264_1_170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2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bd8ba67264_1_1704"/>
          <p:cNvSpPr txBox="1"/>
          <p:nvPr>
            <p:ph type="title"/>
          </p:nvPr>
        </p:nvSpPr>
        <p:spPr>
          <a:xfrm>
            <a:off x="8220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42" name="Google Shape;242;gbd8ba67264_1_1704"/>
          <p:cNvSpPr txBox="1"/>
          <p:nvPr>
            <p:ph idx="1" type="body"/>
          </p:nvPr>
        </p:nvSpPr>
        <p:spPr>
          <a:xfrm>
            <a:off x="7204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⬢"/>
              <a:defRPr sz="1600"/>
            </a:lvl1pPr>
            <a:lvl2pPr indent="-330200" lvl="1" marL="9144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 sz="1600"/>
            </a:lvl2pPr>
            <a:lvl3pPr indent="-330200" lvl="2" marL="13716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3" name="Google Shape;243;gbd8ba67264_1_170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" name="Google Shape;244;gbd8ba67264_1_1704"/>
          <p:cNvSpPr/>
          <p:nvPr/>
        </p:nvSpPr>
        <p:spPr>
          <a:xfrm>
            <a:off x="6527700" y="704400"/>
            <a:ext cx="4990800" cy="5449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d8ba67264_1_1709"/>
          <p:cNvSpPr txBox="1"/>
          <p:nvPr>
            <p:ph type="title"/>
          </p:nvPr>
        </p:nvSpPr>
        <p:spPr>
          <a:xfrm>
            <a:off x="974667" y="2006600"/>
            <a:ext cx="8490300" cy="26676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7" name="Google Shape;247;gbd8ba67264_1_170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bd8ba67264_1_171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bd8ba67264_1_1712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51" name="Google Shape;251;gbd8ba67264_1_1712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2" name="Google Shape;252;gbd8ba67264_1_1712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⬢"/>
              <a:defRPr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Char char="⬡"/>
              <a:defRPr>
                <a:solidFill>
                  <a:srgbClr val="FFFFFF"/>
                </a:solidFill>
              </a:defRPr>
            </a:lvl2pPr>
            <a:lvl3pPr indent="-349250" lvl="2" marL="1371600" rtl="0">
              <a:spcBef>
                <a:spcPts val="8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800"/>
              </a:spcBef>
              <a:spcAft>
                <a:spcPts val="0"/>
              </a:spcAft>
              <a:buSzPts val="1900"/>
              <a:buChar char="●"/>
              <a:defRPr/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3" name="Google Shape;253;gbd8ba67264_1_17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bd8ba67264_1_1718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256" name="Google Shape;256;gbd8ba67264_1_17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bd8ba67264_1_1721"/>
          <p:cNvSpPr txBox="1"/>
          <p:nvPr>
            <p:ph hasCustomPrompt="1" type="title"/>
          </p:nvPr>
        </p:nvSpPr>
        <p:spPr>
          <a:xfrm>
            <a:off x="415600" y="941167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0"/>
              <a:buNone/>
              <a:defRPr sz="16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9" name="Google Shape;259;gbd8ba67264_1_1721"/>
          <p:cNvSpPr txBox="1"/>
          <p:nvPr>
            <p:ph idx="1" type="body"/>
          </p:nvPr>
        </p:nvSpPr>
        <p:spPr>
          <a:xfrm>
            <a:off x="974667" y="3681767"/>
            <a:ext cx="10514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Char char="⬢"/>
              <a:defRPr/>
            </a:lvl1pPr>
            <a:lvl2pPr indent="-355600" lvl="1" marL="914400" rtl="0" algn="ctr">
              <a:spcBef>
                <a:spcPts val="800"/>
              </a:spcBef>
              <a:spcAft>
                <a:spcPts val="0"/>
              </a:spcAft>
              <a:buSzPts val="2000"/>
              <a:buChar char="⬡"/>
              <a:defRPr/>
            </a:lvl2pPr>
            <a:lvl3pPr indent="-349250" lvl="2" marL="1371600" rtl="0" algn="ctr">
              <a:spcBef>
                <a:spcPts val="8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800"/>
              </a:spcBef>
              <a:spcAft>
                <a:spcPts val="0"/>
              </a:spcAft>
              <a:buSzPts val="1900"/>
              <a:buChar char="●"/>
              <a:defRPr/>
            </a:lvl4pPr>
            <a:lvl5pPr indent="-330200" lvl="4" marL="2286000" rtl="0" algn="ctr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 algn="ctr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 algn="ctr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 algn="ctr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 algn="ctr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60" name="Google Shape;260;gbd8ba67264_1_17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bd8ba67264_1_180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267" name="Google Shape;267;gbd8ba67264_1_180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268" name="Google Shape;268;gbd8ba67264_1_180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bd8ba67264_1_180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1" name="Google Shape;271;gbd8ba67264_1_18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 1">
  <p:cSld name="TITLE_AND_BODY_2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bd8ba67264_1_18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4" name="Google Shape;274;gbd8ba67264_1_18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75" name="Google Shape;275;gbd8ba67264_1_18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bd8ba67264_1_18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8" name="Google Shape;278;gbd8ba67264_1_18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9" name="Google Shape;279;gbd8ba67264_1_18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0" name="Google Shape;280;gbd8ba67264_1_18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bd8ba67264_1_18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83" name="Google Shape;283;gbd8ba67264_1_18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bd8ba67264_1_18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86" name="Google Shape;286;gbd8ba67264_1_18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7" name="Google Shape;287;gbd8ba67264_1_18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bd8ba67264_1_18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290" name="Google Shape;290;gbd8ba67264_1_18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bd8ba67264_1_18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bd8ba67264_1_18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94" name="Google Shape;294;gbd8ba67264_1_18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5" name="Google Shape;295;gbd8ba67264_1_18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96" name="Google Shape;296;gbd8ba67264_1_18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d8ba67264_1_18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299" name="Google Shape;299;gbd8ba67264_1_18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bd8ba67264_1_18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2" name="Google Shape;302;gbd8ba67264_1_18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03" name="Google Shape;303;gbd8ba67264_1_18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bd8ba67264_1_18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6_Title and Content">
  <p:cSld name="66_Title and Content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bd8ba67264_1_1845"/>
          <p:cNvSpPr/>
          <p:nvPr>
            <p:ph idx="2" type="pic"/>
          </p:nvPr>
        </p:nvSpPr>
        <p:spPr>
          <a:xfrm>
            <a:off x="-20228" y="881424"/>
            <a:ext cx="6116400" cy="59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308" name="Google Shape;308;gbd8ba67264_1_1845"/>
          <p:cNvSpPr txBox="1"/>
          <p:nvPr>
            <p:ph idx="12" type="sldNum"/>
          </p:nvPr>
        </p:nvSpPr>
        <p:spPr>
          <a:xfrm>
            <a:off x="11086535" y="6401138"/>
            <a:ext cx="2673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 Image" showMasterSp="0">
  <p:cSld name="Title Slide w Imag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bject, clock&#10;&#10;Description automatically generated" id="43" name="Google Shape;43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79943" y="5825852"/>
            <a:ext cx="2762207" cy="69991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3"/>
          <p:cNvSpPr/>
          <p:nvPr>
            <p:ph idx="2" type="pic"/>
          </p:nvPr>
        </p:nvSpPr>
        <p:spPr>
          <a:xfrm>
            <a:off x="3" y="0"/>
            <a:ext cx="12191998" cy="535485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60"/>
              <a:buFont typeface="Noto Sans Symbols"/>
              <a:buNone/>
              <a:defRPr b="1" i="0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33"/>
          <p:cNvSpPr txBox="1"/>
          <p:nvPr>
            <p:ph type="ctrTitle"/>
          </p:nvPr>
        </p:nvSpPr>
        <p:spPr>
          <a:xfrm>
            <a:off x="632267" y="607553"/>
            <a:ext cx="7473891" cy="2104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onstantia"/>
              <a:buNone/>
              <a:defRPr b="1"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" type="subTitle"/>
          </p:nvPr>
        </p:nvSpPr>
        <p:spPr>
          <a:xfrm>
            <a:off x="619990" y="3000467"/>
            <a:ext cx="7473891" cy="42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1"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2pPr>
            <a:lvl3pPr lvl="2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9pPr>
          </a:lstStyle>
          <a:p/>
        </p:txBody>
      </p:sp>
      <p:sp>
        <p:nvSpPr>
          <p:cNvPr id="47" name="Google Shape;47;p33"/>
          <p:cNvSpPr txBox="1"/>
          <p:nvPr>
            <p:ph idx="3" type="body"/>
          </p:nvPr>
        </p:nvSpPr>
        <p:spPr>
          <a:xfrm>
            <a:off x="619990" y="3434473"/>
            <a:ext cx="4343829" cy="78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  <a:defRPr b="0" sz="1400">
                <a:solidFill>
                  <a:schemeClr val="lt1"/>
                </a:solidFill>
              </a:defRPr>
            </a:lvl1pPr>
            <a:lvl2pPr indent="-304165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2pPr>
            <a:lvl3pPr indent="-304164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3pPr>
            <a:lvl4pPr indent="-304164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4pPr>
            <a:lvl5pPr indent="-304164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3"/>
          <p:cNvSpPr txBox="1"/>
          <p:nvPr/>
        </p:nvSpPr>
        <p:spPr>
          <a:xfrm>
            <a:off x="619990" y="6627168"/>
            <a:ext cx="243591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Copyright © 2020 Blue Yonder, Inc.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bd8ba67264_1_1848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311" name="Google Shape;311;gbd8ba67264_1_1848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312" name="Google Shape;312;gbd8ba67264_1_184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Blank">
  <p:cSld name="32_Blank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bd8ba67264_1_1852"/>
          <p:cNvSpPr/>
          <p:nvPr>
            <p:ph idx="2" type="pic"/>
          </p:nvPr>
        </p:nvSpPr>
        <p:spPr>
          <a:xfrm>
            <a:off x="0" y="-1"/>
            <a:ext cx="12192000" cy="3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315" name="Google Shape;315;gbd8ba67264_1_1852"/>
          <p:cNvSpPr txBox="1"/>
          <p:nvPr>
            <p:ph idx="12" type="sldNum"/>
          </p:nvPr>
        </p:nvSpPr>
        <p:spPr>
          <a:xfrm>
            <a:off x="11086535" y="6401138"/>
            <a:ext cx="2673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Blank">
  <p:cSld name="9_Blank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bd8ba67264_1_1855"/>
          <p:cNvSpPr/>
          <p:nvPr>
            <p:ph idx="2" type="pic"/>
          </p:nvPr>
        </p:nvSpPr>
        <p:spPr>
          <a:xfrm>
            <a:off x="-365983" y="-2412"/>
            <a:ext cx="7256700" cy="6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F7F7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318" name="Google Shape;318;gbd8ba67264_1_1855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1200"/>
              <a:buFont typeface="Poppins Light"/>
              <a:buNone/>
              <a:defRPr sz="1200">
                <a:solidFill>
                  <a:srgbClr val="AAAAAA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 1">
  <p:cSld name="TITLE_AND_BODY_2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 and body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bd8ba67264_1_185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2800"/>
              <a:buFont typeface="Nunito Sans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2" name="Google Shape;322;gbd8ba67264_1_185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900"/>
              <a:buChar char="●"/>
              <a:defRPr/>
            </a:lvl1pPr>
            <a:lvl2pPr indent="-323850" lvl="1" marL="9144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4D4D4D"/>
              </a:buClr>
              <a:buSzPts val="1500"/>
              <a:buChar char="○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4D4D4D"/>
              </a:buClr>
              <a:buSzPts val="1500"/>
              <a:buChar char="■"/>
              <a:defRPr/>
            </a:lvl3pPr>
            <a:lvl4pPr indent="-323850" lvl="3" marL="18288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4D4D4D"/>
              </a:buClr>
              <a:buSzPts val="1500"/>
              <a:buChar char="●"/>
              <a:defRPr/>
            </a:lvl4pPr>
            <a:lvl5pPr indent="-323850" lvl="4" marL="22860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4D4D4D"/>
              </a:buClr>
              <a:buSzPts val="1500"/>
              <a:buChar char="○"/>
              <a:defRPr/>
            </a:lvl5pPr>
            <a:lvl6pPr indent="-323850" lvl="5" marL="2743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6pPr>
            <a:lvl7pPr indent="-323850" lvl="6" marL="32004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/>
            </a:lvl7pPr>
            <a:lvl8pPr indent="-323850" lvl="7" marL="36576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8pPr>
            <a:lvl9pPr indent="-323850" lvl="8" marL="4114800" rtl="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500"/>
              <a:buChar char="■"/>
              <a:defRPr/>
            </a:lvl9pPr>
          </a:lstStyle>
          <a:p/>
        </p:txBody>
      </p:sp>
      <p:sp>
        <p:nvSpPr>
          <p:cNvPr id="323" name="Google Shape;323;gbd8ba67264_1_185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bg>
      <p:bgPr>
        <a:solidFill>
          <a:schemeClr val="accent2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c30ca6ee7a_0_26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c30ca6ee7a_0_268"/>
          <p:cNvSpPr txBox="1"/>
          <p:nvPr>
            <p:ph type="ctrTitle"/>
          </p:nvPr>
        </p:nvSpPr>
        <p:spPr>
          <a:xfrm>
            <a:off x="1385467" y="2073200"/>
            <a:ext cx="8981100" cy="23676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None/>
              <a:defRPr sz="6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31" name="Google Shape;331;gc30ca6ee7a_0_268"/>
          <p:cNvSpPr txBox="1"/>
          <p:nvPr>
            <p:ph idx="1" type="subTitle"/>
          </p:nvPr>
        </p:nvSpPr>
        <p:spPr>
          <a:xfrm>
            <a:off x="1407962" y="4388433"/>
            <a:ext cx="89589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332" name="Google Shape;332;gc30ca6ee7a_0_26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3" name="Google Shape;333;gc30ca6ee7a_0_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397" y="820084"/>
            <a:ext cx="1950801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1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c30ca6ee7a_0_274"/>
          <p:cNvSpPr txBox="1"/>
          <p:nvPr>
            <p:ph type="title"/>
          </p:nvPr>
        </p:nvSpPr>
        <p:spPr>
          <a:xfrm>
            <a:off x="822000" y="2766200"/>
            <a:ext cx="103245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36" name="Google Shape;336;gc30ca6ee7a_0_27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c30ca6ee7a_0_277"/>
          <p:cNvSpPr txBox="1"/>
          <p:nvPr>
            <p:ph type="title"/>
          </p:nvPr>
        </p:nvSpPr>
        <p:spPr>
          <a:xfrm>
            <a:off x="1375949" y="981933"/>
            <a:ext cx="9828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39" name="Google Shape;339;gc30ca6ee7a_0_277"/>
          <p:cNvSpPr txBox="1"/>
          <p:nvPr>
            <p:ph idx="1" type="body"/>
          </p:nvPr>
        </p:nvSpPr>
        <p:spPr>
          <a:xfrm>
            <a:off x="1470889" y="1955400"/>
            <a:ext cx="10188900" cy="413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⬢"/>
              <a:defRPr/>
            </a:lvl1pPr>
            <a:lvl2pPr indent="-355600" lvl="1" marL="914400" rtl="0">
              <a:spcBef>
                <a:spcPts val="800"/>
              </a:spcBef>
              <a:spcAft>
                <a:spcPts val="0"/>
              </a:spcAft>
              <a:buSzPts val="2000"/>
              <a:buChar char="⬡"/>
              <a:defRPr/>
            </a:lvl2pPr>
            <a:lvl3pPr indent="-349250" lvl="2" marL="1371600" rtl="0">
              <a:spcBef>
                <a:spcPts val="8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800"/>
              </a:spcBef>
              <a:spcAft>
                <a:spcPts val="0"/>
              </a:spcAft>
              <a:buSzPts val="1900"/>
              <a:buChar char="●"/>
              <a:defRPr/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40" name="Google Shape;340;gc30ca6ee7a_0_277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Branch Hero">
  <p:cSld name="TITLE_AND_BODY_1">
    <p:bg>
      <p:bgPr>
        <a:solidFill>
          <a:schemeClr val="accen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30ca6ee7a_0_281"/>
          <p:cNvSpPr txBox="1"/>
          <p:nvPr>
            <p:ph type="title"/>
          </p:nvPr>
        </p:nvSpPr>
        <p:spPr>
          <a:xfrm>
            <a:off x="1375949" y="981933"/>
            <a:ext cx="9828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43" name="Google Shape;343;gc30ca6ee7a_0_281"/>
          <p:cNvSpPr txBox="1"/>
          <p:nvPr>
            <p:ph idx="1" type="body"/>
          </p:nvPr>
        </p:nvSpPr>
        <p:spPr>
          <a:xfrm>
            <a:off x="1414344" y="1955400"/>
            <a:ext cx="10188900" cy="413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⬢"/>
              <a:defRPr/>
            </a:lvl1pPr>
            <a:lvl2pPr indent="-355600" lvl="1" marL="914400" rtl="0">
              <a:spcBef>
                <a:spcPts val="800"/>
              </a:spcBef>
              <a:spcAft>
                <a:spcPts val="0"/>
              </a:spcAft>
              <a:buSzPts val="2000"/>
              <a:buChar char="⬡"/>
              <a:defRPr/>
            </a:lvl2pPr>
            <a:lvl3pPr indent="-349250" lvl="2" marL="13716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indent="-349250" lvl="3" marL="18288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lt2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c30ca6ee7a_0_284"/>
          <p:cNvSpPr txBox="1"/>
          <p:nvPr>
            <p:ph type="title"/>
          </p:nvPr>
        </p:nvSpPr>
        <p:spPr>
          <a:xfrm>
            <a:off x="1375949" y="593367"/>
            <a:ext cx="9828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46" name="Google Shape;346;gc30ca6ee7a_0_284"/>
          <p:cNvSpPr txBox="1"/>
          <p:nvPr>
            <p:ph idx="1" type="body"/>
          </p:nvPr>
        </p:nvSpPr>
        <p:spPr>
          <a:xfrm>
            <a:off x="746967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⬢"/>
              <a:defRPr sz="1900"/>
            </a:lvl1pPr>
            <a:lvl2pPr indent="-330200" lvl="1" marL="9144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 sz="1600"/>
            </a:lvl2pPr>
            <a:lvl3pPr indent="-3302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7" name="Google Shape;347;gc30ca6ee7a_0_284"/>
          <p:cNvSpPr txBox="1"/>
          <p:nvPr>
            <p:ph idx="2" type="body"/>
          </p:nvPr>
        </p:nvSpPr>
        <p:spPr>
          <a:xfrm>
            <a:off x="62400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⬢"/>
              <a:defRPr sz="1900"/>
            </a:lvl1pPr>
            <a:lvl2pPr indent="-330200" lvl="1" marL="9144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 sz="1600"/>
            </a:lvl2pPr>
            <a:lvl3pPr indent="-330200" lvl="2" marL="13716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48" name="Google Shape;348;gc30ca6ee7a_0_28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for Icons" showMasterSp="0">
  <p:cSld name="Title Slide for Icon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/>
          <p:nvPr>
            <p:ph idx="2" type="pic"/>
          </p:nvPr>
        </p:nvSpPr>
        <p:spPr>
          <a:xfrm>
            <a:off x="5583808" y="1663103"/>
            <a:ext cx="6094737" cy="3688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60"/>
              <a:buFont typeface="Noto Sans Symbols"/>
              <a:buNone/>
              <a:defRPr b="1" i="0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34"/>
          <p:cNvSpPr txBox="1"/>
          <p:nvPr>
            <p:ph type="ctrTitle"/>
          </p:nvPr>
        </p:nvSpPr>
        <p:spPr>
          <a:xfrm>
            <a:off x="632267" y="603504"/>
            <a:ext cx="5899109" cy="2104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onstantia"/>
              <a:buNone/>
              <a:defRPr b="1" sz="5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" type="subTitle"/>
          </p:nvPr>
        </p:nvSpPr>
        <p:spPr>
          <a:xfrm>
            <a:off x="619991" y="3000467"/>
            <a:ext cx="4343829" cy="42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b="1"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2pPr>
            <a:lvl3pPr lvl="2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>
                <a:solidFill>
                  <a:srgbClr val="8A8A8A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>
                <a:solidFill>
                  <a:srgbClr val="8A8A8A"/>
                </a:solidFill>
              </a:defRPr>
            </a:lvl9pPr>
          </a:lstStyle>
          <a:p/>
        </p:txBody>
      </p:sp>
      <p:sp>
        <p:nvSpPr>
          <p:cNvPr id="53" name="Google Shape;53;p34"/>
          <p:cNvSpPr txBox="1"/>
          <p:nvPr>
            <p:ph idx="3" type="body"/>
          </p:nvPr>
        </p:nvSpPr>
        <p:spPr>
          <a:xfrm>
            <a:off x="619990" y="3434471"/>
            <a:ext cx="4343829" cy="777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  <a:defRPr b="0" sz="1400">
                <a:solidFill>
                  <a:schemeClr val="dk1"/>
                </a:solidFill>
              </a:defRPr>
            </a:lvl1pPr>
            <a:lvl2pPr indent="-304165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2pPr>
            <a:lvl3pPr indent="-304164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3pPr>
            <a:lvl4pPr indent="-304164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4pPr>
            <a:lvl5pPr indent="-304164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●"/>
              <a:defRPr sz="1400">
                <a:solidFill>
                  <a:srgbClr val="8A8A8A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4"/>
          <p:cNvSpPr txBox="1"/>
          <p:nvPr/>
        </p:nvSpPr>
        <p:spPr>
          <a:xfrm>
            <a:off x="619991" y="6627168"/>
            <a:ext cx="243591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Copyright © 2020 Blue Yonder, Inc.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object, clock&#10;&#10;Description automatically generated" id="55" name="Google Shape;55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79943" y="5825852"/>
            <a:ext cx="2762207" cy="699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1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c30ca6ee7a_0_289"/>
          <p:cNvSpPr txBox="1"/>
          <p:nvPr>
            <p:ph type="title"/>
          </p:nvPr>
        </p:nvSpPr>
        <p:spPr>
          <a:xfrm>
            <a:off x="1375949" y="593367"/>
            <a:ext cx="9828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51" name="Google Shape;351;gc30ca6ee7a_0_28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2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c30ca6ee7a_0_292"/>
          <p:cNvSpPr txBox="1"/>
          <p:nvPr>
            <p:ph idx="1" type="body"/>
          </p:nvPr>
        </p:nvSpPr>
        <p:spPr>
          <a:xfrm>
            <a:off x="4869800" y="2859533"/>
            <a:ext cx="64269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⬢"/>
              <a:defRPr sz="1900"/>
            </a:lvl1pPr>
            <a:lvl2pPr indent="-349250" lvl="1" marL="914400" rtl="0">
              <a:spcBef>
                <a:spcPts val="800"/>
              </a:spcBef>
              <a:spcAft>
                <a:spcPts val="0"/>
              </a:spcAft>
              <a:buSzPts val="1900"/>
              <a:buChar char="⬡"/>
              <a:defRPr sz="1900"/>
            </a:lvl2pPr>
            <a:lvl3pPr indent="-349250" lvl="2" marL="1371600" rtl="0">
              <a:spcBef>
                <a:spcPts val="8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8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80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 rtl="0">
              <a:spcBef>
                <a:spcPts val="80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 rtl="0">
              <a:spcBef>
                <a:spcPts val="80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 rtl="0">
              <a:spcBef>
                <a:spcPts val="80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 rtl="0">
              <a:spcBef>
                <a:spcPts val="800"/>
              </a:spcBef>
              <a:spcAft>
                <a:spcPts val="80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354" name="Google Shape;354;gc30ca6ee7a_0_2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5" name="Google Shape;355;gc30ca6ee7a_0_292"/>
          <p:cNvSpPr txBox="1"/>
          <p:nvPr>
            <p:ph type="title"/>
          </p:nvPr>
        </p:nvSpPr>
        <p:spPr>
          <a:xfrm>
            <a:off x="4971400" y="1340200"/>
            <a:ext cx="6626100" cy="126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c30ca6ee7a_0_296"/>
          <p:cNvSpPr txBox="1"/>
          <p:nvPr>
            <p:ph type="title"/>
          </p:nvPr>
        </p:nvSpPr>
        <p:spPr>
          <a:xfrm>
            <a:off x="974667" y="2006600"/>
            <a:ext cx="8490300" cy="26676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None/>
              <a:defRPr sz="6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58" name="Google Shape;358;gc30ca6ee7a_0_29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Info">
  <p:cSld name="SECTION_TITLE_AND_DESCRIPTION">
    <p:bg>
      <p:bgPr>
        <a:solidFill>
          <a:schemeClr val="accent2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30ca6ee7a_0_299"/>
          <p:cNvSpPr txBox="1"/>
          <p:nvPr>
            <p:ph type="title"/>
          </p:nvPr>
        </p:nvSpPr>
        <p:spPr>
          <a:xfrm>
            <a:off x="4927600" y="1707300"/>
            <a:ext cx="6672900" cy="797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61" name="Google Shape;361;gc30ca6ee7a_0_299"/>
          <p:cNvSpPr txBox="1"/>
          <p:nvPr>
            <p:ph idx="1" type="subTitle"/>
          </p:nvPr>
        </p:nvSpPr>
        <p:spPr>
          <a:xfrm>
            <a:off x="4927600" y="2403800"/>
            <a:ext cx="6672900" cy="68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pace Grotesk Light"/>
              <a:buNone/>
              <a:defRPr sz="27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2" name="Google Shape;362;gc30ca6ee7a_0_299"/>
          <p:cNvSpPr txBox="1"/>
          <p:nvPr>
            <p:ph idx="2" type="body"/>
          </p:nvPr>
        </p:nvSpPr>
        <p:spPr>
          <a:xfrm>
            <a:off x="4971903" y="3316067"/>
            <a:ext cx="6324900" cy="257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⬢"/>
              <a:defRPr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Char char="⬡"/>
              <a:defRPr>
                <a:solidFill>
                  <a:srgbClr val="FFFFFF"/>
                </a:solidFill>
              </a:defRPr>
            </a:lvl2pPr>
            <a:lvl3pPr indent="-349250" lvl="2" marL="1371600" rtl="0">
              <a:spcBef>
                <a:spcPts val="8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800"/>
              </a:spcBef>
              <a:spcAft>
                <a:spcPts val="0"/>
              </a:spcAft>
              <a:buSzPts val="1900"/>
              <a:buChar char="●"/>
              <a:defRPr/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30ca6ee7a_0_303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365" name="Google Shape;365;gc30ca6ee7a_0_30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c30ca6ee7a_0_306"/>
          <p:cNvSpPr txBox="1"/>
          <p:nvPr>
            <p:ph hasCustomPrompt="1" type="title"/>
          </p:nvPr>
        </p:nvSpPr>
        <p:spPr>
          <a:xfrm>
            <a:off x="415600" y="941167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0"/>
              <a:buNone/>
              <a:defRPr sz="16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8" name="Google Shape;368;gc30ca6ee7a_0_306"/>
          <p:cNvSpPr txBox="1"/>
          <p:nvPr>
            <p:ph idx="1" type="body"/>
          </p:nvPr>
        </p:nvSpPr>
        <p:spPr>
          <a:xfrm>
            <a:off x="974667" y="3681767"/>
            <a:ext cx="10514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Char char="⬢"/>
              <a:defRPr/>
            </a:lvl1pPr>
            <a:lvl2pPr indent="-355600" lvl="1" marL="914400" rtl="0" algn="ctr">
              <a:spcBef>
                <a:spcPts val="800"/>
              </a:spcBef>
              <a:spcAft>
                <a:spcPts val="0"/>
              </a:spcAft>
              <a:buSzPts val="2000"/>
              <a:buChar char="⬡"/>
              <a:defRPr/>
            </a:lvl2pPr>
            <a:lvl3pPr indent="-349250" lvl="2" marL="1371600" rtl="0" algn="ctr">
              <a:spcBef>
                <a:spcPts val="8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800"/>
              </a:spcBef>
              <a:spcAft>
                <a:spcPts val="0"/>
              </a:spcAft>
              <a:buSzPts val="1900"/>
              <a:buChar char="●"/>
              <a:defRPr/>
            </a:lvl4pPr>
            <a:lvl5pPr indent="-330200" lvl="4" marL="2286000" rtl="0" algn="ctr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 algn="ctr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 algn="ctr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 algn="ctr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 algn="ctr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9" name="Google Shape;369;gc30ca6ee7a_0_30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/>
          <p:nvPr>
            <p:ph idx="1" type="body"/>
          </p:nvPr>
        </p:nvSpPr>
        <p:spPr>
          <a:xfrm>
            <a:off x="592369" y="1847088"/>
            <a:ext cx="5210623" cy="4297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1pPr>
            <a:lvl2pPr indent="-33655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2pPr>
            <a:lvl3pPr indent="-33655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3pPr>
            <a:lvl4pPr indent="-33655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5"/>
          <p:cNvSpPr txBox="1"/>
          <p:nvPr>
            <p:ph idx="2" type="body"/>
          </p:nvPr>
        </p:nvSpPr>
        <p:spPr>
          <a:xfrm>
            <a:off x="6389008" y="1847088"/>
            <a:ext cx="5210623" cy="4297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1pPr>
            <a:lvl2pPr indent="-33655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2pPr>
            <a:lvl3pPr indent="-33655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3pPr>
            <a:lvl4pPr indent="-33655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5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35"/>
          <p:cNvSpPr txBox="1"/>
          <p:nvPr>
            <p:ph type="title"/>
          </p:nvPr>
        </p:nvSpPr>
        <p:spPr>
          <a:xfrm>
            <a:off x="592369" y="578520"/>
            <a:ext cx="11007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0" Type="http://schemas.openxmlformats.org/officeDocument/2006/relationships/theme" Target="../theme/theme4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7.xml"/><Relationship Id="rId21" Type="http://schemas.openxmlformats.org/officeDocument/2006/relationships/theme" Target="../theme/theme3.xml"/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5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57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73.xml"/><Relationship Id="rId18" Type="http://schemas.openxmlformats.org/officeDocument/2006/relationships/theme" Target="../theme/theme5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title"/>
          </p:nvPr>
        </p:nvSpPr>
        <p:spPr>
          <a:xfrm>
            <a:off x="592369" y="578520"/>
            <a:ext cx="11007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nstantia"/>
              <a:buNone/>
              <a:defRPr b="1" i="0" sz="3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6"/>
          <p:cNvSpPr txBox="1"/>
          <p:nvPr>
            <p:ph idx="12" type="sldNum"/>
          </p:nvPr>
        </p:nvSpPr>
        <p:spPr>
          <a:xfrm>
            <a:off x="11141611" y="6613526"/>
            <a:ext cx="458022" cy="2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26"/>
          <p:cNvSpPr txBox="1"/>
          <p:nvPr>
            <p:ph idx="1" type="body"/>
          </p:nvPr>
        </p:nvSpPr>
        <p:spPr>
          <a:xfrm>
            <a:off x="592368" y="1847210"/>
            <a:ext cx="11007265" cy="4297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None/>
              <a:defRPr b="1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655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655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TR"/>
              <a:buChar char="●"/>
              <a:defRPr b="0" i="0" sz="2000" u="none" cap="none" strike="noStrike">
                <a:solidFill>
                  <a:srgbClr val="3A323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wheel&#10;&#10;Description automatically generated" id="13" name="Google Shape;13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63671" y="6349221"/>
            <a:ext cx="413767" cy="4136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6"/>
          <p:cNvSpPr txBox="1"/>
          <p:nvPr/>
        </p:nvSpPr>
        <p:spPr>
          <a:xfrm>
            <a:off x="1058789" y="6627168"/>
            <a:ext cx="243591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Copyright © 2020 Blue Yonder, Inc.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864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>
          <p15:clr>
            <a:srgbClr val="F26B43"/>
          </p15:clr>
        </p15:guide>
        <p15:guide id="4" pos="384">
          <p15:clr>
            <a:srgbClr val="F26B43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orient="horz" pos="1200">
          <p15:clr>
            <a:srgbClr val="F26B43"/>
          </p15:clr>
        </p15:guide>
        <p15:guide id="8" orient="horz" pos="2568">
          <p15:clr>
            <a:srgbClr val="F26B43"/>
          </p15:clr>
        </p15:guide>
        <p15:guide id="9" pos="7296">
          <p15:clr>
            <a:srgbClr val="F26B43"/>
          </p15:clr>
        </p15:guide>
        <p15:guide id="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99996" ty="0" sy="99996"/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7fbb973a2_0_125"/>
          <p:cNvSpPr txBox="1"/>
          <p:nvPr>
            <p:ph type="title"/>
          </p:nvPr>
        </p:nvSpPr>
        <p:spPr>
          <a:xfrm>
            <a:off x="609600" y="92074"/>
            <a:ext cx="109728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3800"/>
              <a:buFont typeface="Source Sans Pro"/>
              <a:buNone/>
              <a:defRPr b="1" i="0" sz="3800" u="none" cap="none" strike="noStrike">
                <a:solidFill>
                  <a:srgbClr val="6BB36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3800"/>
              <a:buFont typeface="Source Sans Pro"/>
              <a:buNone/>
              <a:defRPr b="1" i="0" sz="3800" u="none" cap="none" strike="noStrike">
                <a:solidFill>
                  <a:srgbClr val="6BB36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3800"/>
              <a:buFont typeface="Source Sans Pro"/>
              <a:buNone/>
              <a:defRPr b="1" i="0" sz="3800" u="none" cap="none" strike="noStrike">
                <a:solidFill>
                  <a:srgbClr val="6BB36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3800"/>
              <a:buFont typeface="Source Sans Pro"/>
              <a:buNone/>
              <a:defRPr b="1" i="0" sz="3800" u="none" cap="none" strike="noStrike">
                <a:solidFill>
                  <a:srgbClr val="6BB36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3800"/>
              <a:buFont typeface="Source Sans Pro"/>
              <a:buNone/>
              <a:defRPr b="1" i="0" sz="3800" u="none" cap="none" strike="noStrike">
                <a:solidFill>
                  <a:srgbClr val="6BB36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3800"/>
              <a:buFont typeface="Source Sans Pro"/>
              <a:buNone/>
              <a:defRPr b="1" i="0" sz="3800" u="none" cap="none" strike="noStrike">
                <a:solidFill>
                  <a:srgbClr val="6BB36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3800"/>
              <a:buFont typeface="Source Sans Pro"/>
              <a:buNone/>
              <a:defRPr b="1" i="0" sz="3800" u="none" cap="none" strike="noStrike">
                <a:solidFill>
                  <a:srgbClr val="6BB36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3800"/>
              <a:buFont typeface="Source Sans Pro"/>
              <a:buNone/>
              <a:defRPr b="1" i="0" sz="3800" u="none" cap="none" strike="noStrike">
                <a:solidFill>
                  <a:srgbClr val="6BB36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3800"/>
              <a:buFont typeface="Source Sans Pro"/>
              <a:buNone/>
              <a:defRPr b="1" i="0" sz="3800" u="none" cap="none" strike="noStrike">
                <a:solidFill>
                  <a:srgbClr val="6BB36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1" name="Google Shape;141;ga7fbb973a2_0_125"/>
          <p:cNvSpPr txBox="1"/>
          <p:nvPr>
            <p:ph idx="1" type="body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22875" spcFirstLastPara="1" rIns="22875" wrap="square" tIns="228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None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30200" lvl="5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30200" lvl="6" marL="3200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30200" lvl="7" marL="3657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30200" lvl="8" marL="4114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EFCFF"/>
              </a:buClr>
              <a:buSzPts val="1600"/>
              <a:buFont typeface="Source Sans Pro"/>
              <a:buChar char="•"/>
              <a:defRPr b="1" i="0" sz="1600" u="none" cap="none" strike="noStrike">
                <a:solidFill>
                  <a:srgbClr val="FEFC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2" name="Google Shape;142;ga7fbb973a2_0_125"/>
          <p:cNvSpPr txBox="1"/>
          <p:nvPr>
            <p:ph idx="12" type="sldNum"/>
          </p:nvPr>
        </p:nvSpPr>
        <p:spPr>
          <a:xfrm>
            <a:off x="8737600" y="6110123"/>
            <a:ext cx="2844900" cy="1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22875" spcFirstLastPara="1" rIns="22875" wrap="square" tIns="22875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BB367"/>
              </a:buClr>
              <a:buSzPts val="700"/>
              <a:buFont typeface="Calibri"/>
              <a:buNone/>
              <a:defRPr b="1" i="0" sz="700" u="none" cap="none" strike="noStrike">
                <a:solidFill>
                  <a:srgbClr val="6BB36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bd8ba67264_1_1679"/>
          <p:cNvSpPr txBox="1"/>
          <p:nvPr>
            <p:ph type="title"/>
          </p:nvPr>
        </p:nvSpPr>
        <p:spPr>
          <a:xfrm>
            <a:off x="1375949" y="593367"/>
            <a:ext cx="9828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Space Grotesk Light"/>
              <a:buNone/>
              <a:defRPr sz="37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7" name="Google Shape;217;gbd8ba67264_1_1679"/>
          <p:cNvSpPr txBox="1"/>
          <p:nvPr>
            <p:ph idx="1" type="body"/>
          </p:nvPr>
        </p:nvSpPr>
        <p:spPr>
          <a:xfrm>
            <a:off x="1297201" y="1536633"/>
            <a:ext cx="10188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"/>
              <a:buChar char="⬢"/>
              <a:defRPr sz="24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⬡"/>
              <a:defRPr sz="24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49250" lvl="2" marL="1371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unito Sans"/>
              <a:buChar char="■"/>
              <a:defRPr sz="19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49250" lvl="3" marL="18288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unito Sans"/>
              <a:buChar char="●"/>
              <a:defRPr sz="19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30200" lvl="4" marL="22860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Sans"/>
              <a:buChar char="○"/>
              <a:defRPr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30200" lvl="5" marL="27432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Sans"/>
              <a:buChar char="■"/>
              <a:defRPr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30200" lvl="6" marL="32004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Sans"/>
              <a:buChar char="●"/>
              <a:defRPr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30200" lvl="7" marL="3657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Sans"/>
              <a:buChar char="○"/>
              <a:defRPr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30200" lvl="8" marL="4114800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Font typeface="Nunito Sans"/>
              <a:buChar char="■"/>
              <a:defRPr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8" name="Google Shape;218;gbd8ba67264_1_167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960">
          <p15:clr>
            <a:srgbClr val="EA4335"/>
          </p15:clr>
        </p15:guide>
        <p15:guide id="2" pos="3148">
          <p15:clr>
            <a:srgbClr val="EA4335"/>
          </p15:clr>
        </p15:guide>
        <p15:guide id="3" pos="5336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bd8ba67264_1_180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Nunito Sans"/>
              <a:buNone/>
              <a:defRPr sz="3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Nunito Sans"/>
              <a:buNone/>
              <a:defRPr sz="3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Nunito Sans"/>
              <a:buNone/>
              <a:defRPr sz="3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Nunito Sans"/>
              <a:buNone/>
              <a:defRPr sz="3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Nunito Sans"/>
              <a:buNone/>
              <a:defRPr sz="3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Nunito Sans"/>
              <a:buNone/>
              <a:defRPr sz="3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Nunito Sans"/>
              <a:buNone/>
              <a:defRPr sz="3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Nunito Sans"/>
              <a:buNone/>
              <a:defRPr sz="3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Nunito Sans"/>
              <a:buNone/>
              <a:defRPr sz="3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3" name="Google Shape;263;gbd8ba67264_1_180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 Sans"/>
              <a:buChar char="●"/>
              <a:defRPr sz="24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 Sans"/>
              <a:buChar char="○"/>
              <a:defRPr sz="19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 Sans"/>
              <a:buChar char="■"/>
              <a:defRPr sz="19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 Sans"/>
              <a:buChar char="●"/>
              <a:defRPr sz="19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 Sans"/>
              <a:buChar char="○"/>
              <a:defRPr sz="19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 Sans"/>
              <a:buChar char="■"/>
              <a:defRPr sz="19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 Sans"/>
              <a:buChar char="●"/>
              <a:defRPr sz="19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 Sans"/>
              <a:buChar char="○"/>
              <a:defRPr sz="19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Nunito Sans"/>
              <a:buChar char="■"/>
              <a:defRPr sz="19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4" name="Google Shape;264;gbd8ba67264_1_180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c30ca6ee7a_0_264"/>
          <p:cNvSpPr txBox="1"/>
          <p:nvPr>
            <p:ph type="title"/>
          </p:nvPr>
        </p:nvSpPr>
        <p:spPr>
          <a:xfrm>
            <a:off x="1375949" y="593367"/>
            <a:ext cx="9828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Space Grotesk Light"/>
              <a:buNone/>
              <a:defRPr sz="37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Nunito Sans"/>
              <a:buNone/>
              <a:defRPr sz="37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326" name="Google Shape;326;gc30ca6ee7a_0_264"/>
          <p:cNvSpPr txBox="1"/>
          <p:nvPr>
            <p:ph idx="1" type="body"/>
          </p:nvPr>
        </p:nvSpPr>
        <p:spPr>
          <a:xfrm>
            <a:off x="1297201" y="1536633"/>
            <a:ext cx="10188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"/>
              <a:buChar char="⬢"/>
              <a:defRPr sz="24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⬡"/>
              <a:defRPr sz="24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49250" lvl="2" marL="1371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unito Sans"/>
              <a:buChar char="■"/>
              <a:defRPr sz="19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49250" lvl="3" marL="18288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unito Sans"/>
              <a:buChar char="●"/>
              <a:defRPr sz="19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30200" lvl="4" marL="22860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Sans"/>
              <a:buChar char="○"/>
              <a:defRPr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30200" lvl="5" marL="27432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Sans"/>
              <a:buChar char="■"/>
              <a:defRPr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30200" lvl="6" marL="32004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Sans"/>
              <a:buChar char="●"/>
              <a:defRPr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30200" lvl="7" marL="3657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Sans"/>
              <a:buChar char="○"/>
              <a:defRPr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30200" lvl="8" marL="4114800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Font typeface="Nunito Sans"/>
              <a:buChar char="■"/>
              <a:defRPr sz="1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327" name="Google Shape;327;gc30ca6ee7a_0_26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960">
          <p15:clr>
            <a:srgbClr val="EA4335"/>
          </p15:clr>
        </p15:guide>
        <p15:guide id="2" pos="3168">
          <p15:clr>
            <a:srgbClr val="EA4335"/>
          </p15:clr>
        </p15:guide>
        <p15:guide id="3" pos="537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tony.rappa@branchapp.com" TargetMode="External"/><Relationship Id="rId4" Type="http://schemas.openxmlformats.org/officeDocument/2006/relationships/hyperlink" Target="https://www.g2.com/products/branch/reviews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8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1.png"/><Relationship Id="rId5" Type="http://schemas.openxmlformats.org/officeDocument/2006/relationships/image" Target="../media/image53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11.png"/><Relationship Id="rId7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Relationship Id="rId4" Type="http://schemas.openxmlformats.org/officeDocument/2006/relationships/image" Target="../media/image32.png"/><Relationship Id="rId5" Type="http://schemas.openxmlformats.org/officeDocument/2006/relationships/image" Target="../media/image36.png"/><Relationship Id="rId6" Type="http://schemas.openxmlformats.org/officeDocument/2006/relationships/image" Target="../media/image35.png"/><Relationship Id="rId7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9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7.pn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14.jpg"/><Relationship Id="rId5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61.png"/><Relationship Id="rId5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Relationship Id="rId4" Type="http://schemas.openxmlformats.org/officeDocument/2006/relationships/image" Target="../media/image5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64.png"/><Relationship Id="rId8" Type="http://schemas.openxmlformats.org/officeDocument/2006/relationships/image" Target="../media/image6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Relationship Id="rId4" Type="http://schemas.openxmlformats.org/officeDocument/2006/relationships/image" Target="../media/image65.png"/><Relationship Id="rId5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get.branchapp.com/partner/blueyonder" TargetMode="External"/><Relationship Id="rId4" Type="http://schemas.openxmlformats.org/officeDocument/2006/relationships/hyperlink" Target="https://www.branchapp.com/savings-calculator" TargetMode="External"/><Relationship Id="rId5" Type="http://schemas.openxmlformats.org/officeDocument/2006/relationships/hyperlink" Target="https://www.branchapp.com/savings-calculator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4.jp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5" name="Google Shape;375;p1"/>
          <p:cNvGraphicFramePr/>
          <p:nvPr/>
        </p:nvGraphicFramePr>
        <p:xfrm>
          <a:off x="883917" y="409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{EE0503CC-F51A-48C9-B84F-2332F7013F0E}</a:tableStyleId>
              </a:tblPr>
              <a:tblGrid>
                <a:gridCol w="1426350"/>
                <a:gridCol w="9705600"/>
              </a:tblGrid>
              <a:tr h="99577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11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i="0" lang="en-US" sz="13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B</a:t>
                      </a:r>
                      <a:r>
                        <a:rPr lang="en-US" sz="13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rach is a leader in the financial wellness and payments space </a:t>
                      </a:r>
                      <a:r>
                        <a:rPr lang="en-US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that helps businesses accelerate payments to employees. Companies</a:t>
                      </a:r>
                      <a:r>
                        <a:rPr lang="en-US" sz="13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use the Branch Employer Payments Platform to reduce costs and provide additional employee benefits that increase the bottom line.</a:t>
                      </a:r>
                      <a:endParaRPr i="0" sz="25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31150" marB="31150" marR="62300" marL="623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758775">
                <a:tc row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i="0" lang="en-US" sz="1100" u="sng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Partner Type</a:t>
                      </a: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Technology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i="0" lang="en-US" sz="1100" u="sng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What BY Solutions</a:t>
                      </a: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Workforce Managem</a:t>
                      </a:r>
                      <a:r>
                        <a:rPr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ent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i="0" lang="en-US" sz="1100" u="sng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Industries</a:t>
                      </a: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All I</a:t>
                      </a:r>
                      <a:r>
                        <a:rPr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ndustries with hourly workers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i="0" lang="en-US" sz="1100" u="sng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Region </a:t>
                      </a: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USA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i="0" lang="en-US" sz="1100" u="sng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Contact information</a:t>
                      </a: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Partner Contact</a:t>
                      </a:r>
                      <a:r>
                        <a:rPr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: Tony Rappa, </a:t>
                      </a:r>
                      <a:r>
                        <a:rPr lang="en-US" sz="11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Strategic Aliiances Manager</a:t>
                      </a:r>
                      <a:endParaRPr sz="11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cap="none" strike="noStrike">
                          <a:solidFill>
                            <a:schemeClr val="hlink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  <a:hlinkClick r:id="rId3"/>
                        </a:rPr>
                        <a:t>tony.rappa@branchapp.com</a:t>
                      </a:r>
                      <a:endParaRPr sz="11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651-341-5522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1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 </a:t>
                      </a:r>
                      <a:endParaRPr i="0" sz="24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31150" marB="31150" marR="62300" marL="623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200" u="none" cap="none" strike="noStrike">
                          <a:highlight>
                            <a:srgbClr val="FFFFFF"/>
                          </a:highlight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Technology Partners -  Solution / Integration overview: </a:t>
                      </a: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Branch integrates with BY to get the employer roster and pay rate of employees, so as to effectively pay employees their Earned Wages</a:t>
                      </a:r>
                      <a:r>
                        <a:rPr lang="en-US" sz="1200">
                          <a:highlight>
                            <a:srgbClr val="FFFFFF"/>
                          </a:highlight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, provide paycard replacement, ease 1099 payments, automate </a:t>
                      </a:r>
                      <a:r>
                        <a:rPr lang="en-US" sz="1200">
                          <a:highlight>
                            <a:srgbClr val="FFFFFF"/>
                          </a:highlight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disbursements</a:t>
                      </a:r>
                      <a:r>
                        <a:rPr lang="en-US" sz="1200">
                          <a:highlight>
                            <a:srgbClr val="FFFFFF"/>
                          </a:highlight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, and eliminate costs of paper driven processes  </a:t>
                      </a:r>
                      <a:r>
                        <a:rPr lang="en-US" sz="1200" u="none" cap="none" strike="noStrike">
                          <a:highlight>
                            <a:srgbClr val="FFFFFF"/>
                          </a:highlight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in a digitized, contactless fashion.</a:t>
                      </a:r>
                      <a:endParaRPr i="0" sz="2500" u="none" cap="none" strike="noStrike">
                        <a:highlight>
                          <a:srgbClr val="FFFFFF"/>
                        </a:highlight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31150" marB="31150" marR="62300" marL="623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911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Joint Value Statement  </a:t>
                      </a:r>
                      <a:endParaRPr i="0" sz="25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Branch &amp; Blue Yonder</a:t>
                      </a:r>
                      <a:endParaRPr i="0"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Nunito Sans"/>
                        <a:buChar char="●"/>
                      </a:pPr>
                      <a:r>
                        <a:rPr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Increase Financial Wellness and flexibility for businesses and their employees</a:t>
                      </a:r>
                      <a:endParaRPr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Nunito Sans"/>
                        <a:buChar char="●"/>
                      </a:pPr>
                      <a:r>
                        <a:rPr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Safe, Touch-Free Pay alternative for Employees</a:t>
                      </a:r>
                      <a:endParaRPr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Nunito Sans"/>
                        <a:buChar char="●"/>
                      </a:pPr>
                      <a:r>
                        <a:rPr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Eliminate Manual Payouts for Payroll, Tips, Mileage &amp; Employee Reimbursements that reduce payroll costs</a:t>
                      </a:r>
                      <a:endParaRPr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Nunito Sans"/>
                        <a:buChar char="●"/>
                      </a:pPr>
                      <a:r>
                        <a:rPr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Optimize Labor with Increased Shift Coverage and reduction in overtime</a:t>
                      </a:r>
                      <a:endParaRPr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Nunito Sans"/>
                        <a:buChar char="●"/>
                      </a:pPr>
                      <a:r>
                        <a:rPr lang="en-US" sz="12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Increase loyalty of 1099 workers</a:t>
                      </a:r>
                      <a:endParaRPr sz="12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Nunito Sans"/>
                        <a:buChar char="●"/>
                      </a:pPr>
                      <a:r>
                        <a:rPr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Attract top talent, and increase employee retention by 15%</a:t>
                      </a:r>
                      <a:endParaRPr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Nunito Sans"/>
                        <a:buChar char="●"/>
                      </a:pPr>
                      <a:r>
                        <a:rPr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No Cost, No Commitment, No Minimums, &amp; No Obligations</a:t>
                      </a:r>
                      <a:endParaRPr i="0" sz="25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31150" marB="31150" marR="62300" marL="623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45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Helpful Facts -  </a:t>
                      </a:r>
                      <a:r>
                        <a:rPr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User Stories</a:t>
                      </a:r>
                      <a:endParaRPr i="0" sz="25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  <a:hlinkClick r:id="rId4"/>
                        </a:rPr>
                        <a:t>https://www.g2.com/products/branch/reviews</a:t>
                      </a:r>
                      <a:r>
                        <a:rPr lang="en-US" sz="12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</a:t>
                      </a:r>
                      <a:endParaRPr i="0" sz="25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31150" marB="31150" marR="62300" marL="623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023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Partner highlights: Interesting facts about partner: # of customers, notable awards other unique highlights about your company that sets you apart.    </a:t>
                      </a:r>
                      <a:endParaRPr i="0"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Nunito Sans"/>
                        <a:buChar char="●"/>
                      </a:pPr>
                      <a:r>
                        <a:rPr i="0"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Over 1 Million End-Users</a:t>
                      </a:r>
                      <a:endParaRPr i="0"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Nunito Sans"/>
                        <a:buChar char="●"/>
                      </a:pPr>
                      <a:r>
                        <a:rPr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2020 Webby Award Winner for Best Financial Services/Banking App</a:t>
                      </a:r>
                      <a:endParaRPr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Nunito Sans"/>
                        <a:buChar char="●"/>
                      </a:pPr>
                      <a:r>
                        <a:rPr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Finalist for Finovate Awards: Excellence in Financial Inclusion</a:t>
                      </a:r>
                      <a:endParaRPr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Nunito Sans"/>
                        <a:buChar char="●"/>
                      </a:pPr>
                      <a:r>
                        <a:rPr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Star Tribune | Top 150 Workplaces in Minnesota</a:t>
                      </a:r>
                      <a:endParaRPr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Nunito Sans"/>
                        <a:buChar char="●"/>
                      </a:pPr>
                      <a:r>
                        <a:rPr lang="en-US" sz="1200" u="none" cap="none" strike="noStrike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Plaid Integration for real-time updates on Account Activity with other Plaid integrated applications</a:t>
                      </a:r>
                      <a:endParaRPr sz="12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31150" marB="31150" marR="62300" marL="623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76" name="Google Shape;37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22097" y="5795086"/>
            <a:ext cx="723502" cy="67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88193" y="4047288"/>
            <a:ext cx="591318" cy="45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88197" y="3276608"/>
            <a:ext cx="675100" cy="54356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"/>
          <p:cNvSpPr txBox="1"/>
          <p:nvPr/>
        </p:nvSpPr>
        <p:spPr>
          <a:xfrm>
            <a:off x="792209" y="37365"/>
            <a:ext cx="59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-US" sz="1800" u="none" cap="none" strike="noStrike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Blue Yonder Partner Sales Battlecard</a:t>
            </a:r>
            <a:endParaRPr i="0" sz="1400" u="none" cap="none" strike="noStrike">
              <a:solidFill>
                <a:srgbClr val="000000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pic>
        <p:nvPicPr>
          <p:cNvPr id="380" name="Google Shape;380;p1"/>
          <p:cNvPicPr preferRelativeResize="0"/>
          <p:nvPr/>
        </p:nvPicPr>
        <p:blipFill rotWithShape="1">
          <a:blip r:embed="rId8">
            <a:alphaModFix/>
          </a:blip>
          <a:srcRect b="0" l="0" r="-1853" t="0"/>
          <a:stretch/>
        </p:blipFill>
        <p:spPr>
          <a:xfrm>
            <a:off x="1029209" y="516575"/>
            <a:ext cx="1478634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c30ca6ee7a_0_377"/>
          <p:cNvSpPr/>
          <p:nvPr/>
        </p:nvSpPr>
        <p:spPr>
          <a:xfrm rot="5400000">
            <a:off x="6685297" y="4026767"/>
            <a:ext cx="2304300" cy="19959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chemeClr val="lt2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c30ca6ee7a_0_377"/>
          <p:cNvSpPr/>
          <p:nvPr/>
        </p:nvSpPr>
        <p:spPr>
          <a:xfrm rot="5400000">
            <a:off x="7784766" y="596367"/>
            <a:ext cx="3444300" cy="29835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chemeClr val="lt2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c30ca6ee7a_0_377"/>
          <p:cNvSpPr txBox="1"/>
          <p:nvPr>
            <p:ph type="title"/>
          </p:nvPr>
        </p:nvSpPr>
        <p:spPr>
          <a:xfrm>
            <a:off x="1299725" y="981925"/>
            <a:ext cx="5675100" cy="885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8B6E9"/>
                </a:solidFill>
                <a:latin typeface="Space Grotesk"/>
                <a:ea typeface="Space Grotesk"/>
                <a:cs typeface="Space Grotesk"/>
                <a:sym typeface="Space Grotesk"/>
              </a:rPr>
              <a:t>Branch Employer Payments Platform</a:t>
            </a:r>
            <a:endParaRPr b="1" sz="2400">
              <a:solidFill>
                <a:srgbClr val="28B6E9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477" name="Google Shape;477;gc30ca6ee7a_0_377"/>
          <p:cNvPicPr preferRelativeResize="0"/>
          <p:nvPr/>
        </p:nvPicPr>
        <p:blipFill rotWithShape="1">
          <a:blip r:embed="rId3">
            <a:alphaModFix/>
          </a:blip>
          <a:srcRect b="0" l="0" r="0" t="38400"/>
          <a:stretch/>
        </p:blipFill>
        <p:spPr>
          <a:xfrm>
            <a:off x="9857515" y="-355549"/>
            <a:ext cx="1883633" cy="251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c30ca6ee7a_0_377"/>
          <p:cNvPicPr preferRelativeResize="0"/>
          <p:nvPr/>
        </p:nvPicPr>
        <p:blipFill rotWithShape="1">
          <a:blip r:embed="rId4">
            <a:alphaModFix/>
          </a:blip>
          <a:srcRect b="38404" l="0" r="0" t="0"/>
          <a:stretch/>
        </p:blipFill>
        <p:spPr>
          <a:xfrm>
            <a:off x="9849100" y="4468967"/>
            <a:ext cx="1883633" cy="251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c30ca6ee7a_0_3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9487" y="908333"/>
            <a:ext cx="1883648" cy="4078696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c30ca6ee7a_0_377"/>
          <p:cNvSpPr txBox="1"/>
          <p:nvPr/>
        </p:nvSpPr>
        <p:spPr>
          <a:xfrm>
            <a:off x="1504033" y="3204800"/>
            <a:ext cx="5018700" cy="25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Fee-Free Financial Services</a:t>
            </a:r>
            <a:endParaRPr sz="1900">
              <a:solidFill>
                <a:schemeClr val="accent1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-349250" lvl="0" marL="3810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FDIC-Insured Checking Acct + Debit Card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Up to </a:t>
            </a:r>
            <a:r>
              <a:rPr b="1"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2-Day Early Direct Deposit</a:t>
            </a:r>
            <a:endParaRPr b="1"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Free Built-in EWA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Budgeting + Financial Education Tools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81" name="Google Shape;481;gc30ca6ee7a_0_3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69766" y="2739278"/>
            <a:ext cx="1192066" cy="1209933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c30ca6ee7a_0_377"/>
          <p:cNvSpPr txBox="1"/>
          <p:nvPr/>
        </p:nvSpPr>
        <p:spPr>
          <a:xfrm>
            <a:off x="1402433" y="1712933"/>
            <a:ext cx="5018700" cy="11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1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The only </a:t>
            </a:r>
            <a:r>
              <a:rPr lang="en-US" sz="1900">
                <a:solidFill>
                  <a:schemeClr val="dk1"/>
                </a:solidFill>
                <a:highlight>
                  <a:schemeClr val="accent1"/>
                </a:highlight>
                <a:latin typeface="Space Grotesk Light"/>
                <a:ea typeface="Space Grotesk Light"/>
                <a:cs typeface="Space Grotesk Light"/>
                <a:sym typeface="Space Grotesk Light"/>
              </a:rPr>
              <a:t>employee-first digital wallet</a:t>
            </a:r>
            <a:r>
              <a:rPr lang="en-US" sz="19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, helping working Americans meet their everyday financial needs.</a:t>
            </a:r>
            <a:endParaRPr sz="190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pic>
        <p:nvPicPr>
          <p:cNvPr id="483" name="Google Shape;483;gc30ca6ee7a_0_377"/>
          <p:cNvPicPr preferRelativeResize="0"/>
          <p:nvPr/>
        </p:nvPicPr>
        <p:blipFill rotWithShape="1">
          <a:blip r:embed="rId7">
            <a:alphaModFix/>
          </a:blip>
          <a:srcRect b="68105" l="0" r="0" t="0"/>
          <a:stretch/>
        </p:blipFill>
        <p:spPr>
          <a:xfrm>
            <a:off x="7380567" y="5851967"/>
            <a:ext cx="1869500" cy="129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c30ca6ee7a_0_3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0337" y="0"/>
            <a:ext cx="46329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wheel&#10;&#10;Description automatically generated" id="485" name="Google Shape;485;gc30ca6ee7a_0_37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3671" y="6349221"/>
            <a:ext cx="413767" cy="413659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gc30ca6ee7a_0_377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c30ca6ee7a_0_311"/>
          <p:cNvSpPr/>
          <p:nvPr/>
        </p:nvSpPr>
        <p:spPr>
          <a:xfrm rot="5400000">
            <a:off x="9249834" y="1877714"/>
            <a:ext cx="2970900" cy="25731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chemeClr val="lt2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c30ca6ee7a_0_311"/>
          <p:cNvSpPr txBox="1"/>
          <p:nvPr>
            <p:ph type="title"/>
          </p:nvPr>
        </p:nvSpPr>
        <p:spPr>
          <a:xfrm>
            <a:off x="1375941" y="981933"/>
            <a:ext cx="4719300" cy="763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8B6E9"/>
                </a:solidFill>
                <a:latin typeface="Space Grotesk"/>
                <a:ea typeface="Space Grotesk"/>
                <a:cs typeface="Space Grotesk"/>
                <a:sym typeface="Space Grotesk"/>
              </a:rPr>
              <a:t>Instant Pay</a:t>
            </a:r>
            <a:endParaRPr sz="4000">
              <a:solidFill>
                <a:srgbClr val="28B6E9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93" name="Google Shape;493;gc30ca6ee7a_0_311"/>
          <p:cNvSpPr txBox="1"/>
          <p:nvPr/>
        </p:nvSpPr>
        <p:spPr>
          <a:xfrm>
            <a:off x="2075522" y="5400318"/>
            <a:ext cx="30603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CD4D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No changes to payroll or pay cycles</a:t>
            </a:r>
            <a:endParaRPr sz="1300">
              <a:solidFill>
                <a:srgbClr val="00CD4D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CD4D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No pre-funding or escrow</a:t>
            </a:r>
            <a:endParaRPr sz="1300">
              <a:solidFill>
                <a:srgbClr val="00CD4D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94" name="Google Shape;494;gc30ca6ee7a_0_311"/>
          <p:cNvSpPr txBox="1"/>
          <p:nvPr/>
        </p:nvSpPr>
        <p:spPr>
          <a:xfrm>
            <a:off x="1402433" y="1712933"/>
            <a:ext cx="44049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1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Grant employees access to money they’ve already earned - free!</a:t>
            </a:r>
            <a:endParaRPr sz="190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495" name="Google Shape;495;gc30ca6ee7a_0_311"/>
          <p:cNvSpPr txBox="1"/>
          <p:nvPr/>
        </p:nvSpPr>
        <p:spPr>
          <a:xfrm>
            <a:off x="9624651" y="2273814"/>
            <a:ext cx="2348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Free, </a:t>
            </a:r>
            <a:endParaRPr sz="21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flexible spending</a:t>
            </a:r>
            <a:endParaRPr sz="21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96" name="Google Shape;496;gc30ca6ee7a_0_311"/>
          <p:cNvSpPr txBox="1"/>
          <p:nvPr/>
        </p:nvSpPr>
        <p:spPr>
          <a:xfrm>
            <a:off x="9980868" y="3104491"/>
            <a:ext cx="15837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CD4D"/>
                </a:solidFill>
                <a:latin typeface="Nunito Sans"/>
                <a:ea typeface="Nunito Sans"/>
                <a:cs typeface="Nunito Sans"/>
                <a:sym typeface="Nunito Sans"/>
              </a:rPr>
              <a:t>Branch Debit</a:t>
            </a:r>
            <a:endParaRPr sz="1300">
              <a:solidFill>
                <a:srgbClr val="00C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CD4D"/>
                </a:solidFill>
                <a:latin typeface="Nunito Sans"/>
                <a:ea typeface="Nunito Sans"/>
                <a:cs typeface="Nunito Sans"/>
                <a:sym typeface="Nunito Sans"/>
              </a:rPr>
              <a:t>–</a:t>
            </a:r>
            <a:endParaRPr sz="1300">
              <a:solidFill>
                <a:srgbClr val="00C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CD4D"/>
                </a:solidFill>
                <a:latin typeface="Nunito Sans"/>
                <a:ea typeface="Nunito Sans"/>
                <a:cs typeface="Nunito Sans"/>
                <a:sym typeface="Nunito Sans"/>
              </a:rPr>
              <a:t>Virtual Card</a:t>
            </a:r>
            <a:endParaRPr sz="1300">
              <a:solidFill>
                <a:srgbClr val="00C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CD4D"/>
                </a:solidFill>
                <a:latin typeface="Nunito Sans"/>
                <a:ea typeface="Nunito Sans"/>
                <a:cs typeface="Nunito Sans"/>
                <a:sym typeface="Nunito Sans"/>
              </a:rPr>
              <a:t>–</a:t>
            </a:r>
            <a:endParaRPr sz="1300">
              <a:solidFill>
                <a:srgbClr val="00C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CD4D"/>
                </a:solidFill>
                <a:latin typeface="Nunito Sans"/>
                <a:ea typeface="Nunito Sans"/>
                <a:cs typeface="Nunito Sans"/>
                <a:sym typeface="Nunito Sans"/>
              </a:rPr>
              <a:t>45,000+ ATMs</a:t>
            </a:r>
            <a:endParaRPr sz="1300">
              <a:solidFill>
                <a:srgbClr val="00C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CD4D"/>
                </a:solidFill>
                <a:latin typeface="Nunito Sans"/>
                <a:ea typeface="Nunito Sans"/>
                <a:cs typeface="Nunito Sans"/>
                <a:sym typeface="Nunito Sans"/>
              </a:rPr>
              <a:t>–</a:t>
            </a:r>
            <a:endParaRPr sz="1300">
              <a:solidFill>
                <a:srgbClr val="00C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CD4D"/>
                </a:solidFill>
                <a:latin typeface="Nunito Sans"/>
                <a:ea typeface="Nunito Sans"/>
                <a:cs typeface="Nunito Sans"/>
                <a:sym typeface="Nunito Sans"/>
              </a:rPr>
              <a:t>Transfer Out*</a:t>
            </a:r>
            <a:endParaRPr sz="1300">
              <a:solidFill>
                <a:srgbClr val="00CD4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97" name="Google Shape;497;gc30ca6ee7a_0_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830" y="698996"/>
            <a:ext cx="2458067" cy="532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c30ca6ee7a_0_311"/>
          <p:cNvPicPr preferRelativeResize="0"/>
          <p:nvPr/>
        </p:nvPicPr>
        <p:blipFill rotWithShape="1">
          <a:blip r:embed="rId4">
            <a:alphaModFix/>
          </a:blip>
          <a:srcRect b="13769" l="0" r="0" t="-13770"/>
          <a:stretch/>
        </p:blipFill>
        <p:spPr>
          <a:xfrm>
            <a:off x="10075467" y="4727000"/>
            <a:ext cx="681067" cy="52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c30ca6ee7a_0_3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4596" y="379917"/>
            <a:ext cx="2759133" cy="609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c30ca6ee7a_0_311"/>
          <p:cNvPicPr preferRelativeResize="0"/>
          <p:nvPr/>
        </p:nvPicPr>
        <p:blipFill rotWithShape="1">
          <a:blip r:embed="rId6">
            <a:alphaModFix/>
          </a:blip>
          <a:srcRect b="0" l="0" r="79331" t="0"/>
          <a:stretch/>
        </p:blipFill>
        <p:spPr>
          <a:xfrm>
            <a:off x="11726097" y="6315972"/>
            <a:ext cx="224933" cy="2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c30ca6ee7a_0_311"/>
          <p:cNvSpPr txBox="1"/>
          <p:nvPr/>
        </p:nvSpPr>
        <p:spPr>
          <a:xfrm>
            <a:off x="1504033" y="2733600"/>
            <a:ext cx="47193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9250" lvl="0" marL="381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Space Grotesk Light"/>
              <a:buAutoNum type="arabicPeriod"/>
            </a:pPr>
            <a:r>
              <a:rPr lang="en-US" sz="1900">
                <a:solidFill>
                  <a:srgbClr val="00CD4D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Earned Wage Access</a:t>
            </a:r>
            <a:br>
              <a:rPr lang="en-US" sz="1900">
                <a:solidFill>
                  <a:srgbClr val="00CD4D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</a:b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Up to 50 % wages before payday</a:t>
            </a:r>
            <a:endParaRPr sz="1900">
              <a:solidFill>
                <a:schemeClr val="dk1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-349250" lvl="0" marL="381000" rtl="0" algn="l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Space Grotesk Light"/>
              <a:buAutoNum type="arabicPeriod"/>
            </a:pPr>
            <a:r>
              <a:rPr lang="en-US" sz="1900">
                <a:solidFill>
                  <a:srgbClr val="00CD4D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Digital Tips + Disbursements</a:t>
            </a:r>
            <a:br>
              <a:rPr lang="en-US" sz="19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</a:b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Instantly after each shift</a:t>
            </a:r>
            <a:endParaRPr sz="1900">
              <a:solidFill>
                <a:schemeClr val="dk1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-349250" lvl="0" marL="381000" rtl="0" algn="l">
              <a:lnSpc>
                <a:spcPct val="110000"/>
              </a:lnSpc>
              <a:spcBef>
                <a:spcPts val="1300"/>
              </a:spcBef>
              <a:spcAft>
                <a:spcPts val="1300"/>
              </a:spcAft>
              <a:buClr>
                <a:srgbClr val="00CD4D"/>
              </a:buClr>
              <a:buSzPts val="1900"/>
              <a:buFont typeface="Space Grotesk Light"/>
              <a:buAutoNum type="arabicPeriod"/>
            </a:pPr>
            <a:r>
              <a:rPr lang="en-US" sz="1900">
                <a:solidFill>
                  <a:srgbClr val="00CD4D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1099 + Gig Payouts</a:t>
            </a:r>
            <a:br>
              <a:rPr lang="en-US" sz="19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</a:b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Full payout after each gig completion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02" name="Google Shape;502;gc30ca6ee7a_0_3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9579" y="5410076"/>
            <a:ext cx="506533" cy="501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bd8ba67264_1_1554"/>
          <p:cNvSpPr/>
          <p:nvPr/>
        </p:nvSpPr>
        <p:spPr>
          <a:xfrm rot="5400000">
            <a:off x="6961723" y="1722900"/>
            <a:ext cx="3207900" cy="27789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chemeClr val="lt2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bd8ba67264_1_1554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1"/>
              </a:solidFill>
            </a:endParaRPr>
          </a:p>
        </p:txBody>
      </p:sp>
      <p:sp>
        <p:nvSpPr>
          <p:cNvPr id="509" name="Google Shape;509;gbd8ba67264_1_1554"/>
          <p:cNvSpPr txBox="1"/>
          <p:nvPr>
            <p:ph type="title"/>
          </p:nvPr>
        </p:nvSpPr>
        <p:spPr>
          <a:xfrm>
            <a:off x="1379400" y="919400"/>
            <a:ext cx="5561700" cy="1385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8B6E9"/>
                </a:solidFill>
              </a:rPr>
              <a:t>The Employee-First</a:t>
            </a:r>
            <a:endParaRPr sz="4000">
              <a:solidFill>
                <a:srgbClr val="28B6E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8B6E9"/>
                </a:solidFill>
              </a:rPr>
              <a:t>Debit Card</a:t>
            </a:r>
            <a:endParaRPr sz="4000">
              <a:solidFill>
                <a:srgbClr val="28B6E9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510" name="Google Shape;510;gbd8ba67264_1_1554"/>
          <p:cNvSpPr txBox="1"/>
          <p:nvPr/>
        </p:nvSpPr>
        <p:spPr>
          <a:xfrm>
            <a:off x="1504025" y="2423676"/>
            <a:ext cx="5561700" cy="37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Branch card is a </a:t>
            </a:r>
            <a:r>
              <a:rPr lang="en-US" sz="1900">
                <a:solidFill>
                  <a:schemeClr val="dk1"/>
                </a:solidFill>
                <a:highlight>
                  <a:schemeClr val="accent1"/>
                </a:highlight>
                <a:latin typeface="Nunito Sans"/>
                <a:ea typeface="Nunito Sans"/>
                <a:cs typeface="Nunito Sans"/>
                <a:sym typeface="Nunito Sans"/>
              </a:rPr>
              <a:t>modern banking card solution</a:t>
            </a: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.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Features</a:t>
            </a:r>
            <a:endParaRPr sz="1900">
              <a:solidFill>
                <a:schemeClr val="accent1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-349250" lvl="0" marL="3810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No Overdraft, Minimum or Access Fees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Instant access to Apple Pay &amp; Google Pay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45,000+ Free ATMs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Cash Reload at 100,000+ Locations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No Additional Setup or Payroll Inte</a:t>
            </a: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grations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Dedicated Support &amp; Instant Onboarding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609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11" name="Google Shape;511;gbd8ba67264_1_15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9608" y="763841"/>
            <a:ext cx="2464470" cy="533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bd8ba67264_1_15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8181" y="562937"/>
            <a:ext cx="2889385" cy="570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bd8ba67264_1_15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5503" y="3093738"/>
            <a:ext cx="1830785" cy="2898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bd8ba67264_1_15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10627" y="2711072"/>
            <a:ext cx="1823813" cy="2898721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38100">
              <a:srgbClr val="000000">
                <a:alpha val="30000"/>
              </a:srgbClr>
            </a:outerShdw>
          </a:effectLst>
        </p:spPr>
      </p:pic>
      <p:pic>
        <p:nvPicPr>
          <p:cNvPr descr="A picture containing wheel&#10;&#10;Description automatically generated" id="515" name="Google Shape;515;gbd8ba67264_1_15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3671" y="6349221"/>
            <a:ext cx="413767" cy="41365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bd8ba67264_1_1554"/>
          <p:cNvSpPr txBox="1"/>
          <p:nvPr/>
        </p:nvSpPr>
        <p:spPr>
          <a:xfrm>
            <a:off x="1058789" y="6627168"/>
            <a:ext cx="2436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Copyright © 2020 Blue Yonder, Inc.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1" name="Google Shape;521;gbd8ba67264_1_1794"/>
          <p:cNvGraphicFramePr/>
          <p:nvPr/>
        </p:nvGraphicFramePr>
        <p:xfrm>
          <a:off x="1554713" y="12617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{35117C05-D649-407B-888B-743E3A247BC7}</a:tableStyleId>
              </a:tblPr>
              <a:tblGrid>
                <a:gridCol w="4152400"/>
                <a:gridCol w="1803000"/>
                <a:gridCol w="1803000"/>
                <a:gridCol w="1803000"/>
              </a:tblGrid>
              <a:tr h="526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Nunito Sans SemiBold"/>
                          <a:ea typeface="Nunito Sans SemiBold"/>
                          <a:cs typeface="Nunito Sans SemiBold"/>
                          <a:sym typeface="Nunito Sans SemiBold"/>
                        </a:rPr>
                        <a:t>Branch</a:t>
                      </a:r>
                      <a:endParaRPr sz="1600">
                        <a:solidFill>
                          <a:schemeClr val="lt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C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Nunito Sans SemiBold"/>
                          <a:ea typeface="Nunito Sans SemiBold"/>
                          <a:cs typeface="Nunito Sans SemiBold"/>
                          <a:sym typeface="Nunito Sans SemiBold"/>
                        </a:rPr>
                        <a:t>Standard</a:t>
                      </a:r>
                      <a:endParaRPr sz="1200">
                        <a:solidFill>
                          <a:schemeClr val="dk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Nunito Sans SemiBold"/>
                          <a:ea typeface="Nunito Sans SemiBold"/>
                          <a:cs typeface="Nunito Sans SemiBold"/>
                          <a:sym typeface="Nunito Sans SemiBold"/>
                        </a:rPr>
                        <a:t>Paycard</a:t>
                      </a:r>
                      <a:endParaRPr sz="1200">
                        <a:solidFill>
                          <a:schemeClr val="dk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Nunito Sans SemiBold"/>
                          <a:ea typeface="Nunito Sans SemiBold"/>
                          <a:cs typeface="Nunito Sans SemiBold"/>
                          <a:sym typeface="Nunito Sans SemiBold"/>
                        </a:rPr>
                        <a:t>Traditional</a:t>
                      </a:r>
                      <a:endParaRPr sz="1200">
                        <a:solidFill>
                          <a:schemeClr val="dk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Nunito Sans SemiBold"/>
                          <a:ea typeface="Nunito Sans SemiBold"/>
                          <a:cs typeface="Nunito Sans SemiBold"/>
                          <a:sym typeface="Nunito Sans SemiBold"/>
                        </a:rPr>
                        <a:t>Bank</a:t>
                      </a:r>
                      <a:endParaRPr sz="1200">
                        <a:solidFill>
                          <a:schemeClr val="dk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1665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0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Free, built in EWA</a:t>
                      </a:r>
                      <a:endParaRPr b="1" sz="12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accen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✓</a:t>
                      </a:r>
                      <a:endParaRPr sz="1900">
                        <a:solidFill>
                          <a:schemeClr val="accent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CC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✗</a:t>
                      </a:r>
                      <a:endParaRPr sz="1500">
                        <a:solidFill>
                          <a:srgbClr val="CC0000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CC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✗</a:t>
                      </a:r>
                      <a:endParaRPr sz="1500">
                        <a:solidFill>
                          <a:srgbClr val="CC0000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</a:tr>
              <a:tr h="40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Automated digital disbursements</a:t>
                      </a:r>
                      <a:endParaRPr b="1" sz="12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accen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✓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CC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✗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CC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✗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Instant access to Apple Pay &amp; Google Pay</a:t>
                      </a:r>
                      <a:endParaRPr b="1" sz="12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accen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✓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CC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✗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CC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✗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</a:tr>
              <a:tr h="40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Zero ATM fees at Allpoint Network</a:t>
                      </a:r>
                      <a:endParaRPr b="1" sz="12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accen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✓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Always $2.50</a:t>
                      </a:r>
                      <a:endParaRPr sz="11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$2.00 - $5.00</a:t>
                      </a:r>
                      <a:endParaRPr sz="11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Zero monthly fees</a:t>
                      </a:r>
                      <a:endParaRPr b="1" sz="12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accen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✓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up to $10.00</a:t>
                      </a:r>
                      <a:endParaRPr sz="11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up to $30.00</a:t>
                      </a:r>
                      <a:endParaRPr sz="11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</a:tr>
              <a:tr h="40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Zero inactivity fees</a:t>
                      </a:r>
                      <a:endParaRPr b="1" sz="12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accen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✓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up to $10.00</a:t>
                      </a:r>
                      <a:endParaRPr sz="11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$5.00 - $20.00</a:t>
                      </a:r>
                      <a:endParaRPr sz="11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Up to 2-days Early Direct Deposit</a:t>
                      </a:r>
                      <a:endParaRPr b="1" sz="12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accen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✓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CC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✗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</a:tr>
              <a:tr h="42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P2P payments</a:t>
                      </a:r>
                      <a:endParaRPr b="1" sz="12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accen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✓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CC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✗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Transfer funds to a third party</a:t>
                      </a:r>
                      <a:endParaRPr b="1" sz="12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accen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✓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CC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✗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F4E9"/>
                    </a:solidFill>
                  </a:tcPr>
                </a:tc>
              </a:tr>
              <a:tr h="40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U.S. Based customer support</a:t>
                      </a:r>
                      <a:endParaRPr b="1" sz="12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accen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✓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CC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✗</a:t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68575" marB="68575" marR="68575" marL="6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522" name="Google Shape;522;gbd8ba67264_1_1794"/>
          <p:cNvSpPr txBox="1"/>
          <p:nvPr/>
        </p:nvSpPr>
        <p:spPr>
          <a:xfrm>
            <a:off x="1497734" y="918338"/>
            <a:ext cx="37056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8B6E9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Beyond a Paycard</a:t>
            </a:r>
            <a:endParaRPr sz="2300">
              <a:solidFill>
                <a:srgbClr val="28B6E9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523" name="Google Shape;523;gbd8ba67264_1_1794"/>
          <p:cNvSpPr/>
          <p:nvPr/>
        </p:nvSpPr>
        <p:spPr>
          <a:xfrm>
            <a:off x="1554700" y="6545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00CD4D"/>
              </a:solidFill>
            </a:endParaRPr>
          </a:p>
        </p:txBody>
      </p:sp>
      <p:pic>
        <p:nvPicPr>
          <p:cNvPr descr="A picture containing wheel&#10;&#10;Description automatically generated" id="524" name="Google Shape;524;gbd8ba67264_1_17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671" y="6349221"/>
            <a:ext cx="413767" cy="41365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bd8ba67264_1_1794"/>
          <p:cNvSpPr txBox="1"/>
          <p:nvPr/>
        </p:nvSpPr>
        <p:spPr>
          <a:xfrm>
            <a:off x="1058789" y="6627168"/>
            <a:ext cx="2436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Copyright © 2020 Blue Yonder, Inc.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1"/>
          <p:cNvSpPr txBox="1"/>
          <p:nvPr/>
        </p:nvSpPr>
        <p:spPr>
          <a:xfrm>
            <a:off x="6299064" y="-233483"/>
            <a:ext cx="2456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66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" name="Google Shape;53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567" y="6235367"/>
            <a:ext cx="1326933" cy="38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7223" y="524190"/>
            <a:ext cx="3726899" cy="5364964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11"/>
          <p:cNvSpPr txBox="1"/>
          <p:nvPr/>
        </p:nvSpPr>
        <p:spPr>
          <a:xfrm>
            <a:off x="1523992" y="915700"/>
            <a:ext cx="595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8B6E9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Disbursements</a:t>
            </a:r>
            <a:endParaRPr b="0" i="0" sz="4000" u="none" cap="none" strike="noStrike">
              <a:solidFill>
                <a:srgbClr val="28B6E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34" name="Google Shape;534;p11"/>
          <p:cNvSpPr txBox="1"/>
          <p:nvPr/>
        </p:nvSpPr>
        <p:spPr>
          <a:xfrm>
            <a:off x="1524000" y="2640250"/>
            <a:ext cx="6101100" cy="22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No trips to the bank or cash delays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No additional payroll steps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Easy payouts of tips, bonuses, mileage and other one-off payments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Cash access available through free ATM network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35" name="Google Shape;535;p11"/>
          <p:cNvSpPr txBox="1"/>
          <p:nvPr/>
        </p:nvSpPr>
        <p:spPr>
          <a:xfrm>
            <a:off x="1524000" y="1649426"/>
            <a:ext cx="65472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One-off payments sent to employees instantly</a:t>
            </a:r>
            <a:endParaRPr b="0" i="1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1" lang="en-US" sz="2000">
                <a:solidFill>
                  <a:srgbClr val="8A8A8A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e.g: </a:t>
            </a:r>
            <a:r>
              <a:rPr b="0" i="1" lang="en-US" sz="2000" u="none" cap="none" strike="noStrike">
                <a:solidFill>
                  <a:srgbClr val="8A8A8A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Tips, Mileage, Bonuses, Per Diem, Reimbursements</a:t>
            </a:r>
            <a:endParaRPr b="0" i="1" sz="2000" u="none" cap="none" strike="noStrike">
              <a:solidFill>
                <a:srgbClr val="8A8A8A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pic>
        <p:nvPicPr>
          <p:cNvPr id="536" name="Google Shape;53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46120" y="4675062"/>
            <a:ext cx="4413453" cy="1860001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1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rgbClr val="00CD4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00CD4D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2"/>
          <p:cNvSpPr txBox="1"/>
          <p:nvPr/>
        </p:nvSpPr>
        <p:spPr>
          <a:xfrm>
            <a:off x="952980" y="2498996"/>
            <a:ext cx="56349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Give employees data and insights at-a-glance to help them gain </a:t>
            </a:r>
            <a:r>
              <a:rPr b="1" i="0" lang="en-US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financial stability</a:t>
            </a:r>
            <a:r>
              <a:rPr b="0" i="0" lang="en-US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.</a:t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600"/>
              <a:buFont typeface="Noto Sans Symbols"/>
              <a:buChar char="●"/>
            </a:pPr>
            <a:r>
              <a:rPr b="0" i="0" lang="en-US" sz="16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Eliminate overdrafts and fees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CD4D"/>
              </a:buClr>
              <a:buSzPts val="1600"/>
              <a:buFont typeface="Noto Sans Symbols"/>
              <a:buChar char="●"/>
            </a:pPr>
            <a:r>
              <a:rPr b="0" i="0" lang="en-US" sz="16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Track upcoming bills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CD4D"/>
              </a:buClr>
              <a:buSzPts val="1600"/>
              <a:buFont typeface="Noto Sans Symbols"/>
              <a:buChar char="●"/>
            </a:pPr>
            <a:r>
              <a:rPr b="0" i="0" lang="en-US" sz="16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Highlights spending trends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CD4D"/>
              </a:buClr>
              <a:buSzPts val="1600"/>
              <a:buFont typeface="Noto Sans Symbols"/>
              <a:buChar char="●"/>
            </a:pPr>
            <a:r>
              <a:rPr b="0" i="0" lang="en-US" sz="16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Alerts for high expenses and low balances</a:t>
            </a:r>
            <a:endParaRPr b="0" i="0" sz="16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CD4D"/>
              </a:buClr>
              <a:buSzPts val="1600"/>
              <a:buFont typeface="Nunito Sans"/>
              <a:buChar char="●"/>
            </a:pPr>
            <a:r>
              <a:rPr b="0" i="0" lang="en-US" sz="16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Determine when a wage advance makes sense</a:t>
            </a:r>
            <a:endParaRPr b="0" i="0" sz="16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43" name="Google Shape;543;p12"/>
          <p:cNvSpPr/>
          <p:nvPr/>
        </p:nvSpPr>
        <p:spPr>
          <a:xfrm rot="5400000">
            <a:off x="6604750" y="3935390"/>
            <a:ext cx="5564100" cy="5564100"/>
          </a:xfrm>
          <a:prstGeom prst="chord">
            <a:avLst>
              <a:gd fmla="val 5223567" name="adj1"/>
              <a:gd fmla="val 16402052" name="adj2"/>
            </a:avLst>
          </a:prstGeom>
          <a:solidFill>
            <a:srgbClr val="E9F4E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12"/>
          <p:cNvSpPr txBox="1"/>
          <p:nvPr>
            <p:ph idx="4294967295" type="title"/>
          </p:nvPr>
        </p:nvSpPr>
        <p:spPr>
          <a:xfrm>
            <a:off x="889700" y="1220963"/>
            <a:ext cx="68889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4000">
                <a:solidFill>
                  <a:srgbClr val="00CD4D"/>
                </a:solidFill>
                <a:latin typeface="Space Grotesk"/>
                <a:ea typeface="Space Grotesk"/>
                <a:cs typeface="Space Grotesk"/>
                <a:sym typeface="Space Grotesk"/>
              </a:rPr>
              <a:t>Mobile cash flow management</a:t>
            </a:r>
            <a:endParaRPr b="0" sz="4000">
              <a:solidFill>
                <a:srgbClr val="00CD4D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45" name="Google Shape;545;p12"/>
          <p:cNvSpPr txBox="1"/>
          <p:nvPr/>
        </p:nvSpPr>
        <p:spPr>
          <a:xfrm>
            <a:off x="952975" y="540825"/>
            <a:ext cx="5400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28B6E9"/>
                </a:solidFill>
                <a:latin typeface="Space Grotesk"/>
                <a:ea typeface="Space Grotesk"/>
                <a:cs typeface="Space Grotesk"/>
                <a:sym typeface="Space Grotesk"/>
              </a:rPr>
              <a:t>AUTO-BUDGET</a:t>
            </a:r>
            <a:endParaRPr b="1" i="0" sz="1900" u="none" cap="none" strike="noStrike">
              <a:solidFill>
                <a:srgbClr val="28B6E9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546" name="Google Shape;546;p12"/>
          <p:cNvGrpSpPr/>
          <p:nvPr/>
        </p:nvGrpSpPr>
        <p:grpSpPr>
          <a:xfrm>
            <a:off x="7858462" y="304754"/>
            <a:ext cx="3467333" cy="6451600"/>
            <a:chOff x="11776934" y="577734"/>
            <a:chExt cx="6934665" cy="12903200"/>
          </a:xfrm>
        </p:grpSpPr>
        <p:pic>
          <p:nvPicPr>
            <p:cNvPr id="547" name="Google Shape;547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249396" y="1175651"/>
              <a:ext cx="5248449" cy="11364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776934" y="577734"/>
              <a:ext cx="6934665" cy="1290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c30ca6ee7a_0_34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554" name="Google Shape;554;gc30ca6ee7a_0_34"/>
          <p:cNvSpPr txBox="1"/>
          <p:nvPr>
            <p:ph type="title"/>
          </p:nvPr>
        </p:nvSpPr>
        <p:spPr>
          <a:xfrm>
            <a:off x="1381927" y="902528"/>
            <a:ext cx="5928900" cy="12180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Replace Paycards +</a:t>
            </a:r>
            <a:endParaRPr sz="32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Paper Checks</a:t>
            </a:r>
            <a:endParaRPr sz="32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55" name="Google Shape;555;gc30ca6ee7a_0_34"/>
          <p:cNvSpPr txBox="1"/>
          <p:nvPr/>
        </p:nvSpPr>
        <p:spPr>
          <a:xfrm>
            <a:off x="1524000" y="2174300"/>
            <a:ext cx="5103300" cy="3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Reduce time &amp; costs related to cutting paper checks or managing </a:t>
            </a: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paycards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Provide fee-free digital banking and debit card to all employees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No-hassle, no-cost way to pay people faster, even on day one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Branch handles all support needs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Built in EWA &amp; 2-Day early DD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56" name="Google Shape;556;gc30ca6ee7a_0_34"/>
          <p:cNvSpPr txBox="1"/>
          <p:nvPr/>
        </p:nvSpPr>
        <p:spPr>
          <a:xfrm>
            <a:off x="1409274" y="5567734"/>
            <a:ext cx="4068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100">
                <a:solidFill>
                  <a:srgbClr val="00CD4D"/>
                </a:solidFill>
                <a:latin typeface="Caveat"/>
                <a:ea typeface="Caveat"/>
                <a:cs typeface="Caveat"/>
                <a:sym typeface="Caveat"/>
              </a:rPr>
              <a:t>Save $2,000/year per 10 employees</a:t>
            </a:r>
            <a:endParaRPr sz="2100">
              <a:solidFill>
                <a:srgbClr val="00CD4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57" name="Google Shape;557;gc30ca6ee7a_0_34"/>
          <p:cNvSpPr/>
          <p:nvPr/>
        </p:nvSpPr>
        <p:spPr>
          <a:xfrm>
            <a:off x="7937033" y="0"/>
            <a:ext cx="4254900" cy="6858000"/>
          </a:xfrm>
          <a:prstGeom prst="rect">
            <a:avLst/>
          </a:prstGeom>
          <a:solidFill>
            <a:srgbClr val="092E2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c30ca6ee7a_0_34"/>
          <p:cNvSpPr/>
          <p:nvPr/>
        </p:nvSpPr>
        <p:spPr>
          <a:xfrm>
            <a:off x="7308233" y="3607100"/>
            <a:ext cx="628800" cy="628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9" name="Google Shape;559;gc30ca6ee7a_0_34"/>
          <p:cNvPicPr preferRelativeResize="0"/>
          <p:nvPr/>
        </p:nvPicPr>
        <p:blipFill rotWithShape="1">
          <a:blip r:embed="rId3">
            <a:alphaModFix/>
          </a:blip>
          <a:srcRect b="0" l="18066" r="0" t="0"/>
          <a:stretch/>
        </p:blipFill>
        <p:spPr>
          <a:xfrm>
            <a:off x="7251433" y="0"/>
            <a:ext cx="4940400" cy="4235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c30ca6ee7a_0_34"/>
          <p:cNvSpPr/>
          <p:nvPr/>
        </p:nvSpPr>
        <p:spPr>
          <a:xfrm>
            <a:off x="7241566" y="3560168"/>
            <a:ext cx="685500" cy="685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gc30ca6ee7a_0_34"/>
          <p:cNvSpPr txBox="1"/>
          <p:nvPr/>
        </p:nvSpPr>
        <p:spPr>
          <a:xfrm>
            <a:off x="8562534" y="4619533"/>
            <a:ext cx="29013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1 in 3</a:t>
            </a:r>
            <a:endParaRPr sz="43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562" name="Google Shape;562;gc30ca6ee7a_0_34"/>
          <p:cNvSpPr txBox="1"/>
          <p:nvPr/>
        </p:nvSpPr>
        <p:spPr>
          <a:xfrm>
            <a:off x="8187399" y="5422400"/>
            <a:ext cx="36516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88E6C"/>
                </a:solidFill>
                <a:latin typeface="Space Grotesk"/>
                <a:ea typeface="Space Grotesk"/>
                <a:cs typeface="Space Grotesk"/>
                <a:sym typeface="Space Grotesk"/>
              </a:rPr>
              <a:t>Low-income workers are underbanked or unbanked</a:t>
            </a:r>
            <a:endParaRPr sz="1600">
              <a:solidFill>
                <a:srgbClr val="588E6C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63" name="Google Shape;563;gc30ca6ee7a_0_34"/>
          <p:cNvPicPr preferRelativeResize="0"/>
          <p:nvPr/>
        </p:nvPicPr>
        <p:blipFill rotWithShape="1">
          <a:blip r:embed="rId4">
            <a:alphaModFix/>
          </a:blip>
          <a:srcRect b="0" l="0" r="79331" t="0"/>
          <a:stretch/>
        </p:blipFill>
        <p:spPr>
          <a:xfrm>
            <a:off x="11726097" y="6315972"/>
            <a:ext cx="224933" cy="297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c30ca6ee7a_0_48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569" name="Google Shape;569;gc30ca6ee7a_0_48"/>
          <p:cNvSpPr txBox="1"/>
          <p:nvPr>
            <p:ph type="title"/>
          </p:nvPr>
        </p:nvSpPr>
        <p:spPr>
          <a:xfrm>
            <a:off x="1379414" y="970200"/>
            <a:ext cx="5561700" cy="9528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Earned Wage Access</a:t>
            </a:r>
            <a:endParaRPr sz="32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70" name="Google Shape;570;gc30ca6ee7a_0_48"/>
          <p:cNvSpPr/>
          <p:nvPr/>
        </p:nvSpPr>
        <p:spPr>
          <a:xfrm>
            <a:off x="7937033" y="0"/>
            <a:ext cx="4254900" cy="6858000"/>
          </a:xfrm>
          <a:prstGeom prst="rect">
            <a:avLst/>
          </a:prstGeom>
          <a:solidFill>
            <a:srgbClr val="092E2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1" name="Google Shape;571;gc30ca6ee7a_0_48"/>
          <p:cNvPicPr preferRelativeResize="0"/>
          <p:nvPr/>
        </p:nvPicPr>
        <p:blipFill rotWithShape="1">
          <a:blip r:embed="rId3">
            <a:alphaModFix/>
          </a:blip>
          <a:srcRect b="0" l="4289" r="15241" t="635"/>
          <a:stretch/>
        </p:blipFill>
        <p:spPr>
          <a:xfrm>
            <a:off x="7308233" y="0"/>
            <a:ext cx="4883600" cy="4235901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gc30ca6ee7a_0_48"/>
          <p:cNvSpPr txBox="1"/>
          <p:nvPr/>
        </p:nvSpPr>
        <p:spPr>
          <a:xfrm>
            <a:off x="8562534" y="4619533"/>
            <a:ext cx="29013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2x</a:t>
            </a:r>
            <a:endParaRPr sz="43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573" name="Google Shape;573;gc30ca6ee7a_0_48"/>
          <p:cNvSpPr txBox="1"/>
          <p:nvPr/>
        </p:nvSpPr>
        <p:spPr>
          <a:xfrm>
            <a:off x="8562536" y="5422386"/>
            <a:ext cx="29013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88E6C"/>
                </a:solidFill>
                <a:latin typeface="Space Grotesk"/>
                <a:ea typeface="Space Grotesk"/>
                <a:cs typeface="Space Grotesk"/>
                <a:sym typeface="Space Grotesk"/>
              </a:rPr>
              <a:t>Workers more likely to apply if EWA is offered</a:t>
            </a:r>
            <a:endParaRPr sz="1600">
              <a:solidFill>
                <a:srgbClr val="588E6C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74" name="Google Shape;574;gc30ca6ee7a_0_48"/>
          <p:cNvSpPr/>
          <p:nvPr/>
        </p:nvSpPr>
        <p:spPr>
          <a:xfrm>
            <a:off x="7251433" y="3560168"/>
            <a:ext cx="685500" cy="685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gc30ca6ee7a_0_48"/>
          <p:cNvSpPr txBox="1"/>
          <p:nvPr/>
        </p:nvSpPr>
        <p:spPr>
          <a:xfrm>
            <a:off x="1504033" y="2120600"/>
            <a:ext cx="5103300" cy="26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2100">
                <a:solidFill>
                  <a:schemeClr val="accent1"/>
                </a:solidFill>
                <a:latin typeface="Caveat Regular"/>
                <a:ea typeface="Caveat Regular"/>
                <a:cs typeface="Caveat Regular"/>
                <a:sym typeface="Caveat Regular"/>
              </a:rPr>
              <a:t>Free</a:t>
            </a: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 for you &amp; your employees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No pre-funding, escrow, or third-party risk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No extra steps or changes to payroll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Prevents overdraft and maintenance fees, which perpetuates the cycle of debt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Improve retention and employee morale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Aligned with CFPB Advisory Guidelines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76" name="Google Shape;576;gc30ca6ee7a_0_48"/>
          <p:cNvPicPr preferRelativeResize="0"/>
          <p:nvPr/>
        </p:nvPicPr>
        <p:blipFill rotWithShape="1">
          <a:blip r:embed="rId4">
            <a:alphaModFix/>
          </a:blip>
          <a:srcRect b="0" l="0" r="79331" t="0"/>
          <a:stretch/>
        </p:blipFill>
        <p:spPr>
          <a:xfrm>
            <a:off x="11726097" y="6315972"/>
            <a:ext cx="224933" cy="297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c30ca6ee7a_0_60"/>
          <p:cNvSpPr/>
          <p:nvPr/>
        </p:nvSpPr>
        <p:spPr>
          <a:xfrm>
            <a:off x="7937033" y="0"/>
            <a:ext cx="4254900" cy="6858000"/>
          </a:xfrm>
          <a:prstGeom prst="rect">
            <a:avLst/>
          </a:prstGeom>
          <a:solidFill>
            <a:srgbClr val="092E2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2" name="Google Shape;582;gc30ca6ee7a_0_60"/>
          <p:cNvPicPr preferRelativeResize="0"/>
          <p:nvPr/>
        </p:nvPicPr>
        <p:blipFill rotWithShape="1">
          <a:blip r:embed="rId3">
            <a:alphaModFix/>
          </a:blip>
          <a:srcRect b="0" l="12850" r="11023" t="0"/>
          <a:stretch/>
        </p:blipFill>
        <p:spPr>
          <a:xfrm>
            <a:off x="7308400" y="0"/>
            <a:ext cx="4883602" cy="4235902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c30ca6ee7a_0_60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584" name="Google Shape;584;gc30ca6ee7a_0_60"/>
          <p:cNvSpPr/>
          <p:nvPr/>
        </p:nvSpPr>
        <p:spPr>
          <a:xfrm>
            <a:off x="7241566" y="3560168"/>
            <a:ext cx="685500" cy="685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gc30ca6ee7a_0_60"/>
          <p:cNvSpPr txBox="1"/>
          <p:nvPr/>
        </p:nvSpPr>
        <p:spPr>
          <a:xfrm>
            <a:off x="8443800" y="4616400"/>
            <a:ext cx="32295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What Branch offers is stylists to get their wages faster, and owners to control cash flow.”</a:t>
            </a:r>
            <a:endParaRPr sz="16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1200">
                <a:solidFill>
                  <a:schemeClr val="accen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Raj Mahajan</a:t>
            </a:r>
            <a:br>
              <a:rPr lang="en-US" sz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</a:br>
            <a:r>
              <a:rPr lang="en-US" sz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President ProPoint Solutions</a:t>
            </a:r>
            <a:endParaRPr sz="1200">
              <a:solidFill>
                <a:srgbClr val="FFFFFF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586" name="Google Shape;586;gc30ca6ee7a_0_60"/>
          <p:cNvSpPr txBox="1"/>
          <p:nvPr/>
        </p:nvSpPr>
        <p:spPr>
          <a:xfrm>
            <a:off x="8232184" y="4583215"/>
            <a:ext cx="324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700"/>
              </a:spcAft>
              <a:buNone/>
            </a:pPr>
            <a:r>
              <a:rPr lang="en-US" sz="27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“</a:t>
            </a:r>
            <a:endParaRPr sz="2900">
              <a:solidFill>
                <a:schemeClr val="accent1"/>
              </a:solidFill>
            </a:endParaRPr>
          </a:p>
        </p:txBody>
      </p:sp>
      <p:sp>
        <p:nvSpPr>
          <p:cNvPr id="587" name="Google Shape;587;gc30ca6ee7a_0_60"/>
          <p:cNvSpPr txBox="1"/>
          <p:nvPr/>
        </p:nvSpPr>
        <p:spPr>
          <a:xfrm>
            <a:off x="1504033" y="2425400"/>
            <a:ext cx="5103300" cy="31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Instantly send digital tips, mileage reimbursements or other one-off payments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No additional payroll steps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No manual data entry required; we automate the process for you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Eliminates cash-on-hand needs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Better cash flow: no escrow or pre-funding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88" name="Google Shape;588;gc30ca6ee7a_0_60"/>
          <p:cNvPicPr preferRelativeResize="0"/>
          <p:nvPr/>
        </p:nvPicPr>
        <p:blipFill rotWithShape="1">
          <a:blip r:embed="rId4">
            <a:alphaModFix/>
          </a:blip>
          <a:srcRect b="0" l="0" r="79331" t="0"/>
          <a:stretch/>
        </p:blipFill>
        <p:spPr>
          <a:xfrm>
            <a:off x="11726097" y="6315972"/>
            <a:ext cx="224933" cy="2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gc30ca6ee7a_0_60"/>
          <p:cNvSpPr txBox="1"/>
          <p:nvPr>
            <p:ph type="title"/>
          </p:nvPr>
        </p:nvSpPr>
        <p:spPr>
          <a:xfrm>
            <a:off x="1381933" y="902533"/>
            <a:ext cx="5309700" cy="12180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Digital Tips +</a:t>
            </a:r>
            <a:br>
              <a:rPr lang="en-US" sz="32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en-US" sz="32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Disbursements</a:t>
            </a:r>
            <a:endParaRPr sz="32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c30ca6ee7a_0_72"/>
          <p:cNvSpPr txBox="1"/>
          <p:nvPr>
            <p:ph type="title"/>
          </p:nvPr>
        </p:nvSpPr>
        <p:spPr>
          <a:xfrm>
            <a:off x="1379414" y="970200"/>
            <a:ext cx="5561700" cy="9528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1099 + Gig Payouts</a:t>
            </a:r>
            <a:endParaRPr sz="32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95" name="Google Shape;595;gc30ca6ee7a_0_72"/>
          <p:cNvSpPr/>
          <p:nvPr/>
        </p:nvSpPr>
        <p:spPr>
          <a:xfrm>
            <a:off x="7937033" y="0"/>
            <a:ext cx="4254900" cy="6858000"/>
          </a:xfrm>
          <a:prstGeom prst="rect">
            <a:avLst/>
          </a:prstGeom>
          <a:solidFill>
            <a:srgbClr val="092E2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gc30ca6ee7a_0_72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597" name="Google Shape;597;gc30ca6ee7a_0_72"/>
          <p:cNvSpPr txBox="1"/>
          <p:nvPr/>
        </p:nvSpPr>
        <p:spPr>
          <a:xfrm>
            <a:off x="1504033" y="2120600"/>
            <a:ext cx="5103300" cy="3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25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Workers can get their wages paid out instantly after job completion (and even multiple times a day) for </a:t>
            </a:r>
            <a:r>
              <a:rPr lang="en-US" sz="21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Free!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Flexible integration options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Save by eliminating ACH + Instant fees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Tax-withholding and 1099 form generation options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254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accent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90 second onboarding and immediate access to Apple Pay or Google Pay card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98" name="Google Shape;598;gc30ca6ee7a_0_72"/>
          <p:cNvPicPr preferRelativeResize="0"/>
          <p:nvPr/>
        </p:nvPicPr>
        <p:blipFill rotWithShape="1">
          <a:blip r:embed="rId3">
            <a:alphaModFix/>
          </a:blip>
          <a:srcRect b="0" l="6135" r="17644" t="0"/>
          <a:stretch/>
        </p:blipFill>
        <p:spPr>
          <a:xfrm>
            <a:off x="7308233" y="0"/>
            <a:ext cx="4883601" cy="42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c30ca6ee7a_0_72"/>
          <p:cNvSpPr/>
          <p:nvPr/>
        </p:nvSpPr>
        <p:spPr>
          <a:xfrm>
            <a:off x="7241566" y="3560168"/>
            <a:ext cx="685500" cy="685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0" name="Google Shape;600;gc30ca6ee7a_0_72"/>
          <p:cNvPicPr preferRelativeResize="0"/>
          <p:nvPr/>
        </p:nvPicPr>
        <p:blipFill rotWithShape="1">
          <a:blip r:embed="rId4">
            <a:alphaModFix/>
          </a:blip>
          <a:srcRect b="0" l="0" r="79331" t="0"/>
          <a:stretch/>
        </p:blipFill>
        <p:spPr>
          <a:xfrm>
            <a:off x="11726097" y="6315972"/>
            <a:ext cx="224933" cy="2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c30ca6ee7a_0_72"/>
          <p:cNvSpPr txBox="1"/>
          <p:nvPr/>
        </p:nvSpPr>
        <p:spPr>
          <a:xfrm>
            <a:off x="8562534" y="4619533"/>
            <a:ext cx="29013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$2/daily</a:t>
            </a:r>
            <a:endParaRPr sz="32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602" name="Google Shape;602;gc30ca6ee7a_0_72"/>
          <p:cNvSpPr txBox="1"/>
          <p:nvPr/>
        </p:nvSpPr>
        <p:spPr>
          <a:xfrm>
            <a:off x="8437633" y="5422400"/>
            <a:ext cx="31512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88E6C"/>
                </a:solidFill>
                <a:latin typeface="Space Grotesk"/>
                <a:ea typeface="Space Grotesk"/>
                <a:cs typeface="Space Grotesk"/>
                <a:sym typeface="Space Grotesk"/>
              </a:rPr>
              <a:t>Instant or Express Pay fees</a:t>
            </a:r>
            <a:endParaRPr sz="1600">
              <a:solidFill>
                <a:srgbClr val="588E6C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88E6C"/>
                </a:solidFill>
                <a:latin typeface="Space Grotesk"/>
                <a:ea typeface="Space Grotesk"/>
                <a:cs typeface="Space Grotesk"/>
                <a:sym typeface="Space Grotesk"/>
              </a:rPr>
              <a:t>on average gig platforms </a:t>
            </a:r>
            <a:endParaRPr sz="1600">
              <a:solidFill>
                <a:srgbClr val="588E6C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looking at each other&#10;&#10;Description automatically generated" id="385" name="Google Shape;385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56" r="155" t="0"/>
          <a:stretch/>
        </p:blipFill>
        <p:spPr>
          <a:xfrm>
            <a:off x="4530422" y="3428111"/>
            <a:ext cx="4551300" cy="3429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86" name="Google Shape;386;p2"/>
          <p:cNvSpPr txBox="1"/>
          <p:nvPr>
            <p:ph type="ctrTitle"/>
          </p:nvPr>
        </p:nvSpPr>
        <p:spPr>
          <a:xfrm>
            <a:off x="632267" y="603504"/>
            <a:ext cx="7473891" cy="2104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onstantia"/>
              <a:buNone/>
            </a:pPr>
            <a:r>
              <a:rPr b="0" lang="en-US">
                <a:latin typeface="Space Grotesk Light"/>
                <a:ea typeface="Space Grotesk Light"/>
                <a:cs typeface="Space Grotesk Light"/>
                <a:sym typeface="Space Grotesk Light"/>
              </a:rPr>
              <a:t>Branch Technology Offering Overview</a:t>
            </a:r>
            <a:br>
              <a:rPr b="0" lang="en-US">
                <a:latin typeface="Space Grotesk Light"/>
                <a:ea typeface="Space Grotesk Light"/>
                <a:cs typeface="Space Grotesk Light"/>
                <a:sym typeface="Space Grotesk Light"/>
              </a:rPr>
            </a:br>
            <a:endParaRPr b="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387" name="Google Shape;387;p2"/>
          <p:cNvSpPr txBox="1"/>
          <p:nvPr>
            <p:ph idx="1" type="subTitle"/>
          </p:nvPr>
        </p:nvSpPr>
        <p:spPr>
          <a:xfrm>
            <a:off x="619990" y="3000467"/>
            <a:ext cx="7473891" cy="42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Branch Employer Payments Platform</a:t>
            </a:r>
            <a:endParaRPr/>
          </a:p>
        </p:txBody>
      </p:sp>
      <p:sp>
        <p:nvSpPr>
          <p:cNvPr id="388" name="Google Shape;388;p2"/>
          <p:cNvSpPr txBox="1"/>
          <p:nvPr>
            <p:ph idx="3" type="body"/>
          </p:nvPr>
        </p:nvSpPr>
        <p:spPr>
          <a:xfrm>
            <a:off x="619990" y="3434472"/>
            <a:ext cx="4343829" cy="77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69863" lvl="0" marL="16986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r>
              <a:rPr lang="en-US"/>
              <a:t>2021</a:t>
            </a:r>
            <a:endParaRPr/>
          </a:p>
        </p:txBody>
      </p:sp>
      <p:pic>
        <p:nvPicPr>
          <p:cNvPr descr="A picture containing fireworks, bird, animal&#10;&#10;Description automatically generated" id="389" name="Google Shape;389;p2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66" r="66" t="0"/>
          <a:stretch/>
        </p:blipFill>
        <p:spPr>
          <a:xfrm>
            <a:off x="9154973" y="1"/>
            <a:ext cx="3037028" cy="343590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390" name="Google Shape;390;p2"/>
          <p:cNvPicPr preferRelativeResize="0"/>
          <p:nvPr/>
        </p:nvPicPr>
        <p:blipFill rotWithShape="1">
          <a:blip r:embed="rId5">
            <a:alphaModFix/>
          </a:blip>
          <a:srcRect b="0" l="0" r="-1853" t="0"/>
          <a:stretch/>
        </p:blipFill>
        <p:spPr>
          <a:xfrm>
            <a:off x="9659075" y="4862072"/>
            <a:ext cx="2028825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3"/>
          <p:cNvSpPr txBox="1"/>
          <p:nvPr>
            <p:ph type="title"/>
          </p:nvPr>
        </p:nvSpPr>
        <p:spPr>
          <a:xfrm>
            <a:off x="592369" y="3253745"/>
            <a:ext cx="110073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nstantia"/>
              <a:buNone/>
            </a:pPr>
            <a:r>
              <a:rPr b="0" lang="en-US">
                <a:latin typeface="Space Grotesk Light"/>
                <a:ea typeface="Space Grotesk Light"/>
                <a:cs typeface="Space Grotesk Light"/>
                <a:sym typeface="Space Grotesk Light"/>
              </a:rPr>
              <a:t>Case Studies, Value Metrics, Other Solution Proof Points</a:t>
            </a:r>
            <a:endParaRPr b="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612" name="Google Shape;61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694" y="298915"/>
            <a:ext cx="3505197" cy="13917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3" name="Google Shape;613;p14"/>
          <p:cNvCxnSpPr/>
          <p:nvPr/>
        </p:nvCxnSpPr>
        <p:spPr>
          <a:xfrm>
            <a:off x="6737193" y="1952286"/>
            <a:ext cx="0" cy="4133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4" name="Google Shape;614;p14"/>
          <p:cNvSpPr txBox="1"/>
          <p:nvPr/>
        </p:nvSpPr>
        <p:spPr>
          <a:xfrm>
            <a:off x="734308" y="2299407"/>
            <a:ext cx="56349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In search of a financial wellness tool that could support underbanked employees living paycheck to paycheck 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Cost and heavy lifting required for changing the bi-weekly pay cycle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15" name="Google Shape;615;p14"/>
          <p:cNvSpPr txBox="1"/>
          <p:nvPr/>
        </p:nvSpPr>
        <p:spPr>
          <a:xfrm>
            <a:off x="734315" y="1690686"/>
            <a:ext cx="4936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8B6E9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Challenge</a:t>
            </a:r>
            <a:endParaRPr b="1" i="0" sz="2400" u="none" cap="none" strike="noStrike">
              <a:solidFill>
                <a:srgbClr val="28B6E9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16" name="Google Shape;616;p14"/>
          <p:cNvSpPr txBox="1"/>
          <p:nvPr/>
        </p:nvSpPr>
        <p:spPr>
          <a:xfrm>
            <a:off x="820329" y="4776257"/>
            <a:ext cx="49368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Mobile-first EWA via Branch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Free, fast options for employees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Financial education component with Auto-Budget</a:t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17" name="Google Shape;617;p14"/>
          <p:cNvSpPr txBox="1"/>
          <p:nvPr/>
        </p:nvSpPr>
        <p:spPr>
          <a:xfrm>
            <a:off x="820336" y="4317729"/>
            <a:ext cx="4936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8B6E9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Solution</a:t>
            </a:r>
            <a:endParaRPr b="1" i="0" sz="2400" u="none" cap="none" strike="noStrike">
              <a:solidFill>
                <a:srgbClr val="28B6E9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18" name="Google Shape;618;p14"/>
          <p:cNvSpPr/>
          <p:nvPr/>
        </p:nvSpPr>
        <p:spPr>
          <a:xfrm>
            <a:off x="7239494" y="2176813"/>
            <a:ext cx="4448400" cy="30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75" lIns="45700" spcFirstLastPara="1" rIns="45700" wrap="square" tIns="2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“[Branch] struck a great balance for me, giving people control of money when they needed it or wanted it without creating any undue burden for me or the company from either a processing perspective or a cash-flow perspective.” </a:t>
            </a:r>
            <a:endParaRPr b="0" i="0" sz="2000" u="none" cap="none" strike="noStrike">
              <a:solidFill>
                <a:schemeClr val="accent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                   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 - Continuum Global Solutions CHRO Elaine Davis  via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14"/>
          <p:cNvPicPr preferRelativeResize="0"/>
          <p:nvPr/>
        </p:nvPicPr>
        <p:blipFill rotWithShape="1">
          <a:blip r:embed="rId4">
            <a:alphaModFix amt="42000"/>
          </a:blip>
          <a:srcRect b="0" l="0" r="0" t="0"/>
          <a:stretch/>
        </p:blipFill>
        <p:spPr>
          <a:xfrm>
            <a:off x="9229735" y="4998863"/>
            <a:ext cx="174625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4"/>
          <p:cNvSpPr txBox="1"/>
          <p:nvPr/>
        </p:nvSpPr>
        <p:spPr>
          <a:xfrm>
            <a:off x="7313795" y="539110"/>
            <a:ext cx="4143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Background</a:t>
            </a:r>
            <a:r>
              <a:rPr b="1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</a:t>
            </a:r>
            <a:r>
              <a:rPr b="0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Leading Customer Care Provider for Fortune 500s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Industry</a:t>
            </a:r>
            <a:r>
              <a:rPr b="1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Customer Service/Call Centers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US Employee Count</a:t>
            </a:r>
            <a:r>
              <a:rPr b="1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7,000+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4CB258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5" name="Google Shape;625;p15"/>
          <p:cNvCxnSpPr/>
          <p:nvPr/>
        </p:nvCxnSpPr>
        <p:spPr>
          <a:xfrm>
            <a:off x="6541250" y="1972919"/>
            <a:ext cx="0" cy="4133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6" name="Google Shape;626;p15"/>
          <p:cNvSpPr txBox="1"/>
          <p:nvPr/>
        </p:nvSpPr>
        <p:spPr>
          <a:xfrm>
            <a:off x="820329" y="2699183"/>
            <a:ext cx="56349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70% employees on paper checks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Admins needed to have couriers deliver the batches of checks to 200+ restaurant locations each pay cycle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Excessive administrative, paper check costs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27" name="Google Shape;627;p15"/>
          <p:cNvSpPr txBox="1"/>
          <p:nvPr/>
        </p:nvSpPr>
        <p:spPr>
          <a:xfrm>
            <a:off x="820336" y="2090462"/>
            <a:ext cx="4936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8B6E9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Challenge</a:t>
            </a:r>
            <a:endParaRPr b="1" i="0" sz="2400" u="none" cap="none" strike="noStrike">
              <a:solidFill>
                <a:srgbClr val="28B6E9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28" name="Google Shape;628;p15"/>
          <p:cNvSpPr txBox="1"/>
          <p:nvPr/>
        </p:nvSpPr>
        <p:spPr>
          <a:xfrm>
            <a:off x="906350" y="5176033"/>
            <a:ext cx="56349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Branch Digital Wallet + Card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Fee-free Direct Deposit option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Financial wellness tools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29" name="Google Shape;629;p15"/>
          <p:cNvSpPr txBox="1"/>
          <p:nvPr/>
        </p:nvSpPr>
        <p:spPr>
          <a:xfrm>
            <a:off x="906357" y="4717505"/>
            <a:ext cx="4936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8B6E9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Solution</a:t>
            </a:r>
            <a:endParaRPr b="1" i="0" sz="2400" u="none" cap="none" strike="noStrike">
              <a:solidFill>
                <a:srgbClr val="28B6E9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30" name="Google Shape;630;p15"/>
          <p:cNvSpPr/>
          <p:nvPr/>
        </p:nvSpPr>
        <p:spPr>
          <a:xfrm>
            <a:off x="7205772" y="3498136"/>
            <a:ext cx="43236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83%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Increase in Direct Deposit adoption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5"/>
          <p:cNvSpPr/>
          <p:nvPr/>
        </p:nvSpPr>
        <p:spPr>
          <a:xfrm>
            <a:off x="7239494" y="1675069"/>
            <a:ext cx="4323600" cy="14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36%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Reduction of paper check usage in first 30 days  </a:t>
            </a:r>
            <a:endParaRPr b="0" i="1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5"/>
          <p:cNvSpPr/>
          <p:nvPr/>
        </p:nvSpPr>
        <p:spPr>
          <a:xfrm>
            <a:off x="7239493" y="5013426"/>
            <a:ext cx="38541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$5,500 </a:t>
            </a:r>
            <a:endParaRPr b="0" i="0" sz="2000" u="none" cap="none" strike="noStrike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Saved per pay cycle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5"/>
          <p:cNvSpPr txBox="1"/>
          <p:nvPr/>
        </p:nvSpPr>
        <p:spPr>
          <a:xfrm>
            <a:off x="7205772" y="490367"/>
            <a:ext cx="4701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Background</a:t>
            </a:r>
            <a:r>
              <a:rPr b="1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Leading Taco Bell Franchisee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Industry</a:t>
            </a:r>
            <a:r>
              <a:rPr b="1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QSR/Fast Food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Employee Count</a:t>
            </a:r>
            <a:r>
              <a:rPr b="0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5000+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4CB258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pic>
        <p:nvPicPr>
          <p:cNvPr id="634" name="Google Shape;63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900" y="192433"/>
            <a:ext cx="2381299" cy="1587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9" name="Google Shape;639;p16"/>
          <p:cNvCxnSpPr/>
          <p:nvPr/>
        </p:nvCxnSpPr>
        <p:spPr>
          <a:xfrm>
            <a:off x="6737193" y="1952286"/>
            <a:ext cx="0" cy="4133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0" name="Google Shape;640;p16"/>
          <p:cNvSpPr txBox="1"/>
          <p:nvPr/>
        </p:nvSpPr>
        <p:spPr>
          <a:xfrm>
            <a:off x="734308" y="2299407"/>
            <a:ext cx="56349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Attracting &amp; retaining talent in a competitive industry with high turnover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Searching for a solution that offered more than just instant pay</a:t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41" name="Google Shape;641;p16"/>
          <p:cNvSpPr txBox="1"/>
          <p:nvPr/>
        </p:nvSpPr>
        <p:spPr>
          <a:xfrm>
            <a:off x="734315" y="1690686"/>
            <a:ext cx="4936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8B6E9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Challenge</a:t>
            </a:r>
            <a:endParaRPr b="1" i="0" sz="2400" u="none" cap="none" strike="noStrike">
              <a:solidFill>
                <a:srgbClr val="28B6E9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42" name="Google Shape;642;p16"/>
          <p:cNvSpPr txBox="1"/>
          <p:nvPr/>
        </p:nvSpPr>
        <p:spPr>
          <a:xfrm>
            <a:off x="636339" y="4421007"/>
            <a:ext cx="59169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Selected Branch to provide EWA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Attracted new and current employees with same-day pay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Filled open shifts by broadcasting to employees in various districts and regions</a:t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43" name="Google Shape;643;p16"/>
          <p:cNvSpPr txBox="1"/>
          <p:nvPr/>
        </p:nvSpPr>
        <p:spPr>
          <a:xfrm>
            <a:off x="777323" y="3897807"/>
            <a:ext cx="4936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8B6E9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Solution</a:t>
            </a:r>
            <a:endParaRPr b="1" i="0" sz="2400" u="none" cap="none" strike="noStrike">
              <a:solidFill>
                <a:srgbClr val="28B6E9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44" name="Google Shape;644;p16"/>
          <p:cNvSpPr txBox="1"/>
          <p:nvPr/>
        </p:nvSpPr>
        <p:spPr>
          <a:xfrm>
            <a:off x="7070933" y="539110"/>
            <a:ext cx="479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Background</a:t>
            </a:r>
            <a:r>
              <a:rPr b="1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</a:t>
            </a:r>
            <a:r>
              <a:rPr b="0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 Leading provider of contract cleaning professionals in the Midwest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Industry</a:t>
            </a:r>
            <a:r>
              <a:rPr b="1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Industrial Cleaning &amp; Maintenance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Employee Count</a:t>
            </a:r>
            <a:r>
              <a:rPr b="1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1,000+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4CB258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45" name="Google Shape;645;p16"/>
          <p:cNvSpPr/>
          <p:nvPr/>
        </p:nvSpPr>
        <p:spPr>
          <a:xfrm>
            <a:off x="7070933" y="2151165"/>
            <a:ext cx="4629600" cy="3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6%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Reduction in turnover within 1</a:t>
            </a:r>
            <a:r>
              <a:rPr b="0" baseline="30000" i="1" lang="en-US" sz="20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st</a:t>
            </a:r>
            <a:r>
              <a:rPr b="0" i="1" lang="en-US" sz="20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 month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accent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71%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More incentivized to go to work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accent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94%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Better able to pay bills on time </a:t>
            </a:r>
            <a:endParaRPr b="0" i="0" sz="2000" u="none" cap="none" strike="noStrike">
              <a:solidFill>
                <a:schemeClr val="accen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descr="Working at GRBS, Inc.: 399 Reviews | Indeed.com" id="646" name="Google Shape;64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323" y="345267"/>
            <a:ext cx="1083819" cy="108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7"/>
          <p:cNvSpPr txBox="1"/>
          <p:nvPr/>
        </p:nvSpPr>
        <p:spPr>
          <a:xfrm>
            <a:off x="734308" y="2470539"/>
            <a:ext cx="56349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Decreasing use of cash /limited quantities of cash on-site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Numerous trips to the bank required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Potential liabilities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52" name="Google Shape;652;p17"/>
          <p:cNvSpPr txBox="1"/>
          <p:nvPr/>
        </p:nvSpPr>
        <p:spPr>
          <a:xfrm>
            <a:off x="734315" y="1861818"/>
            <a:ext cx="4936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8B6E9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Challenge</a:t>
            </a:r>
            <a:endParaRPr b="1" i="0" sz="2400" u="none" cap="none" strike="noStrike">
              <a:solidFill>
                <a:srgbClr val="28B6E9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53" name="Google Shape;653;p17"/>
          <p:cNvSpPr txBox="1"/>
          <p:nvPr/>
        </p:nvSpPr>
        <p:spPr>
          <a:xfrm>
            <a:off x="734308" y="4493921"/>
            <a:ext cx="56349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Instant digital payments of tips, mileage after each shift via Branch Digital Wallet + Card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4D"/>
              </a:buClr>
              <a:buSzPts val="1900"/>
              <a:buFont typeface="Noto Sans Symbols"/>
              <a:buChar char="●"/>
            </a:pPr>
            <a:r>
              <a:rPr b="0" i="0" lang="en-US" sz="2000" u="none" cap="none" strike="noStrike">
                <a:solidFill>
                  <a:srgbClr val="4D4D4D"/>
                </a:solidFill>
                <a:latin typeface="Nunito Sans"/>
                <a:ea typeface="Nunito Sans"/>
                <a:cs typeface="Nunito Sans"/>
                <a:sym typeface="Nunito Sans"/>
              </a:rPr>
              <a:t>Contactless payment options + onboarding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B258"/>
              </a:buClr>
              <a:buSzPts val="19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4D4D4D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54" name="Google Shape;654;p17"/>
          <p:cNvSpPr txBox="1"/>
          <p:nvPr/>
        </p:nvSpPr>
        <p:spPr>
          <a:xfrm>
            <a:off x="734315" y="4035393"/>
            <a:ext cx="4936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8B6E9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Solution</a:t>
            </a:r>
            <a:endParaRPr b="1" i="0" sz="2400" u="none" cap="none" strike="noStrike">
              <a:solidFill>
                <a:srgbClr val="28B6E9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pic>
        <p:nvPicPr>
          <p:cNvPr id="655" name="Google Shape;65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329" y="504079"/>
            <a:ext cx="3540300" cy="7358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6" name="Google Shape;656;p17"/>
          <p:cNvCxnSpPr/>
          <p:nvPr/>
        </p:nvCxnSpPr>
        <p:spPr>
          <a:xfrm>
            <a:off x="6846050" y="1690686"/>
            <a:ext cx="0" cy="4133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7" name="Google Shape;657;p17"/>
          <p:cNvSpPr txBox="1"/>
          <p:nvPr/>
        </p:nvSpPr>
        <p:spPr>
          <a:xfrm>
            <a:off x="7205772" y="490367"/>
            <a:ext cx="4701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Background</a:t>
            </a:r>
            <a:r>
              <a:rPr b="1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Partnership with Servant Systems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Industry</a:t>
            </a:r>
            <a:r>
              <a:rPr b="1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QSR/Fast Food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Location </a:t>
            </a:r>
            <a:r>
              <a:rPr b="0" i="0" lang="en-US" sz="1600" u="sng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Count</a:t>
            </a:r>
            <a:r>
              <a:rPr b="0" i="0" lang="en-US" sz="16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: Available to 2000+ US Locations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4CB258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58" name="Google Shape;658;p17"/>
          <p:cNvSpPr/>
          <p:nvPr/>
        </p:nvSpPr>
        <p:spPr>
          <a:xfrm>
            <a:off x="7322892" y="2000156"/>
            <a:ext cx="4323600" cy="14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98%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Avg. adoption per location for employees who receive tips</a:t>
            </a:r>
            <a:endParaRPr b="0" i="1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7"/>
          <p:cNvSpPr/>
          <p:nvPr/>
        </p:nvSpPr>
        <p:spPr>
          <a:xfrm>
            <a:off x="7259546" y="3939818"/>
            <a:ext cx="43236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75" lIns="45700" spcFirstLastPara="1" rIns="45700" wrap="square" tIns="2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71%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Users spending with Branch</a:t>
            </a:r>
            <a:endParaRPr b="0" i="1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8"/>
          <p:cNvSpPr txBox="1"/>
          <p:nvPr>
            <p:ph type="title"/>
          </p:nvPr>
        </p:nvSpPr>
        <p:spPr>
          <a:xfrm>
            <a:off x="1012051" y="515100"/>
            <a:ext cx="7032900" cy="1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651"/>
              </a:buClr>
              <a:buSzPts val="3400"/>
              <a:buFont typeface="Nunito Sans"/>
              <a:buNone/>
            </a:pPr>
            <a:r>
              <a:rPr b="0" lang="en-US" sz="3400">
                <a:solidFill>
                  <a:srgbClr val="28B6E9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Blue Yonder and Branch partner to provide great financial wellness tools.</a:t>
            </a:r>
            <a:endParaRPr b="0">
              <a:solidFill>
                <a:srgbClr val="28B6E9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665" name="Google Shape;665;p18"/>
          <p:cNvSpPr txBox="1"/>
          <p:nvPr/>
        </p:nvSpPr>
        <p:spPr>
          <a:xfrm>
            <a:off x="1129525" y="2270375"/>
            <a:ext cx="6915300" cy="30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CB25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Adding Branch unlocks fee-free banking and wage access that is better than a paycard.</a:t>
            </a:r>
            <a:endParaRPr b="0" i="0" sz="2000" u="none" cap="none" strike="noStrike">
              <a:solidFill>
                <a:schemeClr val="dk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-431800" lvl="0" marL="838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CD4D"/>
              </a:buClr>
              <a:buSzPts val="2000"/>
              <a:buFont typeface="Nunito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Apple Pay/Google Pay debit card available day 1</a:t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31800" lvl="0" marL="838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CD4D"/>
              </a:buClr>
              <a:buSzPts val="2000"/>
              <a:buFont typeface="Nunito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EWA enabled on Day 1. Clock out, Cash out!</a:t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31800" lvl="0" marL="838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CD4D"/>
              </a:buClr>
              <a:buSzPts val="2000"/>
              <a:buFont typeface="Nunito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Offer higher than 50% for EWA</a:t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31800" lvl="0" marL="838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CD4D"/>
              </a:buClr>
              <a:buSzPts val="2000"/>
              <a:buFont typeface="Nunito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Realtime tip payout for tips with integration</a:t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431800" lvl="0" marL="838200" marR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00CD4D"/>
              </a:buClr>
              <a:buSzPts val="2000"/>
              <a:buFont typeface="Nunito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Receive full paycheck up to 2 days early</a:t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descr="Google Shape;91;p21" id="666" name="Google Shape;66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537" y="6134088"/>
            <a:ext cx="1187472" cy="328038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18"/>
          <p:cNvSpPr/>
          <p:nvPr/>
        </p:nvSpPr>
        <p:spPr>
          <a:xfrm>
            <a:off x="8543300" y="827638"/>
            <a:ext cx="2696700" cy="2278200"/>
          </a:xfrm>
          <a:prstGeom prst="roundRect">
            <a:avLst>
              <a:gd fmla="val 5348" name="adj"/>
            </a:avLst>
          </a:prstGeom>
          <a:solidFill>
            <a:srgbClr val="DCEFD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t/>
            </a:r>
            <a:endParaRPr b="1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t/>
            </a:r>
            <a:endParaRPr b="1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rPr b="1" i="0" lang="en-US" sz="1500" u="none" cap="none" strike="noStrike">
                <a:solidFill>
                  <a:srgbClr val="4CB258"/>
                </a:solidFill>
                <a:latin typeface="Nunito Sans"/>
                <a:ea typeface="Nunito Sans"/>
                <a:cs typeface="Nunito Sans"/>
                <a:sym typeface="Nunito Sans"/>
              </a:rPr>
              <a:t>No pre-funding,</a:t>
            </a:r>
            <a:endParaRPr b="1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rPr b="1" i="0" lang="en-US" sz="1500" u="none" cap="none" strike="noStrike">
                <a:solidFill>
                  <a:srgbClr val="4CB258"/>
                </a:solidFill>
                <a:latin typeface="Nunito Sans"/>
                <a:ea typeface="Nunito Sans"/>
                <a:cs typeface="Nunito Sans"/>
                <a:sym typeface="Nunito Sans"/>
              </a:rPr>
              <a:t>escrow or capital req.</a:t>
            </a:r>
            <a:endParaRPr b="1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t/>
            </a:r>
            <a:endParaRPr b="0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rPr b="0" i="0" lang="en-US" sz="1500" u="none" cap="none" strike="noStrike">
                <a:solidFill>
                  <a:srgbClr val="4CB258"/>
                </a:solidFill>
                <a:latin typeface="Nunito Sans"/>
                <a:ea typeface="Nunito Sans"/>
                <a:cs typeface="Nunito Sans"/>
                <a:sym typeface="Nunito Sans"/>
              </a:rPr>
              <a:t>Branch covers all</a:t>
            </a:r>
            <a:endParaRPr b="0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rPr b="0" i="0" lang="en-US" sz="1500" u="none" cap="none" strike="noStrike">
                <a:solidFill>
                  <a:srgbClr val="4CB258"/>
                </a:solidFill>
                <a:latin typeface="Nunito Sans"/>
                <a:ea typeface="Nunito Sans"/>
                <a:cs typeface="Nunito Sans"/>
                <a:sym typeface="Nunito Sans"/>
              </a:rPr>
              <a:t>wage access and recovery.</a:t>
            </a:r>
            <a:endParaRPr b="0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68" name="Google Shape;668;p18"/>
          <p:cNvSpPr/>
          <p:nvPr/>
        </p:nvSpPr>
        <p:spPr>
          <a:xfrm>
            <a:off x="8543300" y="3417313"/>
            <a:ext cx="2696700" cy="2278200"/>
          </a:xfrm>
          <a:prstGeom prst="roundRect">
            <a:avLst>
              <a:gd fmla="val 5348" name="adj"/>
            </a:avLst>
          </a:prstGeom>
          <a:solidFill>
            <a:srgbClr val="DCEFD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t/>
            </a:r>
            <a:endParaRPr b="1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t/>
            </a:r>
            <a:endParaRPr b="1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rPr b="1" i="0" lang="en-US" sz="1500" u="none" cap="none" strike="noStrike">
                <a:solidFill>
                  <a:srgbClr val="4CB258"/>
                </a:solidFill>
                <a:latin typeface="Nunito Sans"/>
                <a:ea typeface="Nunito Sans"/>
                <a:cs typeface="Nunito Sans"/>
                <a:sym typeface="Nunito Sans"/>
              </a:rPr>
              <a:t>24/7 US-based</a:t>
            </a:r>
            <a:endParaRPr b="1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rPr b="1" i="0" lang="en-US" sz="1500" u="none" cap="none" strike="noStrike">
                <a:solidFill>
                  <a:srgbClr val="4CB258"/>
                </a:solidFill>
                <a:latin typeface="Nunito Sans"/>
                <a:ea typeface="Nunito Sans"/>
                <a:cs typeface="Nunito Sans"/>
                <a:sym typeface="Nunito Sans"/>
              </a:rPr>
              <a:t>Customer Support</a:t>
            </a:r>
            <a:endParaRPr b="1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t/>
            </a:r>
            <a:endParaRPr b="0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rPr b="0" i="0" lang="en-US" sz="1500" u="none" cap="none" strike="noStrike">
                <a:solidFill>
                  <a:srgbClr val="4CB258"/>
                </a:solidFill>
                <a:latin typeface="Nunito Sans"/>
                <a:ea typeface="Nunito Sans"/>
                <a:cs typeface="Nunito Sans"/>
                <a:sym typeface="Nunito Sans"/>
              </a:rPr>
              <a:t>Branch handles all card, banking and wage access customer service.</a:t>
            </a:r>
            <a:endParaRPr b="0" i="0" sz="1500" u="none" cap="none" strike="noStrike">
              <a:solidFill>
                <a:srgbClr val="4CB25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69" name="Google Shape;66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73575" y="1072300"/>
            <a:ext cx="436000" cy="43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3590" y="3577581"/>
            <a:ext cx="435987" cy="43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9"/>
          <p:cNvSpPr txBox="1"/>
          <p:nvPr/>
        </p:nvSpPr>
        <p:spPr>
          <a:xfrm>
            <a:off x="2919438" y="2279650"/>
            <a:ext cx="8088900" cy="3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Decreased Turnover</a:t>
            </a:r>
            <a:endParaRPr b="0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With Branch, enterprise customers improve retention by 10-15% annually.</a:t>
            </a:r>
            <a:endParaRPr b="0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Improved Recruiting</a:t>
            </a:r>
            <a:endParaRPr b="0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On average, people are 1.5x more likely to apply for a job offering instant access to pay.</a:t>
            </a:r>
            <a:endParaRPr b="0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Increased Shift Coverage</a:t>
            </a:r>
            <a:endParaRPr b="0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Branch customers see shift coverage rates increase by 20% post-launch.</a:t>
            </a:r>
            <a:endParaRPr b="0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Increased Engagement</a:t>
            </a:r>
            <a:endParaRPr b="0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100% - financially secure workers come to work motivated and engaged.</a:t>
            </a:r>
            <a:endParaRPr b="0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76" name="Google Shape;676;p19"/>
          <p:cNvSpPr txBox="1"/>
          <p:nvPr>
            <p:ph type="title"/>
          </p:nvPr>
        </p:nvSpPr>
        <p:spPr>
          <a:xfrm>
            <a:off x="996050" y="1050575"/>
            <a:ext cx="7960200" cy="13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rPr b="0" lang="en-US" sz="3600">
                <a:solidFill>
                  <a:srgbClr val="28B6E9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Results You’ll (Actually) Care About</a:t>
            </a:r>
            <a:endParaRPr b="0" sz="3600">
              <a:solidFill>
                <a:srgbClr val="28B6E9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pic>
        <p:nvPicPr>
          <p:cNvPr id="677" name="Google Shape;67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042" y="6134092"/>
            <a:ext cx="1326933" cy="383333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19"/>
          <p:cNvSpPr/>
          <p:nvPr/>
        </p:nvSpPr>
        <p:spPr>
          <a:xfrm>
            <a:off x="1164588" y="2279650"/>
            <a:ext cx="1441500" cy="628800"/>
          </a:xfrm>
          <a:prstGeom prst="rect">
            <a:avLst/>
          </a:prstGeom>
          <a:solidFill>
            <a:srgbClr val="E9F4EA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10-15%</a:t>
            </a:r>
            <a:endParaRPr b="1" i="0" sz="1900" u="none" cap="none" strike="noStrike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79" name="Google Shape;679;p19"/>
          <p:cNvSpPr/>
          <p:nvPr/>
        </p:nvSpPr>
        <p:spPr>
          <a:xfrm>
            <a:off x="1164588" y="3176250"/>
            <a:ext cx="1441500" cy="628800"/>
          </a:xfrm>
          <a:prstGeom prst="rect">
            <a:avLst/>
          </a:prstGeom>
          <a:solidFill>
            <a:srgbClr val="E9F4EA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1.5x</a:t>
            </a:r>
            <a:endParaRPr b="1" i="0" sz="1900" u="none" cap="none" strike="noStrike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80" name="Google Shape;680;p19"/>
          <p:cNvSpPr/>
          <p:nvPr/>
        </p:nvSpPr>
        <p:spPr>
          <a:xfrm>
            <a:off x="1164588" y="4082375"/>
            <a:ext cx="1441500" cy="628800"/>
          </a:xfrm>
          <a:prstGeom prst="rect">
            <a:avLst/>
          </a:prstGeom>
          <a:solidFill>
            <a:srgbClr val="E9F4EA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20%</a:t>
            </a:r>
            <a:endParaRPr b="1" i="0" sz="1900" u="none" cap="none" strike="noStrike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81" name="Google Shape;681;p19"/>
          <p:cNvSpPr/>
          <p:nvPr/>
        </p:nvSpPr>
        <p:spPr>
          <a:xfrm>
            <a:off x="1164588" y="4978975"/>
            <a:ext cx="1441500" cy="6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100%</a:t>
            </a:r>
            <a:endParaRPr b="1" i="0" sz="1900" u="none" cap="none" strike="noStrike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82" name="Google Shape;68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83787" y="0"/>
            <a:ext cx="2508212" cy="268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7" name="Google Shape;687;gbd8ba67264_1_918"/>
          <p:cNvGraphicFramePr/>
          <p:nvPr/>
        </p:nvGraphicFramePr>
        <p:xfrm>
          <a:off x="1134400" y="14590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{35117C05-D649-407B-888B-743E3A247BC7}</a:tableStyleId>
              </a:tblPr>
              <a:tblGrid>
                <a:gridCol w="3312725"/>
                <a:gridCol w="1550175"/>
              </a:tblGrid>
              <a:tr h="50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Nunito Sans SemiBold"/>
                          <a:ea typeface="Nunito Sans SemiBold"/>
                          <a:cs typeface="Nunito Sans SemiBold"/>
                          <a:sym typeface="Nunito Sans SemiBold"/>
                        </a:rPr>
                        <a:t>Transaction</a:t>
                      </a:r>
                      <a:endParaRPr sz="1600">
                        <a:solidFill>
                          <a:schemeClr val="lt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0166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166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166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665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Nunito Sans SemiBold"/>
                          <a:ea typeface="Nunito Sans SemiBold"/>
                          <a:cs typeface="Nunito Sans SemiBold"/>
                          <a:sym typeface="Nunito Sans SemiBold"/>
                        </a:rPr>
                        <a:t>Cost</a:t>
                      </a:r>
                      <a:endParaRPr sz="1600">
                        <a:solidFill>
                          <a:schemeClr val="lt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0166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166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166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1665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Instant Transfer (Branch Account)</a:t>
                      </a:r>
                      <a:endParaRPr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Free</a:t>
                      </a:r>
                      <a:endParaRPr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ACH Transfer (3rd Party Bank)</a:t>
                      </a:r>
                      <a:endParaRPr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Free</a:t>
                      </a:r>
                      <a:endParaRPr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Instant Transfer (3rd Party Bank)</a:t>
                      </a:r>
                      <a:endParaRPr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$2.99- $4.99</a:t>
                      </a:r>
                      <a:endParaRPr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In-Network ATM Withdrawal</a:t>
                      </a:r>
                      <a:endParaRPr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Free</a:t>
                      </a:r>
                      <a:endParaRPr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88" name="Google Shape;688;gbd8ba67264_1_918"/>
          <p:cNvGraphicFramePr/>
          <p:nvPr/>
        </p:nvGraphicFramePr>
        <p:xfrm>
          <a:off x="6579267" y="14590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{35117C05-D649-407B-888B-743E3A247BC7}</a:tableStyleId>
              </a:tblPr>
              <a:tblGrid>
                <a:gridCol w="3175125"/>
                <a:gridCol w="1284500"/>
              </a:tblGrid>
              <a:tr h="44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chemeClr val="lt1"/>
                          </a:solidFill>
                          <a:latin typeface="Nunito Sans SemiBold"/>
                          <a:ea typeface="Nunito Sans SemiBold"/>
                          <a:cs typeface="Nunito Sans SemiBold"/>
                          <a:sym typeface="Nunito Sans SemiBold"/>
                        </a:rPr>
                        <a:t>Financial Services</a:t>
                      </a:r>
                      <a:endParaRPr sz="1300">
                        <a:solidFill>
                          <a:schemeClr val="lt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E513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chemeClr val="lt1"/>
                          </a:solidFill>
                          <a:latin typeface="Nunito Sans SemiBold"/>
                          <a:ea typeface="Nunito Sans SemiBold"/>
                          <a:cs typeface="Nunito Sans SemiBold"/>
                          <a:sym typeface="Nunito Sans SemiBold"/>
                        </a:rPr>
                        <a:t>Cost</a:t>
                      </a:r>
                      <a:endParaRPr sz="1300">
                        <a:solidFill>
                          <a:schemeClr val="lt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E5135"/>
                    </a:solidFill>
                  </a:tcPr>
                </a:tc>
              </a:tr>
              <a:tr h="44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Branch Wallet + Card</a:t>
                      </a:r>
                      <a:endParaRPr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Free</a:t>
                      </a:r>
                      <a:endParaRPr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Smart Budget</a:t>
                      </a:r>
                      <a:endParaRPr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Free</a:t>
                      </a:r>
                      <a:endParaRPr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89" name="Google Shape;689;gbd8ba67264_1_918"/>
          <p:cNvGraphicFramePr/>
          <p:nvPr/>
        </p:nvGraphicFramePr>
        <p:xfrm>
          <a:off x="6579267" y="34289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{35117C05-D649-407B-888B-743E3A247BC7}</a:tableStyleId>
              </a:tblPr>
              <a:tblGrid>
                <a:gridCol w="3175125"/>
                <a:gridCol w="1284500"/>
              </a:tblGrid>
              <a:tr h="44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chemeClr val="lt1"/>
                          </a:solidFill>
                          <a:latin typeface="Nunito Sans SemiBold"/>
                          <a:ea typeface="Nunito Sans SemiBold"/>
                          <a:cs typeface="Nunito Sans SemiBold"/>
                          <a:sym typeface="Nunito Sans SemiBold"/>
                        </a:rPr>
                        <a:t>Implementation</a:t>
                      </a:r>
                      <a:endParaRPr sz="1300">
                        <a:solidFill>
                          <a:schemeClr val="lt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E513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chemeClr val="lt1"/>
                          </a:solidFill>
                          <a:latin typeface="Nunito Sans SemiBold"/>
                          <a:ea typeface="Nunito Sans SemiBold"/>
                          <a:cs typeface="Nunito Sans SemiBold"/>
                          <a:sym typeface="Nunito Sans SemiBold"/>
                        </a:rPr>
                        <a:t>Cost</a:t>
                      </a:r>
                      <a:endParaRPr sz="1300">
                        <a:solidFill>
                          <a:schemeClr val="lt1"/>
                        </a:solidFill>
                        <a:latin typeface="Nunito Sans SemiBold"/>
                        <a:ea typeface="Nunito Sans SemiBold"/>
                        <a:cs typeface="Nunito Sans SemiBold"/>
                        <a:sym typeface="Nunito Sans SemiBold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E51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E5135"/>
                    </a:solidFill>
                  </a:tcPr>
                </a:tc>
              </a:tr>
              <a:tr h="44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Communication Material</a:t>
                      </a:r>
                      <a:endParaRPr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Free</a:t>
                      </a:r>
                      <a:endParaRPr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System Setup</a:t>
                      </a:r>
                      <a:endParaRPr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Free</a:t>
                      </a:r>
                      <a:endParaRPr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Enterprise Support</a:t>
                      </a:r>
                      <a:endParaRPr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Free</a:t>
                      </a:r>
                      <a:endParaRPr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90" name="Google Shape;690;gbd8ba67264_1_918"/>
          <p:cNvSpPr txBox="1"/>
          <p:nvPr>
            <p:ph type="title"/>
          </p:nvPr>
        </p:nvSpPr>
        <p:spPr>
          <a:xfrm>
            <a:off x="976900" y="593367"/>
            <a:ext cx="5586000" cy="7635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200">
                <a:solidFill>
                  <a:srgbClr val="28B6E9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Pricing</a:t>
            </a:r>
            <a:endParaRPr b="0" sz="3200">
              <a:solidFill>
                <a:srgbClr val="28B6E9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pic>
        <p:nvPicPr>
          <p:cNvPr id="691" name="Google Shape;691;gbd8ba67264_1_9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449034" y="4486108"/>
            <a:ext cx="2820933" cy="1922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2"/>
          <p:cNvSpPr txBox="1"/>
          <p:nvPr/>
        </p:nvSpPr>
        <p:spPr>
          <a:xfrm>
            <a:off x="1059538" y="2632675"/>
            <a:ext cx="5903100" cy="30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Every time employees spend using a Branch card, the merchant pays a fee (called interchange) to Mastercard and the issuing bank.</a:t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This fee is shared with us – by Mastercard – so we can continue to offer our product for free.</a:t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We will never sell any personal data.</a:t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97" name="Google Shape;697;p22"/>
          <p:cNvSpPr txBox="1"/>
          <p:nvPr>
            <p:ph type="title"/>
          </p:nvPr>
        </p:nvSpPr>
        <p:spPr>
          <a:xfrm>
            <a:off x="958000" y="1190625"/>
            <a:ext cx="92385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rPr b="0" lang="en-US" sz="3600">
                <a:solidFill>
                  <a:srgbClr val="01665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When Employees Win,</a:t>
            </a:r>
            <a:endParaRPr b="0" sz="3600">
              <a:solidFill>
                <a:srgbClr val="016651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rPr b="0" lang="en-US" sz="3600">
                <a:solidFill>
                  <a:srgbClr val="01665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We Win.</a:t>
            </a:r>
            <a:endParaRPr b="0" sz="3600">
              <a:solidFill>
                <a:srgbClr val="016651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7263" y="6235037"/>
            <a:ext cx="1187472" cy="328037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 txBox="1"/>
          <p:nvPr/>
        </p:nvSpPr>
        <p:spPr>
          <a:xfrm>
            <a:off x="1067275" y="752875"/>
            <a:ext cx="5400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i="0" lang="en-US" sz="1900" u="none" cap="none" strike="noStrike">
                <a:solidFill>
                  <a:srgbClr val="28B6E9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HOW DOES BRANCH MAKE MONEY?</a:t>
            </a:r>
            <a:endParaRPr i="0" sz="1900" u="none" cap="none" strike="noStrike">
              <a:solidFill>
                <a:srgbClr val="28B6E9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grpSp>
        <p:nvGrpSpPr>
          <p:cNvPr id="700" name="Google Shape;700;p22"/>
          <p:cNvGrpSpPr/>
          <p:nvPr/>
        </p:nvGrpSpPr>
        <p:grpSpPr>
          <a:xfrm>
            <a:off x="7648438" y="2494600"/>
            <a:ext cx="3848175" cy="3392800"/>
            <a:chOff x="15296875" y="1350075"/>
            <a:chExt cx="7696350" cy="6785600"/>
          </a:xfrm>
        </p:grpSpPr>
        <p:sp>
          <p:nvSpPr>
            <p:cNvPr id="701" name="Google Shape;701;p22"/>
            <p:cNvSpPr/>
            <p:nvPr/>
          </p:nvSpPr>
          <p:spPr>
            <a:xfrm rot="5400000">
              <a:off x="18109050" y="2409375"/>
              <a:ext cx="1719900" cy="695400"/>
            </a:xfrm>
            <a:prstGeom prst="bentArrow">
              <a:avLst>
                <a:gd fmla="val 25000" name="adj1"/>
                <a:gd fmla="val 25000" name="adj2"/>
                <a:gd fmla="val 25000" name="adj3"/>
                <a:gd fmla="val 43750" name="adj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15296875" y="1350075"/>
              <a:ext cx="1924200" cy="1257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Card</a:t>
              </a:r>
              <a:endParaRPr b="0" i="0" sz="900" u="none" cap="none" strike="noStrike">
                <a:solidFill>
                  <a:srgbClr val="000000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Holder</a:t>
              </a:r>
              <a:endParaRPr b="0" i="0" sz="900" u="none" cap="none" strike="noStrike">
                <a:solidFill>
                  <a:srgbClr val="000000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21069025" y="1350075"/>
              <a:ext cx="1924200" cy="1257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Merchant</a:t>
              </a:r>
              <a:endParaRPr b="0" i="0" sz="900" u="none" cap="none" strike="noStrike">
                <a:solidFill>
                  <a:srgbClr val="000000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>
              <a:off x="17697250" y="1769175"/>
              <a:ext cx="2895600" cy="419100"/>
            </a:xfrm>
            <a:prstGeom prst="rightArrow">
              <a:avLst>
                <a:gd fmla="val 40375" name="adj1"/>
                <a:gd fmla="val 59624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2"/>
            <p:cNvSpPr/>
            <p:nvPr/>
          </p:nvSpPr>
          <p:spPr>
            <a:xfrm>
              <a:off x="18182950" y="3807525"/>
              <a:ext cx="1924200" cy="1257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Interchange</a:t>
              </a:r>
              <a:endParaRPr b="0" i="0" sz="900" u="none" cap="none" strike="noStrike">
                <a:solidFill>
                  <a:srgbClr val="000000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Fee</a:t>
              </a:r>
              <a:endParaRPr b="0" i="0" sz="900" u="none" cap="none" strike="noStrike">
                <a:solidFill>
                  <a:srgbClr val="000000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</p:txBody>
        </p:sp>
        <p:sp>
          <p:nvSpPr>
            <p:cNvPr id="706" name="Google Shape;706;p22"/>
            <p:cNvSpPr/>
            <p:nvPr/>
          </p:nvSpPr>
          <p:spPr>
            <a:xfrm>
              <a:off x="16620850" y="6878375"/>
              <a:ext cx="1924200" cy="1257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Mastercard</a:t>
              </a:r>
              <a:endParaRPr b="0" i="0" sz="900" u="none" cap="none" strike="noStrike">
                <a:solidFill>
                  <a:srgbClr val="000000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19802200" y="6878375"/>
              <a:ext cx="1924200" cy="1257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Branch</a:t>
              </a:r>
              <a:endParaRPr b="0" i="0" sz="900" u="none" cap="none" strike="noStrike">
                <a:solidFill>
                  <a:srgbClr val="000000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</p:txBody>
        </p:sp>
        <p:sp>
          <p:nvSpPr>
            <p:cNvPr id="708" name="Google Shape;708;p22"/>
            <p:cNvSpPr/>
            <p:nvPr/>
          </p:nvSpPr>
          <p:spPr>
            <a:xfrm rot="2700000">
              <a:off x="19335752" y="5762021"/>
              <a:ext cx="1580808" cy="419173"/>
            </a:xfrm>
            <a:prstGeom prst="rightArrow">
              <a:avLst>
                <a:gd fmla="val 40375" name="adj1"/>
                <a:gd fmla="val 59624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2"/>
            <p:cNvSpPr/>
            <p:nvPr/>
          </p:nvSpPr>
          <p:spPr>
            <a:xfrm rot="8100000">
              <a:off x="17499727" y="5762021"/>
              <a:ext cx="1580808" cy="419173"/>
            </a:xfrm>
            <a:prstGeom prst="rightArrow">
              <a:avLst>
                <a:gd fmla="val 40375" name="adj1"/>
                <a:gd fmla="val 59624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gc30ca6ee7a_0_84"/>
          <p:cNvPicPr preferRelativeResize="0"/>
          <p:nvPr/>
        </p:nvPicPr>
        <p:blipFill rotWithShape="1">
          <a:blip r:embed="rId3">
            <a:alphaModFix/>
          </a:blip>
          <a:srcRect b="0" l="0" r="76786" t="0"/>
          <a:stretch/>
        </p:blipFill>
        <p:spPr>
          <a:xfrm>
            <a:off x="11723668" y="6315963"/>
            <a:ext cx="255212" cy="2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c30ca6ee7a_0_84"/>
          <p:cNvSpPr txBox="1"/>
          <p:nvPr>
            <p:ph type="title"/>
          </p:nvPr>
        </p:nvSpPr>
        <p:spPr>
          <a:xfrm>
            <a:off x="1431600" y="926667"/>
            <a:ext cx="9200400" cy="164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Space Grotesk"/>
                <a:ea typeface="Space Grotesk"/>
                <a:cs typeface="Space Grotesk"/>
                <a:sym typeface="Space Grotesk"/>
              </a:rPr>
              <a:t>Blue Yonder</a:t>
            </a:r>
            <a:r>
              <a:rPr lang="en-US" sz="3700">
                <a:latin typeface="Space Grotesk"/>
                <a:ea typeface="Space Grotesk"/>
                <a:cs typeface="Space Grotesk"/>
                <a:sym typeface="Space Grotesk"/>
              </a:rPr>
              <a:t> + Branch</a:t>
            </a:r>
            <a:endParaRPr sz="37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highlight>
                  <a:srgbClr val="FFFFFF"/>
                </a:highlight>
                <a:latin typeface="Space Grotesk"/>
                <a:ea typeface="Space Grotesk"/>
                <a:cs typeface="Space Grotesk"/>
                <a:sym typeface="Space Grotesk"/>
              </a:rPr>
              <a:t>Modern Digital Payments</a:t>
            </a:r>
            <a:endParaRPr sz="37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716" name="Google Shape;716;gc30ca6ee7a_0_84"/>
          <p:cNvSpPr/>
          <p:nvPr/>
        </p:nvSpPr>
        <p:spPr>
          <a:xfrm flipH="1" rot="10800000">
            <a:off x="1524000" y="2657367"/>
            <a:ext cx="4090500" cy="1692000"/>
          </a:xfrm>
          <a:prstGeom prst="snip1Rect">
            <a:avLst>
              <a:gd fmla="val 18580" name="adj"/>
            </a:avLst>
          </a:prstGeom>
          <a:solidFill>
            <a:srgbClr val="353444">
              <a:alpha val="1006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gc30ca6ee7a_0_84"/>
          <p:cNvSpPr txBox="1"/>
          <p:nvPr/>
        </p:nvSpPr>
        <p:spPr>
          <a:xfrm>
            <a:off x="1751708" y="2886882"/>
            <a:ext cx="3554400" cy="1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Improved Cashflow</a:t>
            </a:r>
            <a:endParaRPr sz="19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Switch to contactless, cashless payments — no pre-funding.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18" name="Google Shape;718;gc30ca6ee7a_0_84"/>
          <p:cNvSpPr/>
          <p:nvPr/>
        </p:nvSpPr>
        <p:spPr>
          <a:xfrm flipH="1" rot="10800000">
            <a:off x="5973400" y="2657367"/>
            <a:ext cx="4090500" cy="1692000"/>
          </a:xfrm>
          <a:prstGeom prst="snip1Rect">
            <a:avLst>
              <a:gd fmla="val 18580" name="adj"/>
            </a:avLst>
          </a:prstGeom>
          <a:solidFill>
            <a:srgbClr val="353444">
              <a:alpha val="1006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gc30ca6ee7a_0_84"/>
          <p:cNvSpPr txBox="1"/>
          <p:nvPr/>
        </p:nvSpPr>
        <p:spPr>
          <a:xfrm>
            <a:off x="6201100" y="2886867"/>
            <a:ext cx="3663900" cy="12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Quick Setup</a:t>
            </a:r>
            <a:endParaRPr sz="19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Flexible integration options, get running in as little as a week.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20" name="Google Shape;720;gc30ca6ee7a_0_84"/>
          <p:cNvSpPr/>
          <p:nvPr/>
        </p:nvSpPr>
        <p:spPr>
          <a:xfrm flipH="1" rot="10800000">
            <a:off x="1524000" y="4575533"/>
            <a:ext cx="4090500" cy="1692000"/>
          </a:xfrm>
          <a:prstGeom prst="snip1Rect">
            <a:avLst>
              <a:gd fmla="val 18580" name="adj"/>
            </a:avLst>
          </a:prstGeom>
          <a:solidFill>
            <a:srgbClr val="353444">
              <a:alpha val="1006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gc30ca6ee7a_0_84"/>
          <p:cNvSpPr txBox="1"/>
          <p:nvPr/>
        </p:nvSpPr>
        <p:spPr>
          <a:xfrm>
            <a:off x="1751708" y="4805048"/>
            <a:ext cx="3554400" cy="12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Great Support</a:t>
            </a:r>
            <a:endParaRPr sz="19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Our US-based team is here to help, you &amp; your employees.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22" name="Google Shape;722;gc30ca6ee7a_0_84"/>
          <p:cNvSpPr/>
          <p:nvPr/>
        </p:nvSpPr>
        <p:spPr>
          <a:xfrm flipH="1" rot="10800000">
            <a:off x="5973400" y="4575533"/>
            <a:ext cx="4090500" cy="1692000"/>
          </a:xfrm>
          <a:prstGeom prst="snip1Rect">
            <a:avLst>
              <a:gd fmla="val 18580" name="adj"/>
            </a:avLst>
          </a:prstGeom>
          <a:solidFill>
            <a:srgbClr val="353444">
              <a:alpha val="1006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gc30ca6ee7a_0_84"/>
          <p:cNvSpPr txBox="1"/>
          <p:nvPr/>
        </p:nvSpPr>
        <p:spPr>
          <a:xfrm>
            <a:off x="6201108" y="4805048"/>
            <a:ext cx="3554400" cy="12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Compliant</a:t>
            </a:r>
            <a:endParaRPr sz="19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Our employer-based offering is SOC-2 and CFPB-adherent.</a:t>
            </a:r>
            <a:endParaRPr sz="19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24" name="Google Shape;724;gc30ca6ee7a_0_84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"/>
          <p:cNvSpPr txBox="1"/>
          <p:nvPr>
            <p:ph idx="1" type="body"/>
          </p:nvPr>
        </p:nvSpPr>
        <p:spPr>
          <a:xfrm>
            <a:off x="594515" y="1257787"/>
            <a:ext cx="11005118" cy="4743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Partner Type: </a:t>
            </a:r>
            <a:r>
              <a:rPr b="0" lang="en-US"/>
              <a:t>Technology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/>
              <a:t>Markets/Industry</a:t>
            </a:r>
            <a:r>
              <a:rPr b="0" lang="en-US"/>
              <a:t>: Employer Payments &amp; Financial Wellness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/>
              <a:t>Partner Sales Contact: </a:t>
            </a:r>
            <a:r>
              <a:rPr b="0" lang="en-US"/>
              <a:t>Tony Rappa, tony.rappa@branchapp.com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/>
              <a:t>Offer Overview</a:t>
            </a:r>
            <a:r>
              <a:rPr b="0" lang="en-US"/>
              <a:t>: The </a:t>
            </a:r>
            <a:r>
              <a:rPr lang="en-US"/>
              <a:t>Branch Employer Payments Platform</a:t>
            </a:r>
            <a:r>
              <a:rPr b="0" lang="en-US"/>
              <a:t> </a:t>
            </a:r>
            <a:r>
              <a:rPr b="0" lang="en-US">
                <a:solidFill>
                  <a:srgbClr val="000000"/>
                </a:solidFill>
              </a:rPr>
              <a:t>offers a </a:t>
            </a:r>
            <a:r>
              <a:rPr b="0" lang="en-US">
                <a:solidFill>
                  <a:srgbClr val="000000"/>
                </a:solidFill>
              </a:rPr>
              <a:t>full suite of solutions for business looking to accelerate payments to </a:t>
            </a:r>
            <a:r>
              <a:rPr b="0" lang="en-US">
                <a:solidFill>
                  <a:srgbClr val="000000"/>
                </a:solidFill>
              </a:rPr>
              <a:t>working Americans all at no cost. The employee digital wallet acts as an on-demand hub that helps them meet their everyday financial needs.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/>
              <a:t>Existing Live Customers: </a:t>
            </a:r>
            <a:r>
              <a:rPr b="0" lang="en-US"/>
              <a:t>Domino’s, Continuum Global Solutions, Henry Ford Health Systems, Banfield Pet Hospital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/>
              <a:t>Partner Sales Model: </a:t>
            </a:r>
            <a:r>
              <a:rPr b="0" lang="en-US"/>
              <a:t>Mobile First Application that is Fee-Free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highlight>
                  <a:srgbClr val="FFFFFF"/>
                </a:highlight>
              </a:rPr>
              <a:t>Model with BY: </a:t>
            </a:r>
            <a:r>
              <a:rPr b="0" lang="en-US">
                <a:highlight>
                  <a:srgbClr val="FFFFFF"/>
                </a:highlight>
              </a:rPr>
              <a:t>Field Sales Referral Eligible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highlight>
                  <a:srgbClr val="FFFFFF"/>
                </a:highlight>
              </a:rPr>
              <a:t>Technology Platform: </a:t>
            </a:r>
            <a:r>
              <a:rPr b="0" lang="en-US">
                <a:highlight>
                  <a:srgbClr val="FFFFFF"/>
                </a:highlight>
              </a:rPr>
              <a:t>Mobile First, Free- Employer Payments Platform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/>
              <a:t>Competitive Position:</a:t>
            </a:r>
            <a:r>
              <a:rPr b="0" lang="en-US"/>
              <a:t> DailyPay, PayActiv, Wisely, Rapid Pay, Even</a:t>
            </a:r>
            <a:endParaRPr/>
          </a:p>
        </p:txBody>
      </p:sp>
      <p:sp>
        <p:nvSpPr>
          <p:cNvPr id="397" name="Google Shape;397;p3"/>
          <p:cNvSpPr txBox="1"/>
          <p:nvPr>
            <p:ph type="title"/>
          </p:nvPr>
        </p:nvSpPr>
        <p:spPr>
          <a:xfrm>
            <a:off x="592369" y="578520"/>
            <a:ext cx="11007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nstantia"/>
              <a:buNone/>
            </a:pPr>
            <a:r>
              <a:rPr b="0" lang="en-US">
                <a:latin typeface="Space Grotesk Light"/>
                <a:ea typeface="Space Grotesk Light"/>
                <a:cs typeface="Space Grotesk Light"/>
                <a:sym typeface="Space Grotesk Light"/>
              </a:rPr>
              <a:t>Introducing Branch</a:t>
            </a:r>
            <a:endParaRPr b="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398" name="Google Shape;398;p3"/>
          <p:cNvSpPr txBox="1"/>
          <p:nvPr/>
        </p:nvSpPr>
        <p:spPr>
          <a:xfrm>
            <a:off x="5069840" y="6410960"/>
            <a:ext cx="51917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Note: Portions can be from Battlecard - Summary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3"/>
          <p:cNvPicPr preferRelativeResize="0"/>
          <p:nvPr/>
        </p:nvPicPr>
        <p:blipFill rotWithShape="1">
          <a:blip r:embed="rId3">
            <a:alphaModFix/>
          </a:blip>
          <a:srcRect b="0" l="0" r="-1853" t="0"/>
          <a:stretch/>
        </p:blipFill>
        <p:spPr>
          <a:xfrm>
            <a:off x="9570800" y="285922"/>
            <a:ext cx="2028825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a7fbb973a2_0_104"/>
          <p:cNvSpPr/>
          <p:nvPr/>
        </p:nvSpPr>
        <p:spPr>
          <a:xfrm>
            <a:off x="402838" y="0"/>
            <a:ext cx="4566300" cy="8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b" bIns="35000" lIns="285775" spcFirstLastPara="1" rIns="35000" wrap="square" tIns="350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9C9C"/>
              </a:buClr>
              <a:buSzPts val="12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i="0" lang="en-US" sz="1900" u="none" cap="none" strike="noStrike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Branch + Blue Yonder </a:t>
            </a:r>
            <a:endParaRPr i="0" sz="1600" u="none" cap="none" strike="noStrike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pic>
        <p:nvPicPr>
          <p:cNvPr id="730" name="Google Shape;730;ga7fbb973a2_0_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2941" y="822267"/>
            <a:ext cx="9237912" cy="550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a7fbb973a2_0_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7262" y="2075550"/>
            <a:ext cx="329322" cy="32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a7fbb973a2_0_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1555" y="2075550"/>
            <a:ext cx="329322" cy="32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ga7fbb973a2_0_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4473" y="2603085"/>
            <a:ext cx="954876" cy="95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a7fbb973a2_0_1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9100" y="2603085"/>
            <a:ext cx="954876" cy="95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ga7fbb973a2_0_10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00424" y="2603085"/>
            <a:ext cx="954876" cy="95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ga7fbb973a2_0_10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56875" y="4319208"/>
            <a:ext cx="954876" cy="95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ga7fbb973a2_0_10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16224" y="2603085"/>
            <a:ext cx="954876" cy="954877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ga7fbb973a2_0_104"/>
          <p:cNvSpPr txBox="1"/>
          <p:nvPr/>
        </p:nvSpPr>
        <p:spPr>
          <a:xfrm>
            <a:off x="615733" y="3659900"/>
            <a:ext cx="14415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Manager enters payouts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39" name="Google Shape;739;ga7fbb973a2_0_104"/>
          <p:cNvSpPr txBox="1"/>
          <p:nvPr/>
        </p:nvSpPr>
        <p:spPr>
          <a:xfrm>
            <a:off x="603033" y="1500550"/>
            <a:ext cx="14415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rPr>
              <a:t>Blue Yonder</a:t>
            </a:r>
            <a:endParaRPr b="1" i="0" sz="1400" u="none" cap="none" strike="noStrike"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In Store POS</a:t>
            </a:r>
            <a:endParaRPr b="0" i="0" sz="1400" u="none" cap="none" strike="noStrike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40" name="Google Shape;740;ga7fbb973a2_0_104"/>
          <p:cNvSpPr txBox="1"/>
          <p:nvPr/>
        </p:nvSpPr>
        <p:spPr>
          <a:xfrm>
            <a:off x="9044200" y="4751000"/>
            <a:ext cx="2652300" cy="14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Payroll Administrator Portal</a:t>
            </a:r>
            <a:endParaRPr b="1" i="0" sz="1400" u="none" cap="none" strike="noStrike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032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View Employee Information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032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Manage Transactions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032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Create Manual Transactions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032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Order Instant Cards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41" name="Google Shape;741;ga7fbb973a2_0_104"/>
          <p:cNvSpPr txBox="1"/>
          <p:nvPr/>
        </p:nvSpPr>
        <p:spPr>
          <a:xfrm>
            <a:off x="3261133" y="3659900"/>
            <a:ext cx="14415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Daily file sent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42" name="Google Shape;742;ga7fbb973a2_0_104"/>
          <p:cNvSpPr txBox="1"/>
          <p:nvPr/>
        </p:nvSpPr>
        <p:spPr>
          <a:xfrm>
            <a:off x="6097533" y="3659900"/>
            <a:ext cx="11415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Ingest file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43" name="Google Shape;743;ga7fbb973a2_0_104"/>
          <p:cNvSpPr txBox="1"/>
          <p:nvPr/>
        </p:nvSpPr>
        <p:spPr>
          <a:xfrm>
            <a:off x="6293233" y="369200"/>
            <a:ext cx="20508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BRANCH</a:t>
            </a:r>
            <a:endParaRPr b="0" i="0" sz="1900" u="none" cap="none" strike="noStrike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44" name="Google Shape;744;ga7fbb973a2_0_104"/>
          <p:cNvSpPr txBox="1"/>
          <p:nvPr/>
        </p:nvSpPr>
        <p:spPr>
          <a:xfrm>
            <a:off x="9457067" y="3659900"/>
            <a:ext cx="14415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Employee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Receive Payout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45" name="Google Shape;745;ga7fbb973a2_0_104"/>
          <p:cNvSpPr txBox="1"/>
          <p:nvPr/>
        </p:nvSpPr>
        <p:spPr>
          <a:xfrm>
            <a:off x="9457067" y="1500550"/>
            <a:ext cx="14415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Branch</a:t>
            </a:r>
            <a:endParaRPr b="1" i="0" sz="1400" u="none" cap="none" strike="noStrike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Mobile Wallet</a:t>
            </a:r>
            <a:endParaRPr b="0" i="0" sz="1400" u="none" cap="none" strike="noStrike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46" name="Google Shape;746;ga7fbb973a2_0_104"/>
          <p:cNvSpPr txBox="1"/>
          <p:nvPr/>
        </p:nvSpPr>
        <p:spPr>
          <a:xfrm>
            <a:off x="2845767" y="1500567"/>
            <a:ext cx="22722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rPr>
              <a:t>Blue Yonder </a:t>
            </a:r>
            <a:endParaRPr b="1" i="0" sz="1400" u="none" cap="none" strike="noStrike"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Roster, T&amp;A, Payout Files </a:t>
            </a:r>
            <a:endParaRPr b="0" i="0" sz="1400" u="none" cap="none" strike="noStrike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3162" y="1547787"/>
            <a:ext cx="9829974" cy="3312663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24"/>
          <p:cNvSpPr/>
          <p:nvPr/>
        </p:nvSpPr>
        <p:spPr>
          <a:xfrm>
            <a:off x="969500" y="5288238"/>
            <a:ext cx="10362600" cy="1035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91;p21" id="753" name="Google Shape;75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386" y="428150"/>
            <a:ext cx="1187472" cy="328038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24"/>
          <p:cNvSpPr txBox="1"/>
          <p:nvPr/>
        </p:nvSpPr>
        <p:spPr>
          <a:xfrm>
            <a:off x="2153752" y="2416922"/>
            <a:ext cx="9618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Employee Login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55" name="Google Shape;755;p24"/>
          <p:cNvSpPr txBox="1"/>
          <p:nvPr/>
        </p:nvSpPr>
        <p:spPr>
          <a:xfrm>
            <a:off x="4530425" y="2382683"/>
            <a:ext cx="712500" cy="5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Employee Login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t/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56" name="Google Shape;756;p24"/>
          <p:cNvSpPr txBox="1"/>
          <p:nvPr/>
        </p:nvSpPr>
        <p:spPr>
          <a:xfrm>
            <a:off x="6825325" y="2382678"/>
            <a:ext cx="712500" cy="137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Name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Email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Phone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SSN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DOB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Address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57" name="Google Shape;757;p24"/>
          <p:cNvSpPr txBox="1"/>
          <p:nvPr/>
        </p:nvSpPr>
        <p:spPr>
          <a:xfrm>
            <a:off x="9104950" y="2382678"/>
            <a:ext cx="712500" cy="137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Name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Email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Phone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SSN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DOB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Address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58" name="Google Shape;758;p24"/>
          <p:cNvSpPr txBox="1"/>
          <p:nvPr/>
        </p:nvSpPr>
        <p:spPr>
          <a:xfrm>
            <a:off x="2321975" y="3901500"/>
            <a:ext cx="1874100" cy="5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SSN, DOB, Address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Government ID (if SSN fails)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59" name="Google Shape;759;p24"/>
          <p:cNvSpPr txBox="1"/>
          <p:nvPr/>
        </p:nvSpPr>
        <p:spPr>
          <a:xfrm>
            <a:off x="2058750" y="496650"/>
            <a:ext cx="84822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EMPLOYEE DATA, SECURITY FLOW &amp; Solution Architecture with Blue Yonder</a:t>
            </a:r>
            <a:endParaRPr b="0" i="0" sz="1600" u="none" cap="none" strike="noStrike">
              <a:solidFill>
                <a:srgbClr val="000000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0" name="Google Shape;760;p24"/>
          <p:cNvSpPr txBox="1"/>
          <p:nvPr/>
        </p:nvSpPr>
        <p:spPr>
          <a:xfrm>
            <a:off x="1143975" y="5396725"/>
            <a:ext cx="17307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1000" u="none" cap="none" strike="noStrike">
                <a:solidFill>
                  <a:srgbClr val="88888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Branch uses 2FA &amp; Biometrics in app to protect any secure info.</a:t>
            </a:r>
            <a:endParaRPr b="0" i="0" sz="1000" u="none" cap="none" strike="noStrike">
              <a:solidFill>
                <a:srgbClr val="888888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1" name="Google Shape;761;p24"/>
          <p:cNvSpPr txBox="1"/>
          <p:nvPr/>
        </p:nvSpPr>
        <p:spPr>
          <a:xfrm>
            <a:off x="3313038" y="5375650"/>
            <a:ext cx="141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rgbClr val="88888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Persona is iframed into the Branch app. Branch does not store or see SSN, DOB or Address.</a:t>
            </a:r>
            <a:endParaRPr b="0" i="0" sz="900" u="none" cap="none" strike="noStrike">
              <a:solidFill>
                <a:srgbClr val="888888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2" name="Google Shape;762;p24"/>
          <p:cNvSpPr txBox="1"/>
          <p:nvPr/>
        </p:nvSpPr>
        <p:spPr>
          <a:xfrm>
            <a:off x="5590938" y="5375650"/>
            <a:ext cx="141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rgbClr val="88888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Card number is never stored with Branch. It is shown in app via a PCI compliant widget. </a:t>
            </a:r>
            <a:endParaRPr b="0" i="0" sz="900" u="none" cap="none" strike="noStrike">
              <a:solidFill>
                <a:srgbClr val="888888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3" name="Google Shape;763;p24"/>
          <p:cNvSpPr txBox="1"/>
          <p:nvPr/>
        </p:nvSpPr>
        <p:spPr>
          <a:xfrm>
            <a:off x="9838100" y="5396725"/>
            <a:ext cx="141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rgbClr val="88888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Branch has an AML policy and process done by Branch’s Fraud team.</a:t>
            </a:r>
            <a:endParaRPr b="0" i="0" sz="900" u="none" cap="none" strike="noStrike">
              <a:solidFill>
                <a:srgbClr val="888888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4" name="Google Shape;764;p24"/>
          <p:cNvSpPr txBox="1"/>
          <p:nvPr/>
        </p:nvSpPr>
        <p:spPr>
          <a:xfrm>
            <a:off x="2361413" y="4509023"/>
            <a:ext cx="597900" cy="1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None/>
            </a:pPr>
            <a:r>
              <a:rPr b="1" i="0" lang="en-US" sz="900" u="none" cap="none" strike="noStrik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WIDGET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5" name="Google Shape;765;p24"/>
          <p:cNvSpPr/>
          <p:nvPr/>
        </p:nvSpPr>
        <p:spPr>
          <a:xfrm>
            <a:off x="871700" y="1021500"/>
            <a:ext cx="10362600" cy="328200"/>
          </a:xfrm>
          <a:prstGeom prst="rect">
            <a:avLst/>
          </a:prstGeom>
          <a:solidFill>
            <a:srgbClr val="DCEFDA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24"/>
          <p:cNvSpPr txBox="1"/>
          <p:nvPr/>
        </p:nvSpPr>
        <p:spPr>
          <a:xfrm>
            <a:off x="951763" y="1065538"/>
            <a:ext cx="12399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1" i="0" lang="en-US" sz="12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User</a:t>
            </a:r>
            <a:endParaRPr b="0" i="0" sz="1200" u="none" cap="none" strike="noStrike">
              <a:solidFill>
                <a:schemeClr val="accent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7" name="Google Shape;767;p24"/>
          <p:cNvSpPr txBox="1"/>
          <p:nvPr/>
        </p:nvSpPr>
        <p:spPr>
          <a:xfrm>
            <a:off x="2885850" y="1065538"/>
            <a:ext cx="17307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1" i="0" lang="en-US" sz="12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Branch Mobile App</a:t>
            </a:r>
            <a:endParaRPr b="0" i="0" sz="1200" u="none" cap="none" strike="noStrike">
              <a:solidFill>
                <a:schemeClr val="accent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8" name="Google Shape;768;p24"/>
          <p:cNvSpPr txBox="1"/>
          <p:nvPr/>
        </p:nvSpPr>
        <p:spPr>
          <a:xfrm>
            <a:off x="5230650" y="1065538"/>
            <a:ext cx="17307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1" i="0" lang="en-US" sz="12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Identity Verification</a:t>
            </a:r>
            <a:endParaRPr b="0" i="0" sz="1200" u="none" cap="none" strike="noStrike">
              <a:solidFill>
                <a:schemeClr val="accent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69" name="Google Shape;769;p24"/>
          <p:cNvSpPr txBox="1"/>
          <p:nvPr/>
        </p:nvSpPr>
        <p:spPr>
          <a:xfrm>
            <a:off x="7420613" y="1065538"/>
            <a:ext cx="17307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1" i="0" lang="en-US" sz="12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Issuer Processor</a:t>
            </a:r>
            <a:endParaRPr b="0" i="0" sz="1200" u="none" cap="none" strike="noStrike">
              <a:solidFill>
                <a:schemeClr val="accent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70" name="Google Shape;770;p24"/>
          <p:cNvSpPr txBox="1"/>
          <p:nvPr/>
        </p:nvSpPr>
        <p:spPr>
          <a:xfrm>
            <a:off x="9729638" y="1065538"/>
            <a:ext cx="14178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1" i="0" lang="en-US" sz="1200" u="none" cap="none" strike="noStrike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rPr>
              <a:t>Issuing Bank</a:t>
            </a:r>
            <a:endParaRPr b="0" i="0" sz="1200" u="none" cap="none" strike="noStrike">
              <a:solidFill>
                <a:schemeClr val="accent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71" name="Google Shape;771;p24"/>
          <p:cNvSpPr txBox="1"/>
          <p:nvPr/>
        </p:nvSpPr>
        <p:spPr>
          <a:xfrm>
            <a:off x="5665575" y="2812613"/>
            <a:ext cx="813300" cy="5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139700" lvl="0" marL="177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 SemiBold"/>
              <a:buChar char="✓"/>
            </a:pPr>
            <a:r>
              <a:rPr b="0" i="0" lang="en-US" sz="12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K</a:t>
            </a:r>
            <a:r>
              <a:rPr lang="en-US" sz="1200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Y</a:t>
            </a:r>
            <a:r>
              <a:rPr b="0" i="0" lang="en-US" sz="12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C</a:t>
            </a:r>
            <a:endParaRPr b="0" i="0" sz="12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  <a:p>
            <a:pPr indent="-139700" lvl="0" marL="177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 SemiBold"/>
              <a:buChar char="✓"/>
            </a:pPr>
            <a:r>
              <a:rPr b="0" i="0" lang="en-US" sz="12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OFAC</a:t>
            </a:r>
            <a:endParaRPr b="0" i="0" sz="12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72" name="Google Shape;772;p24"/>
          <p:cNvSpPr txBox="1"/>
          <p:nvPr/>
        </p:nvSpPr>
        <p:spPr>
          <a:xfrm>
            <a:off x="4530425" y="2069997"/>
            <a:ext cx="4182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API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24"/>
          <p:cNvSpPr txBox="1"/>
          <p:nvPr/>
        </p:nvSpPr>
        <p:spPr>
          <a:xfrm>
            <a:off x="6825325" y="2069997"/>
            <a:ext cx="4182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API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4"/>
          <p:cNvSpPr txBox="1"/>
          <p:nvPr/>
        </p:nvSpPr>
        <p:spPr>
          <a:xfrm>
            <a:off x="9151313" y="2069997"/>
            <a:ext cx="4182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SFTP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4"/>
          <p:cNvSpPr txBox="1"/>
          <p:nvPr/>
        </p:nvSpPr>
        <p:spPr>
          <a:xfrm>
            <a:off x="2342285" y="3575770"/>
            <a:ext cx="712500" cy="1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iFRAME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4"/>
          <p:cNvSpPr txBox="1"/>
          <p:nvPr/>
        </p:nvSpPr>
        <p:spPr>
          <a:xfrm>
            <a:off x="2370307" y="4822491"/>
            <a:ext cx="8715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Debit Card #</a:t>
            </a:r>
            <a:endParaRPr b="0" i="0" sz="900" u="none" cap="none" strike="noStrike">
              <a:solidFill>
                <a:schemeClr val="accent3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777" name="Google Shape;777;p24"/>
          <p:cNvSpPr txBox="1"/>
          <p:nvPr/>
        </p:nvSpPr>
        <p:spPr>
          <a:xfrm>
            <a:off x="7714519" y="5430063"/>
            <a:ext cx="1417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Nunito Sans"/>
              <a:buNone/>
            </a:pPr>
            <a:r>
              <a:rPr b="0" i="0" lang="en-US" sz="900" u="none" cap="none" strike="noStrike">
                <a:solidFill>
                  <a:srgbClr val="888888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Account &amp; Routing number is stored encrypted with Branch.</a:t>
            </a:r>
            <a:endParaRPr b="0" i="0" sz="900" u="none" cap="none" strike="noStrike">
              <a:solidFill>
                <a:srgbClr val="888888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2" name="Google Shape;782;gc30ca6ee7a_0_98"/>
          <p:cNvCxnSpPr/>
          <p:nvPr/>
        </p:nvCxnSpPr>
        <p:spPr>
          <a:xfrm>
            <a:off x="8292400" y="1745533"/>
            <a:ext cx="0" cy="3284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3" name="Google Shape;783;gc30ca6ee7a_0_98"/>
          <p:cNvSpPr txBox="1"/>
          <p:nvPr>
            <p:ph type="title"/>
          </p:nvPr>
        </p:nvSpPr>
        <p:spPr>
          <a:xfrm>
            <a:off x="1375939" y="981933"/>
            <a:ext cx="6440400" cy="763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Space Grotesk"/>
                <a:ea typeface="Space Grotesk"/>
                <a:cs typeface="Space Grotesk"/>
                <a:sym typeface="Space Grotesk"/>
              </a:rPr>
              <a:t>Getting Started with Branch is Easy!</a:t>
            </a:r>
            <a:endParaRPr sz="28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784" name="Google Shape;784;gc30ca6ee7a_0_98"/>
          <p:cNvSpPr txBox="1"/>
          <p:nvPr/>
        </p:nvSpPr>
        <p:spPr>
          <a:xfrm>
            <a:off x="1504033" y="2065767"/>
            <a:ext cx="5561700" cy="28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Your dedicated Branch Success Team will: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Review and align on your companies priorities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Help provide guidance + requirements on data exchange and setup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Create custom communication materials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9250" lvl="0" marL="3810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unito Sans"/>
              <a:buChar char="●"/>
            </a:pPr>
            <a:r>
              <a:rPr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Provide multi-level leadership training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60960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85" name="Google Shape;785;gc30ca6ee7a_0_98"/>
          <p:cNvSpPr/>
          <p:nvPr/>
        </p:nvSpPr>
        <p:spPr>
          <a:xfrm>
            <a:off x="7958800" y="1335461"/>
            <a:ext cx="667200" cy="6672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rgbClr val="01B5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Space Mono"/>
                <a:ea typeface="Space Mono"/>
                <a:cs typeface="Space Mono"/>
                <a:sym typeface="Space Mono"/>
              </a:rPr>
              <a:t>1</a:t>
            </a:r>
            <a:endParaRPr sz="2100">
              <a:solidFill>
                <a:srgbClr val="FFFFFF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786" name="Google Shape;786;gc30ca6ee7a_0_98"/>
          <p:cNvSpPr/>
          <p:nvPr/>
        </p:nvSpPr>
        <p:spPr>
          <a:xfrm>
            <a:off x="7958800" y="2487302"/>
            <a:ext cx="667200" cy="667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accent1"/>
                </a:solidFill>
                <a:latin typeface="Space Mono"/>
                <a:ea typeface="Space Mono"/>
                <a:cs typeface="Space Mono"/>
                <a:sym typeface="Space Mono"/>
              </a:rPr>
              <a:t>2</a:t>
            </a:r>
            <a:endParaRPr sz="1900">
              <a:solidFill>
                <a:schemeClr val="accent1"/>
              </a:solidFill>
            </a:endParaRPr>
          </a:p>
        </p:txBody>
      </p:sp>
      <p:sp>
        <p:nvSpPr>
          <p:cNvPr id="787" name="Google Shape;787;gc30ca6ee7a_0_98"/>
          <p:cNvSpPr/>
          <p:nvPr/>
        </p:nvSpPr>
        <p:spPr>
          <a:xfrm>
            <a:off x="7958800" y="3576036"/>
            <a:ext cx="667200" cy="667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accent1"/>
                </a:solidFill>
                <a:latin typeface="Space Mono"/>
                <a:ea typeface="Space Mono"/>
                <a:cs typeface="Space Mono"/>
                <a:sym typeface="Space Mono"/>
              </a:rPr>
              <a:t>3</a:t>
            </a:r>
            <a:endParaRPr sz="1900"/>
          </a:p>
        </p:txBody>
      </p:sp>
      <p:sp>
        <p:nvSpPr>
          <p:cNvPr id="788" name="Google Shape;788;gc30ca6ee7a_0_98"/>
          <p:cNvSpPr/>
          <p:nvPr/>
        </p:nvSpPr>
        <p:spPr>
          <a:xfrm>
            <a:off x="7958800" y="4664769"/>
            <a:ext cx="667200" cy="667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accent1"/>
                </a:solidFill>
                <a:latin typeface="Space Mono"/>
                <a:ea typeface="Space Mono"/>
                <a:cs typeface="Space Mono"/>
                <a:sym typeface="Space Mono"/>
              </a:rPr>
              <a:t>4</a:t>
            </a:r>
            <a:endParaRPr sz="1900"/>
          </a:p>
        </p:txBody>
      </p:sp>
      <p:sp>
        <p:nvSpPr>
          <p:cNvPr id="789" name="Google Shape;789;gc30ca6ee7a_0_98"/>
          <p:cNvSpPr txBox="1"/>
          <p:nvPr/>
        </p:nvSpPr>
        <p:spPr>
          <a:xfrm>
            <a:off x="8829233" y="2563405"/>
            <a:ext cx="2634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Verify employee data route</a:t>
            </a:r>
            <a:endParaRPr sz="1500"/>
          </a:p>
        </p:txBody>
      </p:sp>
      <p:sp>
        <p:nvSpPr>
          <p:cNvPr id="790" name="Google Shape;790;gc30ca6ee7a_0_98"/>
          <p:cNvSpPr txBox="1"/>
          <p:nvPr/>
        </p:nvSpPr>
        <p:spPr>
          <a:xfrm>
            <a:off x="8829233" y="3544876"/>
            <a:ext cx="2634900" cy="7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Train leaders &amp; distribute</a:t>
            </a:r>
            <a:endParaRPr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marketing materials</a:t>
            </a:r>
            <a:endParaRPr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91" name="Google Shape;791;gc30ca6ee7a_0_98"/>
          <p:cNvSpPr txBox="1"/>
          <p:nvPr/>
        </p:nvSpPr>
        <p:spPr>
          <a:xfrm>
            <a:off x="8829233" y="4715565"/>
            <a:ext cx="2634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Go live!</a:t>
            </a:r>
            <a:endParaRPr b="1" sz="1900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92" name="Google Shape;792;gc30ca6ee7a_0_98"/>
          <p:cNvSpPr txBox="1"/>
          <p:nvPr/>
        </p:nvSpPr>
        <p:spPr>
          <a:xfrm>
            <a:off x="8846001" y="1390145"/>
            <a:ext cx="2634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Sign with Branch</a:t>
            </a:r>
            <a:endParaRPr b="1" sz="1900"/>
          </a:p>
        </p:txBody>
      </p:sp>
      <p:sp>
        <p:nvSpPr>
          <p:cNvPr id="793" name="Google Shape;793;gc30ca6ee7a_0_98"/>
          <p:cNvSpPr txBox="1"/>
          <p:nvPr/>
        </p:nvSpPr>
        <p:spPr>
          <a:xfrm>
            <a:off x="9266149" y="1846035"/>
            <a:ext cx="23487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No minimums, No fees</a:t>
            </a:r>
            <a:endParaRPr sz="19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94" name="Google Shape;794;gc30ca6ee7a_0_98"/>
          <p:cNvPicPr preferRelativeResize="0"/>
          <p:nvPr/>
        </p:nvPicPr>
        <p:blipFill rotWithShape="1">
          <a:blip r:embed="rId3">
            <a:alphaModFix/>
          </a:blip>
          <a:srcRect b="0" l="0" r="79331" t="0"/>
          <a:stretch/>
        </p:blipFill>
        <p:spPr>
          <a:xfrm>
            <a:off x="11726097" y="6315972"/>
            <a:ext cx="224933" cy="29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gc30ca6ee7a_0_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97335" y="1924801"/>
            <a:ext cx="224933" cy="22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gc30ca6ee7a_0_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169267"/>
            <a:ext cx="7126831" cy="168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"/>
          <p:cNvSpPr txBox="1"/>
          <p:nvPr>
            <p:ph idx="1" type="body"/>
          </p:nvPr>
        </p:nvSpPr>
        <p:spPr>
          <a:xfrm>
            <a:off x="594515" y="1179409"/>
            <a:ext cx="11005118" cy="4743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When to Engage</a:t>
            </a:r>
            <a:r>
              <a:rPr b="0" lang="en-US"/>
              <a:t>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i="1" lang="en-US"/>
              <a:t>Example:</a:t>
            </a:r>
            <a:r>
              <a:rPr b="0" lang="en-US"/>
              <a:t> If clients are </a:t>
            </a:r>
            <a:r>
              <a:rPr b="0" lang="en-US"/>
              <a:t>i</a:t>
            </a:r>
            <a:r>
              <a:rPr b="0" lang="en-US"/>
              <a:t>nterested in paying employees faster with digital solutions, while extending employee financial wellness benefits across the business at no cost, position Branch.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US"/>
              <a:t>If any company is looking to enable </a:t>
            </a:r>
            <a:r>
              <a:rPr lang="en-US"/>
              <a:t>direct deposit for all employees, has an initiative to utilize a paycard, enable digital contactless payments for tips, mileage, or other reimbursements, or is looking to enable same-day-pay, all No Cost to the business or the employee</a:t>
            </a:r>
            <a:r>
              <a:rPr b="0" lang="en-US"/>
              <a:t>, then bring Branch in.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US"/>
              <a:t>If BY Competitor is competing and we must defensively position together with Branch.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/>
              <a:t>Branch and BY Fit:</a:t>
            </a:r>
            <a:r>
              <a:rPr b="0"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0" lang="en-US"/>
              <a:t>[Joint positioning proposition/statement] We are positioning Branch’s Employer Payments Platform, and financial wellness with BY to enable employees engagement with their employer, while driving holistic savings for both the business and its employees.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/>
              <a:t>Target Buyer/User Persona: </a:t>
            </a:r>
            <a:r>
              <a:rPr b="0" lang="en-US"/>
              <a:t>HR, Benefits, Payroll, Total Rewards, CFO, and sometimes IT</a:t>
            </a:r>
            <a:endParaRPr/>
          </a:p>
        </p:txBody>
      </p:sp>
      <p:sp>
        <p:nvSpPr>
          <p:cNvPr id="406" name="Google Shape;406;p4"/>
          <p:cNvSpPr txBox="1"/>
          <p:nvPr>
            <p:ph type="title"/>
          </p:nvPr>
        </p:nvSpPr>
        <p:spPr>
          <a:xfrm>
            <a:off x="592369" y="578520"/>
            <a:ext cx="11007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nstantia"/>
              <a:buNone/>
            </a:pPr>
            <a:r>
              <a:rPr b="0" lang="en-US">
                <a:latin typeface="Space Grotesk Light"/>
                <a:ea typeface="Space Grotesk Light"/>
                <a:cs typeface="Space Grotesk Light"/>
                <a:sym typeface="Space Grotesk Light"/>
              </a:rPr>
              <a:t>When to Engage Branch</a:t>
            </a:r>
            <a:endParaRPr b="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407" name="Google Shape;407;p4"/>
          <p:cNvSpPr txBox="1"/>
          <p:nvPr/>
        </p:nvSpPr>
        <p:spPr>
          <a:xfrm>
            <a:off x="5069840" y="6410960"/>
            <a:ext cx="519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Note: Portions can be from Battlecard - Summary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4"/>
          <p:cNvPicPr preferRelativeResize="0"/>
          <p:nvPr/>
        </p:nvPicPr>
        <p:blipFill rotWithShape="1">
          <a:blip r:embed="rId3">
            <a:alphaModFix/>
          </a:blip>
          <a:srcRect b="0" l="0" r="-1853" t="0"/>
          <a:stretch/>
        </p:blipFill>
        <p:spPr>
          <a:xfrm>
            <a:off x="9570800" y="285922"/>
            <a:ext cx="2028825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"/>
          <p:cNvSpPr txBox="1"/>
          <p:nvPr>
            <p:ph idx="1" type="body"/>
          </p:nvPr>
        </p:nvSpPr>
        <p:spPr>
          <a:xfrm>
            <a:off x="594515" y="1172880"/>
            <a:ext cx="11005200" cy="47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highlight>
                  <a:srgbClr val="FFFFFF"/>
                </a:highlight>
              </a:rPr>
              <a:t>Integration to BY Status: </a:t>
            </a:r>
            <a:r>
              <a:rPr b="0" lang="en-US">
                <a:highlight>
                  <a:srgbClr val="FFFFFF"/>
                </a:highlight>
              </a:rPr>
              <a:t>Application integrates with Blue Yonder 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highlight>
                  <a:srgbClr val="FFFFFF"/>
                </a:highlight>
              </a:rPr>
              <a:t>Demos: </a:t>
            </a:r>
            <a:r>
              <a:rPr b="0" lang="en-US">
                <a:highlight>
                  <a:srgbClr val="FFFFFF"/>
                </a:highlight>
              </a:rPr>
              <a:t>Demonstrations are readily available when working with the Branch team. Just submit a lead for Branch in the </a:t>
            </a:r>
            <a:r>
              <a:rPr b="0" lang="en-US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Branch | Blue Yonder - Resource Center,</a:t>
            </a:r>
            <a:r>
              <a:rPr b="0" lang="en-US">
                <a:highlight>
                  <a:srgbClr val="FFFFFF"/>
                </a:highlight>
              </a:rPr>
              <a:t> and the Branch team will align with the BY team to meet the client’s needs. 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highlight>
                  <a:srgbClr val="FFFFFF"/>
                </a:highlight>
              </a:rPr>
              <a:t>Value Assessment: </a:t>
            </a:r>
            <a:r>
              <a:rPr b="0" lang="en-US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Branch Savings Calculator</a:t>
            </a:r>
            <a:r>
              <a:rPr b="0" lang="en-US">
                <a:highlight>
                  <a:srgbClr val="FFFFFF"/>
                </a:highlight>
              </a:rPr>
              <a:t>: </a:t>
            </a:r>
            <a:r>
              <a:rPr b="0" lang="en-US" u="sng">
                <a:solidFill>
                  <a:schemeClr val="hlink"/>
                </a:solidFill>
                <a:hlinkClick r:id="rId5"/>
              </a:rPr>
              <a:t>https://www.branchapp.com/savings-calculator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0" lang="en-US">
                <a:highlight>
                  <a:srgbClr val="FFFFFF"/>
                </a:highlight>
              </a:rPr>
              <a:t>For a more in depth analysis of how Branch delivers value, reference the stats in the sales presentation, or reach out to Branch team for more information.</a:t>
            </a:r>
            <a:endParaRPr b="0">
              <a:highlight>
                <a:srgbClr val="FFFFFF"/>
              </a:highlight>
            </a:endParaRPr>
          </a:p>
          <a:p>
            <a:pPr indent="-2286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>
                <a:highlight>
                  <a:srgbClr val="FFFFFF"/>
                </a:highlight>
              </a:rPr>
              <a:t>Pilots:</a:t>
            </a:r>
            <a:r>
              <a:rPr b="0" lang="en-US">
                <a:highlight>
                  <a:srgbClr val="FFFFFF"/>
                </a:highlight>
              </a:rPr>
              <a:t> Pilot’s with Branch are not needed as Branch is Fee-Free for employers and its employees with No Cost, No Commitment, No Minimums, &amp; No Obligations. Employers can sign up with Branch at No Risk, and start providing the Branch benefit to its employees right away, and realize value immediately.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415" name="Google Shape;415;p5"/>
          <p:cNvSpPr txBox="1"/>
          <p:nvPr>
            <p:ph type="title"/>
          </p:nvPr>
        </p:nvSpPr>
        <p:spPr>
          <a:xfrm>
            <a:off x="592375" y="514572"/>
            <a:ext cx="110073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nstantia"/>
              <a:buNone/>
            </a:pPr>
            <a:r>
              <a:rPr b="0" lang="en-US">
                <a:highlight>
                  <a:srgbClr val="FFFFFF"/>
                </a:highlight>
                <a:latin typeface="Space Grotesk Light"/>
                <a:ea typeface="Space Grotesk Light"/>
                <a:cs typeface="Space Grotesk Light"/>
                <a:sym typeface="Space Grotesk Light"/>
              </a:rPr>
              <a:t>How to Engage your Branch Partners</a:t>
            </a:r>
            <a:endParaRPr b="0">
              <a:highlight>
                <a:srgbClr val="FFFFFF"/>
              </a:highlight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looking at each other&#10;&#10;Description automatically generated" id="420" name="Google Shape;420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59" r="149" t="0"/>
          <a:stretch/>
        </p:blipFill>
        <p:spPr>
          <a:xfrm>
            <a:off x="4462747" y="3428124"/>
            <a:ext cx="4551300" cy="3429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21" name="Google Shape;421;p6"/>
          <p:cNvSpPr txBox="1"/>
          <p:nvPr>
            <p:ph type="ctrTitle"/>
          </p:nvPr>
        </p:nvSpPr>
        <p:spPr>
          <a:xfrm>
            <a:off x="632267" y="603504"/>
            <a:ext cx="8613333" cy="2104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onstantia"/>
              <a:buNone/>
            </a:pPr>
            <a:r>
              <a:rPr b="0" lang="en-US">
                <a:latin typeface="Space Grotesk Light"/>
                <a:ea typeface="Space Grotesk Light"/>
                <a:cs typeface="Space Grotesk Light"/>
                <a:sym typeface="Space Grotesk Light"/>
              </a:rPr>
              <a:t>Branch Sales Messaging</a:t>
            </a:r>
            <a:br>
              <a:rPr b="0" lang="en-US">
                <a:latin typeface="Space Grotesk Light"/>
                <a:ea typeface="Space Grotesk Light"/>
                <a:cs typeface="Space Grotesk Light"/>
                <a:sym typeface="Space Grotesk Light"/>
              </a:rPr>
            </a:br>
            <a:endParaRPr b="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422" name="Google Shape;422;p6"/>
          <p:cNvSpPr txBox="1"/>
          <p:nvPr>
            <p:ph idx="1" type="subTitle"/>
          </p:nvPr>
        </p:nvSpPr>
        <p:spPr>
          <a:xfrm>
            <a:off x="619990" y="3000467"/>
            <a:ext cx="7473891" cy="42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Branch Employer Payments Platform</a:t>
            </a:r>
            <a:endParaRPr/>
          </a:p>
        </p:txBody>
      </p:sp>
      <p:sp>
        <p:nvSpPr>
          <p:cNvPr id="423" name="Google Shape;423;p6"/>
          <p:cNvSpPr txBox="1"/>
          <p:nvPr>
            <p:ph idx="3" type="body"/>
          </p:nvPr>
        </p:nvSpPr>
        <p:spPr>
          <a:xfrm>
            <a:off x="619990" y="3434472"/>
            <a:ext cx="4343829" cy="77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69863" lvl="0" marL="16986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r>
              <a:rPr lang="en-US"/>
              <a:t>2021</a:t>
            </a:r>
            <a:endParaRPr/>
          </a:p>
        </p:txBody>
      </p:sp>
      <p:pic>
        <p:nvPicPr>
          <p:cNvPr descr="A picture containing fireworks, bird, animal&#10;&#10;Description automatically generated" id="424" name="Google Shape;424;p6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69" r="58" t="0"/>
          <a:stretch/>
        </p:blipFill>
        <p:spPr>
          <a:xfrm>
            <a:off x="9014050" y="-159582"/>
            <a:ext cx="3177900" cy="3595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25" name="Google Shape;425;p6"/>
          <p:cNvPicPr preferRelativeResize="0"/>
          <p:nvPr/>
        </p:nvPicPr>
        <p:blipFill rotWithShape="1">
          <a:blip r:embed="rId5">
            <a:alphaModFix/>
          </a:blip>
          <a:srcRect b="0" l="0" r="-1853" t="0"/>
          <a:stretch/>
        </p:blipFill>
        <p:spPr>
          <a:xfrm>
            <a:off x="9659075" y="4862072"/>
            <a:ext cx="2028825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c30ca6ee7a_0_244"/>
          <p:cNvSpPr/>
          <p:nvPr/>
        </p:nvSpPr>
        <p:spPr>
          <a:xfrm flipH="1" rot="10800000">
            <a:off x="8044581" y="711663"/>
            <a:ext cx="3636300" cy="5460900"/>
          </a:xfrm>
          <a:prstGeom prst="snip1Rect">
            <a:avLst>
              <a:gd fmla="val 18580" name="adj"/>
            </a:avLst>
          </a:prstGeom>
          <a:solidFill>
            <a:srgbClr val="353444">
              <a:alpha val="1006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</a:t>
            </a:r>
            <a:endParaRPr sz="1900"/>
          </a:p>
        </p:txBody>
      </p:sp>
      <p:sp>
        <p:nvSpPr>
          <p:cNvPr id="431" name="Google Shape;431;gc30ca6ee7a_0_244"/>
          <p:cNvSpPr txBox="1"/>
          <p:nvPr>
            <p:ph idx="1" type="body"/>
          </p:nvPr>
        </p:nvSpPr>
        <p:spPr>
          <a:xfrm>
            <a:off x="1414333" y="4151732"/>
            <a:ext cx="5899500" cy="187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Branch is working on big ideas to help solve the financial challenges faced by America’s 80 million hourly workers by partnering with the companies they work for to streamline payments.</a:t>
            </a:r>
            <a:endParaRPr sz="20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432" name="Google Shape;432;gc30ca6ee7a_0_244"/>
          <p:cNvSpPr txBox="1"/>
          <p:nvPr>
            <p:ph idx="1" type="body"/>
          </p:nvPr>
        </p:nvSpPr>
        <p:spPr>
          <a:xfrm>
            <a:off x="8346530" y="4132433"/>
            <a:ext cx="1881300" cy="424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b="1" lang="en-US" sz="1100"/>
              <a:t>Wellness Partnerships</a:t>
            </a:r>
            <a:endParaRPr b="1" sz="1100"/>
          </a:p>
        </p:txBody>
      </p:sp>
      <p:sp>
        <p:nvSpPr>
          <p:cNvPr id="433" name="Google Shape;433;gc30ca6ee7a_0_244"/>
          <p:cNvSpPr/>
          <p:nvPr/>
        </p:nvSpPr>
        <p:spPr>
          <a:xfrm>
            <a:off x="1524000" y="1937267"/>
            <a:ext cx="912300" cy="5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gc30ca6ee7a_0_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988" y="908415"/>
            <a:ext cx="2203764" cy="5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c30ca6ee7a_0_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8009" y="4633183"/>
            <a:ext cx="2528699" cy="4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c30ca6ee7a_0_2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2066" y="5235165"/>
            <a:ext cx="1775741" cy="47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c30ca6ee7a_0_2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22318" y="1709745"/>
            <a:ext cx="625600" cy="62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c30ca6ee7a_0_2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29458" y="2501723"/>
            <a:ext cx="611307" cy="5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c30ca6ee7a_0_244"/>
          <p:cNvSpPr txBox="1"/>
          <p:nvPr>
            <p:ph idx="1" type="body"/>
          </p:nvPr>
        </p:nvSpPr>
        <p:spPr>
          <a:xfrm>
            <a:off x="9034172" y="1718168"/>
            <a:ext cx="2711100" cy="47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b="1" lang="en-US" sz="1100">
                <a:solidFill>
                  <a:srgbClr val="FFFFFF"/>
                </a:solidFill>
              </a:rPr>
              <a:t>2020 Webby Award Winner</a:t>
            </a:r>
            <a:br>
              <a:rPr b="1" lang="en-US" sz="1100">
                <a:solidFill>
                  <a:srgbClr val="FFFFFF"/>
                </a:solidFill>
              </a:rPr>
            </a:br>
            <a:r>
              <a:rPr lang="en-US" sz="1100">
                <a:solidFill>
                  <a:srgbClr val="FFFFFF"/>
                </a:solidFill>
              </a:rPr>
              <a:t>Apps - Financial Service Banking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40" name="Google Shape;440;gc30ca6ee7a_0_244"/>
          <p:cNvSpPr txBox="1"/>
          <p:nvPr>
            <p:ph idx="1" type="body"/>
          </p:nvPr>
        </p:nvSpPr>
        <p:spPr>
          <a:xfrm>
            <a:off x="9034172" y="2510596"/>
            <a:ext cx="2711100" cy="47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b="1" lang="en-US" sz="1100">
                <a:solidFill>
                  <a:srgbClr val="FFFFFF"/>
                </a:solidFill>
              </a:rPr>
              <a:t>2020 Lendit Fintech Award Winner</a:t>
            </a:r>
            <a:br>
              <a:rPr b="1" lang="en-US" sz="1100">
                <a:solidFill>
                  <a:srgbClr val="FFFFFF"/>
                </a:solidFill>
              </a:rPr>
            </a:br>
            <a:r>
              <a:rPr lang="en-US" sz="1100">
                <a:solidFill>
                  <a:srgbClr val="FFFFFF"/>
                </a:solidFill>
              </a:rPr>
              <a:t>Excellence in Financial Inclusion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41" name="Google Shape;441;gc30ca6ee7a_0_244"/>
          <p:cNvSpPr txBox="1"/>
          <p:nvPr>
            <p:ph idx="1" type="body"/>
          </p:nvPr>
        </p:nvSpPr>
        <p:spPr>
          <a:xfrm>
            <a:off x="8346530" y="1242367"/>
            <a:ext cx="1881300" cy="424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b="1" lang="en-US" sz="1100"/>
              <a:t>Awards   </a:t>
            </a:r>
            <a:endParaRPr b="1" sz="1100"/>
          </a:p>
        </p:txBody>
      </p:sp>
      <p:sp>
        <p:nvSpPr>
          <p:cNvPr id="442" name="Google Shape;442;gc30ca6ee7a_0_244"/>
          <p:cNvSpPr txBox="1"/>
          <p:nvPr>
            <p:ph idx="1" type="body"/>
          </p:nvPr>
        </p:nvSpPr>
        <p:spPr>
          <a:xfrm>
            <a:off x="9034172" y="3321512"/>
            <a:ext cx="2711100" cy="47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b="1" lang="en-US" sz="1100">
                <a:solidFill>
                  <a:srgbClr val="FFFFFF"/>
                </a:solidFill>
              </a:rPr>
              <a:t>G2 Leader - Winter 2021</a:t>
            </a:r>
            <a:br>
              <a:rPr b="1" lang="en-US" sz="1100">
                <a:solidFill>
                  <a:srgbClr val="FFFFFF"/>
                </a:solidFill>
              </a:rPr>
            </a:br>
            <a:r>
              <a:rPr lang="en-US" sz="1100">
                <a:solidFill>
                  <a:srgbClr val="FFFFFF"/>
                </a:solidFill>
              </a:rPr>
              <a:t>4.7 Stars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43" name="Google Shape;443;gc30ca6ee7a_0_244"/>
          <p:cNvSpPr/>
          <p:nvPr/>
        </p:nvSpPr>
        <p:spPr>
          <a:xfrm>
            <a:off x="8488000" y="1206500"/>
            <a:ext cx="144000" cy="27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c30ca6ee7a_0_244"/>
          <p:cNvSpPr/>
          <p:nvPr/>
        </p:nvSpPr>
        <p:spPr>
          <a:xfrm>
            <a:off x="8488000" y="4095900"/>
            <a:ext cx="144000" cy="27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c30ca6ee7a_0_244"/>
          <p:cNvSpPr txBox="1"/>
          <p:nvPr>
            <p:ph type="title"/>
          </p:nvPr>
        </p:nvSpPr>
        <p:spPr>
          <a:xfrm>
            <a:off x="1375933" y="2134933"/>
            <a:ext cx="6278100" cy="1913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Emerging leader in employee-centric fintech &amp; financial wellness</a:t>
            </a:r>
            <a:endParaRPr/>
          </a:p>
        </p:txBody>
      </p:sp>
      <p:pic>
        <p:nvPicPr>
          <p:cNvPr id="446" name="Google Shape;446;gc30ca6ee7a_0_2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31399" y="3321498"/>
            <a:ext cx="439365" cy="51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c30ca6ee7a_0_0"/>
          <p:cNvSpPr txBox="1"/>
          <p:nvPr>
            <p:ph idx="1" type="body"/>
          </p:nvPr>
        </p:nvSpPr>
        <p:spPr>
          <a:xfrm>
            <a:off x="5030633" y="3348370"/>
            <a:ext cx="6426900" cy="128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04800" lvl="0" marL="6096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900"/>
              <a:buNone/>
            </a:pPr>
            <a:r>
              <a:rPr lang="en-US"/>
              <a:t>COVID-19 has hit lower-income workers most</a:t>
            </a:r>
            <a:endParaRPr/>
          </a:p>
          <a:p>
            <a:pPr indent="-304800" lvl="0" marL="6096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900"/>
              <a:buNone/>
            </a:pPr>
            <a:r>
              <a:rPr lang="en-US"/>
              <a:t>Movement away from cash has created gaps</a:t>
            </a:r>
            <a:endParaRPr/>
          </a:p>
          <a:p>
            <a:pPr indent="-304800" lvl="0" marL="6096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900"/>
              <a:buNone/>
            </a:pPr>
            <a:r>
              <a:rPr lang="en-US"/>
              <a:t>Growth in gig employment has set new expectations</a:t>
            </a:r>
            <a:endParaRPr/>
          </a:p>
        </p:txBody>
      </p:sp>
      <p:sp>
        <p:nvSpPr>
          <p:cNvPr id="452" name="Google Shape;452;gc30ca6ee7a_0_0"/>
          <p:cNvSpPr/>
          <p:nvPr/>
        </p:nvSpPr>
        <p:spPr>
          <a:xfrm>
            <a:off x="5095000" y="11181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c30ca6ee7a_0_0"/>
          <p:cNvSpPr txBox="1"/>
          <p:nvPr>
            <p:ph type="title"/>
          </p:nvPr>
        </p:nvSpPr>
        <p:spPr>
          <a:xfrm>
            <a:off x="4971400" y="1340200"/>
            <a:ext cx="5990400" cy="1609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latin typeface="Space Grotesk"/>
                <a:ea typeface="Space Grotesk"/>
                <a:cs typeface="Space Grotesk"/>
                <a:sym typeface="Space Grotesk"/>
              </a:rPr>
              <a:t>Workers need faster access to wages, now more than ever before.</a:t>
            </a:r>
            <a:endParaRPr sz="35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54" name="Google Shape;454;gc30ca6ee7a_0_0"/>
          <p:cNvSpPr txBox="1"/>
          <p:nvPr/>
        </p:nvSpPr>
        <p:spPr>
          <a:xfrm>
            <a:off x="4993400" y="4982267"/>
            <a:ext cx="5262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Traditional payment methods haven’t caught up.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55" name="Google Shape;455;gc30ca6ee7a_0_0"/>
          <p:cNvPicPr preferRelativeResize="0"/>
          <p:nvPr/>
        </p:nvPicPr>
        <p:blipFill rotWithShape="1">
          <a:blip r:embed="rId3">
            <a:alphaModFix/>
          </a:blip>
          <a:srcRect b="0" l="0" r="79331" t="0"/>
          <a:stretch/>
        </p:blipFill>
        <p:spPr>
          <a:xfrm>
            <a:off x="11726097" y="6315972"/>
            <a:ext cx="224933" cy="29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c30ca6ee7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37577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c30ca6ee7a_0_22"/>
          <p:cNvSpPr txBox="1"/>
          <p:nvPr>
            <p:ph type="title"/>
          </p:nvPr>
        </p:nvSpPr>
        <p:spPr>
          <a:xfrm>
            <a:off x="1431600" y="1056775"/>
            <a:ext cx="6874800" cy="11739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Branch + Blue Yonder helps solve real </a:t>
            </a:r>
            <a:r>
              <a:rPr lang="en-US" sz="3200">
                <a:solidFill>
                  <a:srgbClr val="FFFFFF"/>
                </a:solidFill>
                <a:highlight>
                  <a:schemeClr val="accent1"/>
                </a:highlight>
                <a:latin typeface="Space Grotesk"/>
                <a:ea typeface="Space Grotesk"/>
                <a:cs typeface="Space Grotesk"/>
                <a:sym typeface="Space Grotesk"/>
              </a:rPr>
              <a:t>business + payroll problems:</a:t>
            </a:r>
            <a:endParaRPr sz="3200">
              <a:solidFill>
                <a:srgbClr val="FFFFFF"/>
              </a:solidFill>
              <a:highlight>
                <a:schemeClr val="accent1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62" name="Google Shape;462;gc30ca6ee7a_0_22"/>
          <p:cNvSpPr txBox="1"/>
          <p:nvPr>
            <p:ph type="title"/>
          </p:nvPr>
        </p:nvSpPr>
        <p:spPr>
          <a:xfrm>
            <a:off x="1422733" y="2506467"/>
            <a:ext cx="6042900" cy="34089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254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pace Grotesk"/>
              <a:buAutoNum type="arabicPeriod"/>
            </a:pPr>
            <a:r>
              <a:rPr lang="en-US" sz="19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Providing EWA for All Employees</a:t>
            </a:r>
            <a:endParaRPr sz="19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425450" lvl="0" marL="6096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pace Grotesk"/>
              <a:buAutoNum type="arabicPeriod"/>
            </a:pPr>
            <a:r>
              <a:rPr lang="en-US" sz="19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Save Money by Reducing Paper checks</a:t>
            </a:r>
            <a:br>
              <a:rPr lang="en-US" sz="19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en-US" sz="19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or Replacing Paycards</a:t>
            </a:r>
            <a:endParaRPr sz="19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425450" lvl="0" marL="6096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pace Grotesk"/>
              <a:buAutoNum type="arabicPeriod"/>
            </a:pPr>
            <a:r>
              <a:rPr lang="en-US" sz="19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Automate Payouts - Tips, Miles, Last Pay</a:t>
            </a:r>
            <a:endParaRPr sz="19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425450" lvl="0" marL="6096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pace Grotesk"/>
              <a:buAutoNum type="arabicPeriod"/>
            </a:pPr>
            <a:r>
              <a:rPr lang="en-US" sz="19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Help Attract and Retain Quality Talent</a:t>
            </a:r>
            <a:endParaRPr sz="19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425450" lvl="0" marL="6096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pace Grotesk"/>
              <a:buAutoNum type="arabicPeriod"/>
            </a:pPr>
            <a:r>
              <a:rPr lang="en-US" sz="19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Drive Loyalty with 1099 Workforce</a:t>
            </a:r>
            <a:endParaRPr sz="19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425450" lvl="0" marL="6096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1900"/>
              <a:buFont typeface="Space Grotesk"/>
              <a:buAutoNum type="arabicPeriod"/>
            </a:pPr>
            <a:r>
              <a:rPr lang="en-US" sz="19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Offer Financially-Inclusive Wellness</a:t>
            </a:r>
            <a:endParaRPr sz="19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463" name="Google Shape;463;gc30ca6ee7a_0_22"/>
          <p:cNvPicPr preferRelativeResize="0"/>
          <p:nvPr/>
        </p:nvPicPr>
        <p:blipFill rotWithShape="1">
          <a:blip r:embed="rId3">
            <a:alphaModFix/>
          </a:blip>
          <a:srcRect b="0" l="0" r="76786" t="0"/>
          <a:stretch/>
        </p:blipFill>
        <p:spPr>
          <a:xfrm>
            <a:off x="11723668" y="6315963"/>
            <a:ext cx="255212" cy="2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c30ca6ee7a_0_22"/>
          <p:cNvSpPr/>
          <p:nvPr/>
        </p:nvSpPr>
        <p:spPr>
          <a:xfrm>
            <a:off x="1524000" y="718067"/>
            <a:ext cx="912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grpSp>
        <p:nvGrpSpPr>
          <p:cNvPr id="465" name="Google Shape;465;gc30ca6ee7a_0_22"/>
          <p:cNvGrpSpPr/>
          <p:nvPr/>
        </p:nvGrpSpPr>
        <p:grpSpPr>
          <a:xfrm>
            <a:off x="7586377" y="1564441"/>
            <a:ext cx="4285493" cy="3549164"/>
            <a:chOff x="5689925" y="1173360"/>
            <a:chExt cx="3214200" cy="2661940"/>
          </a:xfrm>
        </p:grpSpPr>
        <p:pic>
          <p:nvPicPr>
            <p:cNvPr id="466" name="Google Shape;466;gc30ca6ee7a_0_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50500" y="1714500"/>
              <a:ext cx="1667750" cy="171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gc30ca6ee7a_0_22"/>
            <p:cNvSpPr txBox="1"/>
            <p:nvPr/>
          </p:nvSpPr>
          <p:spPr>
            <a:xfrm>
              <a:off x="6499875" y="1173360"/>
              <a:ext cx="1569000" cy="5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Simplify Payroll</a:t>
              </a:r>
              <a:br>
                <a:rPr lang="en-US" sz="13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</a:br>
              <a:r>
                <a:rPr lang="en-US" sz="13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Save Time + Money</a:t>
              </a:r>
              <a:endParaRPr sz="1900">
                <a:solidFill>
                  <a:schemeClr val="accent1"/>
                </a:solidFill>
              </a:endParaRPr>
            </a:p>
          </p:txBody>
        </p:sp>
        <p:sp>
          <p:nvSpPr>
            <p:cNvPr id="468" name="Google Shape;468;gc30ca6ee7a_0_22"/>
            <p:cNvSpPr txBox="1"/>
            <p:nvPr/>
          </p:nvSpPr>
          <p:spPr>
            <a:xfrm>
              <a:off x="5689925" y="3305500"/>
              <a:ext cx="1569000" cy="5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Competitive-edge</a:t>
              </a:r>
              <a:endParaRPr sz="1300">
                <a:solidFill>
                  <a:schemeClr val="accen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Attracting Talent</a:t>
              </a:r>
              <a:endParaRPr sz="1300">
                <a:solidFill>
                  <a:schemeClr val="accen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</p:txBody>
        </p:sp>
        <p:sp>
          <p:nvSpPr>
            <p:cNvPr id="469" name="Google Shape;469;gc30ca6ee7a_0_22"/>
            <p:cNvSpPr txBox="1"/>
            <p:nvPr/>
          </p:nvSpPr>
          <p:spPr>
            <a:xfrm>
              <a:off x="7335125" y="3305500"/>
              <a:ext cx="1569000" cy="5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Pay Employees</a:t>
              </a:r>
              <a:br>
                <a:rPr lang="en-US" sz="13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</a:br>
              <a:r>
                <a:rPr lang="en-US" sz="13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Faster</a:t>
              </a:r>
              <a:endParaRPr sz="190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ranch 2021">
  <a:themeElements>
    <a:clrScheme name="Simple Light">
      <a:dk1>
        <a:srgbClr val="353444"/>
      </a:dk1>
      <a:lt1>
        <a:srgbClr val="9B9AB4"/>
      </a:lt1>
      <a:dk2>
        <a:srgbClr val="E1E1E1"/>
      </a:dk2>
      <a:lt2>
        <a:srgbClr val="F8F6F4"/>
      </a:lt2>
      <a:accent1>
        <a:srgbClr val="00CD4D"/>
      </a:accent1>
      <a:accent2>
        <a:srgbClr val="0E3D2C"/>
      </a:accent2>
      <a:accent3>
        <a:srgbClr val="0A1D13"/>
      </a:accent3>
      <a:accent4>
        <a:srgbClr val="39C4E5"/>
      </a:accent4>
      <a:accent5>
        <a:srgbClr val="FF7A69"/>
      </a:accent5>
      <a:accent6>
        <a:srgbClr val="4F4F82"/>
      </a:accent6>
      <a:hlink>
        <a:srgbClr val="0096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ranch 2021">
  <a:themeElements>
    <a:clrScheme name="Simple Light">
      <a:dk1>
        <a:srgbClr val="353444"/>
      </a:dk1>
      <a:lt1>
        <a:srgbClr val="9B9AB4"/>
      </a:lt1>
      <a:dk2>
        <a:srgbClr val="E1E1E1"/>
      </a:dk2>
      <a:lt2>
        <a:srgbClr val="F8F6F4"/>
      </a:lt2>
      <a:accent1>
        <a:srgbClr val="00CD4D"/>
      </a:accent1>
      <a:accent2>
        <a:srgbClr val="10382A"/>
      </a:accent2>
      <a:accent3>
        <a:srgbClr val="082F21"/>
      </a:accent3>
      <a:accent4>
        <a:srgbClr val="39C4E5"/>
      </a:accent4>
      <a:accent5>
        <a:srgbClr val="FF7A69"/>
      </a:accent5>
      <a:accent6>
        <a:srgbClr val="4F4F82"/>
      </a:accent6>
      <a:hlink>
        <a:srgbClr val="0096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4D4D4D"/>
      </a:dk1>
      <a:lt1>
        <a:srgbClr val="FFFFFF"/>
      </a:lt1>
      <a:dk2>
        <a:srgbClr val="999999"/>
      </a:dk2>
      <a:lt2>
        <a:srgbClr val="E4E4E4"/>
      </a:lt2>
      <a:accent1>
        <a:srgbClr val="4CB258"/>
      </a:accent1>
      <a:accent2>
        <a:srgbClr val="7CCEE0"/>
      </a:accent2>
      <a:accent3>
        <a:srgbClr val="F1AFC7"/>
      </a:accent3>
      <a:accent4>
        <a:srgbClr val="EFAD7D"/>
      </a:accent4>
      <a:accent5>
        <a:srgbClr val="0C7A60"/>
      </a:accent5>
      <a:accent6>
        <a:srgbClr val="2A5A42"/>
      </a:accent6>
      <a:hlink>
        <a:srgbClr val="00AC6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BlueYonder">
  <a:themeElements>
    <a:clrScheme name="jda-BlueYonder">
      <a:dk1>
        <a:srgbClr val="231F20"/>
      </a:dk1>
      <a:lt1>
        <a:srgbClr val="FFFFFF"/>
      </a:lt1>
      <a:dk2>
        <a:srgbClr val="28B6E9"/>
      </a:dk2>
      <a:lt2>
        <a:srgbClr val="F1F1F2"/>
      </a:lt2>
      <a:accent1>
        <a:srgbClr val="28B6E9"/>
      </a:accent1>
      <a:accent2>
        <a:srgbClr val="011647"/>
      </a:accent2>
      <a:accent3>
        <a:srgbClr val="81BB41"/>
      </a:accent3>
      <a:accent4>
        <a:srgbClr val="E75424"/>
      </a:accent4>
      <a:accent5>
        <a:srgbClr val="993399"/>
      </a:accent5>
      <a:accent6>
        <a:srgbClr val="E6E7E8"/>
      </a:accent6>
      <a:hlink>
        <a:srgbClr val="28B6E9"/>
      </a:hlink>
      <a:folHlink>
        <a:srgbClr val="01164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Branch 2020">
  <a:themeElements>
    <a:clrScheme name="Simple Light">
      <a:dk1>
        <a:srgbClr val="4D4D4D"/>
      </a:dk1>
      <a:lt1>
        <a:srgbClr val="FFFFFF"/>
      </a:lt1>
      <a:dk2>
        <a:srgbClr val="999999"/>
      </a:dk2>
      <a:lt2>
        <a:srgbClr val="E6E6E6"/>
      </a:lt2>
      <a:accent1>
        <a:srgbClr val="4CB258"/>
      </a:accent1>
      <a:accent2>
        <a:srgbClr val="0C7A60"/>
      </a:accent2>
      <a:accent3>
        <a:srgbClr val="2A5A42"/>
      </a:accent3>
      <a:accent4>
        <a:srgbClr val="7CCEE0"/>
      </a:accent4>
      <a:accent5>
        <a:srgbClr val="EFAD7D"/>
      </a:accent5>
      <a:accent6>
        <a:srgbClr val="00AC6F"/>
      </a:accent6>
      <a:hlink>
        <a:srgbClr val="4CB2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