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312" r:id="rId3"/>
    <p:sldId id="640" r:id="rId4"/>
    <p:sldId id="357" r:id="rId5"/>
    <p:sldId id="651" r:id="rId6"/>
    <p:sldId id="644" r:id="rId7"/>
    <p:sldId id="594" r:id="rId8"/>
    <p:sldId id="595" r:id="rId9"/>
    <p:sldId id="638" r:id="rId10"/>
    <p:sldId id="655" r:id="rId11"/>
    <p:sldId id="653" r:id="rId12"/>
    <p:sldId id="261" r:id="rId13"/>
    <p:sldId id="652" r:id="rId14"/>
    <p:sldId id="654" r:id="rId15"/>
    <p:sldId id="5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ia Garcia" initials="NG" lastIdx="1" clrIdx="0">
    <p:extLst>
      <p:ext uri="{19B8F6BF-5375-455C-9EA6-DF929625EA0E}">
        <p15:presenceInfo xmlns:p15="http://schemas.microsoft.com/office/powerpoint/2012/main" userId="S::nelia@polyflor.co.za::b59f0cab-8a23-4a60-b768-45088f309a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8F3D8-5A38-4502-8476-4045C2CC4D89}" v="155" dt="2021-09-08T10:45:01.344"/>
    <p1510:client id="{8803955F-6571-434E-877C-4B1C4D5183C3}" v="13" dt="2021-09-08T11:21:31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41D7A-F119-462E-B8B6-C3A24E46D196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9A24D-AD39-4B4D-9582-75D56BBBF8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0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FF63-650E-41DB-B296-5C3CF8310399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8960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FF63-650E-41DB-B296-5C3CF8310399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844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Although a vinyl installation requires very specific preparation and  installation technique, the benefits far outweigh the time and cost.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3FF63-650E-41DB-B296-5C3CF8310399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5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Cheaper alternative to continuous plastering and painting of walls</a:t>
            </a:r>
          </a:p>
          <a:p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Absorbs and dissipate impact from wheeled traffic –and </a:t>
            </a:r>
          </a:p>
          <a:p>
            <a:pPr marL="171450" indent="-171450">
              <a:buFontTx/>
              <a:buChar char="-"/>
            </a:pPr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Modern designed profiles contribute to the interior look</a:t>
            </a:r>
          </a:p>
          <a:p>
            <a:pPr marL="0" indent="0">
              <a:buFontTx/>
              <a:buNone/>
            </a:pPr>
            <a:endParaRPr lang="en-Z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to clean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dirty="0"/>
              <a:t>Wayfinding</a:t>
            </a:r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3FF63-650E-41DB-B296-5C3CF8310399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5050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Cheaper alternative to continuous plastering and painting of walls</a:t>
            </a:r>
          </a:p>
          <a:p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Absorbs and dissipate impact from wheeled traffic –and </a:t>
            </a:r>
          </a:p>
          <a:p>
            <a:pPr marL="171450" indent="-171450">
              <a:buFontTx/>
              <a:buChar char="-"/>
            </a:pPr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Modern designed profiles contribute to the interior look</a:t>
            </a:r>
          </a:p>
          <a:p>
            <a:pPr marL="0" indent="0">
              <a:buFontTx/>
              <a:buNone/>
            </a:pPr>
            <a:endParaRPr lang="en-Z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to clean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dirty="0"/>
              <a:t>Wayfinding</a:t>
            </a:r>
            <a:endParaRPr lang="en-Z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3FF63-650E-41DB-B296-5C3CF8310399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195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FF63-650E-41DB-B296-5C3CF8310399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637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03AA-87FF-4C0F-B53B-7F8823463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62C7A-5447-498F-8BE2-719F92FBF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ED08B-98B5-4562-8B9A-AD71D3DE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2FEC5-E27C-429F-AD43-94254CB3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9FD36-2751-4EC5-9EB5-F97439525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1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1EB6C-F729-4832-8F1D-CD9BA6D7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66DB6-9853-4427-BB13-76A4CCBD7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5516-9C56-4966-B625-D928AE66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EB8BE-8CB5-43BD-8ACA-FF187C72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8FAE-2C86-4CB5-8941-84F44C90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45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7BA8F-30D5-4718-84A5-0C8C328EE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18320-724D-423B-91AF-91C47B002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06532-909F-4333-AB4D-E73EFD6A7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40D03-DFAB-4D83-BE21-B54C8844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E3BC2-7852-44A1-9673-4D167926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890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939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673C-87F4-4D74-8E64-55E3516D0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AC1B2-D5CC-46E9-A2C8-8F922AA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4026C-EF28-46C2-B13B-2B80F291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C639-FF8A-4DAF-8A89-ECBFAE36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8DA34-D765-4D61-B9F1-77F903E3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1FD7-0717-4551-8F5F-C03201DF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218AC-CA43-4503-8E02-9066BD54F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C18C2-1832-4E1E-8DEC-57E495C1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243A6-1F98-4C87-9C3B-00742A9E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83A8C-8F60-4679-8D7A-1806A868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9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8272-FC34-45AB-8741-644D9582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5797D-A3E5-4CA7-AEC6-9AC996907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F8CAD-3C29-4A3D-9AB5-42D84CAB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C923-179E-4641-9F76-9FAD8E7B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664C-65C3-4BFA-9073-44F77291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795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A7D0-4215-4AE7-B1A0-DB552574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80E67-7D83-4317-93A7-40F5935FB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C16D8-298C-49CB-B718-D84EEE3F0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4532A-5099-4C47-938D-7EF9C3C5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4C5BB-2AF8-4C4C-BEE9-1E30D3B6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8F4D3-F066-4C73-B7DB-58B58681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502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B911-83C3-4A0F-BD9F-32EAA967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4EC56-E8DC-420C-BF2F-0BF9952B5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69B45-E9F8-4FEE-9D82-D403FE89B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7236B-67D7-4DAD-9F11-068E9DC8C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3668-0AA9-46AA-8FAE-F50229C4B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6EBF0-0870-4874-8B66-3EB8C067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52DDB-0B23-4EAD-8141-5F981A2C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C361E-9D9B-496C-B59C-464306C0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99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FE64-50BD-4D77-A55F-ECDF856E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69758-74EF-40FE-A6F9-70162082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7454A-7754-4686-A4AF-585E7731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4DB83-0D70-4945-BF10-735AAE35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171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4564B-9562-4D26-BFBA-688669FE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399DD-2B93-4C3C-8763-7E743D5F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6767-14CA-452A-9123-917B45A3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49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0C8D-F0F7-4C20-AC4F-CAFE507B2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B57C3-441D-44AB-AFBE-1713AFC4D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5F881-C805-4C70-B6FC-E0FA23FE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60688-977F-4694-8215-EF66231D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10F54-41B3-4DF5-90E6-99DAE4F6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553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B25F-9342-4EB4-B9AD-B1769A5E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4E1D9-93E1-46A3-A53F-421C4076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57D85-8172-4835-BBC9-FC4E30CAF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EF670-D1A9-47C6-96E7-619649E1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09174-CD19-4B83-A7E8-166F36A0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F8E05-8E8D-4DD4-94F6-F4AADC03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0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1E56-F4BE-4BBF-90FE-459E98BA6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A7F31-FECE-421A-8CA4-D7D7A06D6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A2F75-666B-428B-A360-27D066EF2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2EBD1-C759-4F48-BB1B-210BB9F1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03F61-E07A-458E-AE32-DDE29C60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A8DC-903B-4539-B782-B31463F4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73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48CE7-2620-4980-93FA-700CCC34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A7E1F-3BF5-44F3-862B-8D5586AD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70A6F-E98A-4E1B-BCA6-ECDB4333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29993-FB60-4E32-8023-41D1946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B6D5A-0FE7-400B-B9B1-127634D3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290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7573E2-070A-4AE8-AA23-8B999DDBD0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D6BFA-1A60-41EB-B0ED-9FACBD613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BA9DE-C8D5-4D24-8F68-4C66D647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A6888-D129-4C22-97DB-F4EB0FBE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4A897-5B67-4CE4-AA43-03F46B77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64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F35E-FAA7-4EF4-A034-BCD008EB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89CDA-C792-4D77-ACDB-57869D7D9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6265B-5285-403E-B644-E48256114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B8BE7-B3BB-441E-867A-D5BB1E6F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3444B-8D60-4A24-BBF2-A979856A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15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845E7-689C-4715-A8BE-085B92A6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B2894-6CA7-4B22-9E6C-107084F7A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57B57-7BB7-4CC2-979A-049116A20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69342-59E2-48F9-A6DF-D95A618D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C156C-E928-4B33-B2B7-398F4A79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7E1F5-0640-4ABD-BD53-F18633F9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47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4896-E5A9-403B-9D81-37E9469F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145F0-C5E9-4A8D-BF84-CE494051E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D7822-4B4A-4FF9-A978-F293C807B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5E3D4-AFFF-4ACE-918F-2D02C4E2D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3CFB6-1D67-42AB-9EFF-A37AC5A49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BFC16-E210-437D-BE72-CC28E4CF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F7835A-8589-4CBE-A611-8F8B6A0F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8E54C7-0EC2-4454-B49D-A0C645AD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39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CA37-3676-4E28-AFF1-ABA975C8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ACC77-8CF0-4D76-A1AE-8F427F63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34D08-C62B-4382-B393-D1F56D0C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C285D-B8C6-42CE-8020-F7DC8B81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66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E63A6D-AB25-48FE-B12C-59E2E48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2CA02-F027-451F-82A8-5714498C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4626B-D7BE-477F-8B13-30C66585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9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9918-A997-4E1A-A3A8-DF3A6A1A9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87B09-D2CD-4F37-B23C-D14E2EB82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79DFB-6F3D-4A9F-9360-1962065F1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61649-A0B3-472A-886D-9DAAC863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2B69A-297D-417F-8E28-F9C71DFB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BADF-D21F-4736-BC48-09B9FA0A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89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19854-B5FB-47CD-BAD0-E13F0013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A871A-E54C-49BE-9A1D-7B1E31835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9427E-E93D-4BD4-94E4-F6BA6D4E2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BA1AE-BED4-482C-8F74-61461D95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7C27B-DC9E-461E-918A-DF411AA6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1C60A-4888-48A4-916C-7347D621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35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F0956-D5C6-4C1C-89C4-92C57175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2FDC7-A4F1-44CA-A252-3572E6F0E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F37C-F727-448C-9C1C-6B1A1097D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F0EF-F961-46A5-88F5-7C5643045C02}" type="datetimeFigureOut">
              <a:rPr lang="en-GB" smtClean="0"/>
              <a:t>14/09/2021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A542E-7A6F-4BFB-9E1A-4E0A7EFCA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DAFA-E46D-4BB0-8FF6-E7CB2D3D4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C3DC5-4F70-4002-A572-F205EFC56D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E1983D-B20D-4437-A55C-83BA4B6D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DF084-7952-49EE-A494-9CE62B772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5EBC2-52A9-4F73-8A0C-45812BC34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90322-BA99-4D64-BFE4-8323238DE855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D483-89BF-434C-82E0-85D8A2564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2D94C-52CF-42B9-9579-C5C3205D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E91B-59A5-4F70-BF14-9AD1F2A2D6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43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s://youtu.be/4BckIg3_yY8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info.polyflor.co.za/new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5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bench in front of a building&#10;&#10;Description automatically generated">
            <a:extLst>
              <a:ext uri="{FF2B5EF4-FFF2-40B4-BE49-F238E27FC236}">
                <a16:creationId xmlns:a16="http://schemas.microsoft.com/office/drawing/2014/main" id="{EDDD1B4D-858D-47D1-B17F-8C688C4B0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9" y="370229"/>
            <a:ext cx="12199923" cy="648777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A8BB155-F727-467E-93E1-94B1B63C6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668" y="5452423"/>
            <a:ext cx="5939406" cy="115575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6420" y="5754050"/>
            <a:ext cx="5702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a typeface="Polyflor" charset="0"/>
                <a:cs typeface="Polyflor" charset="0"/>
              </a:rPr>
              <a:t>Student Village Accommodation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3EFA4F-74DD-4DE5-B946-800719BF8839}"/>
              </a:ext>
            </a:extLst>
          </p:cNvPr>
          <p:cNvGrpSpPr/>
          <p:nvPr/>
        </p:nvGrpSpPr>
        <p:grpSpPr>
          <a:xfrm>
            <a:off x="9547174" y="0"/>
            <a:ext cx="2297069" cy="1780674"/>
            <a:chOff x="7508816" y="1222745"/>
            <a:chExt cx="1447848" cy="1122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F1032269-8ADC-4EEE-957D-DC40A54EB2C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E4C99B6F-3BB8-402B-91D6-3545ED671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solidFill>
              <a:srgbClr val="005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E1DC34B-3583-4913-9CF5-D43D09F51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EC95B8A-F4C5-44A5-A431-40EC8DAC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9EC5A66-49E2-4D30-8F4A-671782877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26E2705-4D24-4F2D-B290-634B24E10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83056CFD-DF91-4244-9335-FD23782AA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690FA447-908F-4194-A075-676AC72BA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AD0A8BD-58D4-4C69-9EAA-64F6284438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1404" y="2000917"/>
              <a:ext cx="33671" cy="14965"/>
            </a:xfrm>
            <a:custGeom>
              <a:avLst/>
              <a:gdLst>
                <a:gd name="T0" fmla="*/ 0 w 36"/>
                <a:gd name="T1" fmla="*/ 2 h 16"/>
                <a:gd name="T2" fmla="*/ 6 w 36"/>
                <a:gd name="T3" fmla="*/ 2 h 16"/>
                <a:gd name="T4" fmla="*/ 6 w 36"/>
                <a:gd name="T5" fmla="*/ 16 h 16"/>
                <a:gd name="T6" fmla="*/ 10 w 36"/>
                <a:gd name="T7" fmla="*/ 16 h 16"/>
                <a:gd name="T8" fmla="*/ 10 w 36"/>
                <a:gd name="T9" fmla="*/ 2 h 16"/>
                <a:gd name="T10" fmla="*/ 16 w 36"/>
                <a:gd name="T11" fmla="*/ 2 h 16"/>
                <a:gd name="T12" fmla="*/ 16 w 36"/>
                <a:gd name="T13" fmla="*/ 0 h 16"/>
                <a:gd name="T14" fmla="*/ 0 w 36"/>
                <a:gd name="T15" fmla="*/ 0 h 16"/>
                <a:gd name="T16" fmla="*/ 0 w 36"/>
                <a:gd name="T17" fmla="*/ 2 h 16"/>
                <a:gd name="T18" fmla="*/ 30 w 36"/>
                <a:gd name="T19" fmla="*/ 0 h 16"/>
                <a:gd name="T20" fmla="*/ 26 w 36"/>
                <a:gd name="T21" fmla="*/ 10 h 16"/>
                <a:gd name="T22" fmla="*/ 26 w 36"/>
                <a:gd name="T23" fmla="*/ 10 h 16"/>
                <a:gd name="T24" fmla="*/ 24 w 36"/>
                <a:gd name="T25" fmla="*/ 0 h 16"/>
                <a:gd name="T26" fmla="*/ 18 w 36"/>
                <a:gd name="T27" fmla="*/ 0 h 16"/>
                <a:gd name="T28" fmla="*/ 18 w 36"/>
                <a:gd name="T29" fmla="*/ 16 h 16"/>
                <a:gd name="T30" fmla="*/ 22 w 36"/>
                <a:gd name="T31" fmla="*/ 16 h 16"/>
                <a:gd name="T32" fmla="*/ 22 w 36"/>
                <a:gd name="T33" fmla="*/ 2 h 16"/>
                <a:gd name="T34" fmla="*/ 22 w 36"/>
                <a:gd name="T35" fmla="*/ 2 h 16"/>
                <a:gd name="T36" fmla="*/ 26 w 36"/>
                <a:gd name="T37" fmla="*/ 16 h 16"/>
                <a:gd name="T38" fmla="*/ 28 w 36"/>
                <a:gd name="T39" fmla="*/ 16 h 16"/>
                <a:gd name="T40" fmla="*/ 32 w 36"/>
                <a:gd name="T41" fmla="*/ 2 h 16"/>
                <a:gd name="T42" fmla="*/ 32 w 36"/>
                <a:gd name="T43" fmla="*/ 2 h 16"/>
                <a:gd name="T44" fmla="*/ 32 w 36"/>
                <a:gd name="T45" fmla="*/ 16 h 16"/>
                <a:gd name="T46" fmla="*/ 36 w 36"/>
                <a:gd name="T47" fmla="*/ 16 h 16"/>
                <a:gd name="T48" fmla="*/ 36 w 36"/>
                <a:gd name="T49" fmla="*/ 0 h 16"/>
                <a:gd name="T50" fmla="*/ 30 w 36"/>
                <a:gd name="T5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16">
                  <a:moveTo>
                    <a:pt x="0" y="2"/>
                  </a:moveTo>
                  <a:lnTo>
                    <a:pt x="6" y="2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"/>
                  </a:lnTo>
                  <a:close/>
                  <a:moveTo>
                    <a:pt x="30" y="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16"/>
                  </a:lnTo>
                  <a:lnTo>
                    <a:pt x="22" y="1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4F1E6EA0-6AAE-4D17-AEB9-438324010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817" y="1999046"/>
              <a:ext cx="123460" cy="91660"/>
            </a:xfrm>
            <a:custGeom>
              <a:avLst/>
              <a:gdLst>
                <a:gd name="T0" fmla="*/ 104 w 132"/>
                <a:gd name="T1" fmla="*/ 0 h 98"/>
                <a:gd name="T2" fmla="*/ 104 w 132"/>
                <a:gd name="T3" fmla="*/ 0 h 98"/>
                <a:gd name="T4" fmla="*/ 74 w 132"/>
                <a:gd name="T5" fmla="*/ 0 h 98"/>
                <a:gd name="T6" fmla="*/ 0 w 132"/>
                <a:gd name="T7" fmla="*/ 0 h 98"/>
                <a:gd name="T8" fmla="*/ 0 w 132"/>
                <a:gd name="T9" fmla="*/ 98 h 98"/>
                <a:gd name="T10" fmla="*/ 34 w 132"/>
                <a:gd name="T11" fmla="*/ 98 h 98"/>
                <a:gd name="T12" fmla="*/ 34 w 132"/>
                <a:gd name="T13" fmla="*/ 74 h 98"/>
                <a:gd name="T14" fmla="*/ 76 w 132"/>
                <a:gd name="T15" fmla="*/ 74 h 98"/>
                <a:gd name="T16" fmla="*/ 76 w 132"/>
                <a:gd name="T17" fmla="*/ 74 h 98"/>
                <a:gd name="T18" fmla="*/ 102 w 132"/>
                <a:gd name="T19" fmla="*/ 72 h 98"/>
                <a:gd name="T20" fmla="*/ 102 w 132"/>
                <a:gd name="T21" fmla="*/ 72 h 98"/>
                <a:gd name="T22" fmla="*/ 110 w 132"/>
                <a:gd name="T23" fmla="*/ 72 h 98"/>
                <a:gd name="T24" fmla="*/ 118 w 132"/>
                <a:gd name="T25" fmla="*/ 70 h 98"/>
                <a:gd name="T26" fmla="*/ 118 w 132"/>
                <a:gd name="T27" fmla="*/ 70 h 98"/>
                <a:gd name="T28" fmla="*/ 122 w 132"/>
                <a:gd name="T29" fmla="*/ 66 h 98"/>
                <a:gd name="T30" fmla="*/ 126 w 132"/>
                <a:gd name="T31" fmla="*/ 62 h 98"/>
                <a:gd name="T32" fmla="*/ 126 w 132"/>
                <a:gd name="T33" fmla="*/ 62 h 98"/>
                <a:gd name="T34" fmla="*/ 130 w 132"/>
                <a:gd name="T35" fmla="*/ 52 h 98"/>
                <a:gd name="T36" fmla="*/ 132 w 132"/>
                <a:gd name="T37" fmla="*/ 36 h 98"/>
                <a:gd name="T38" fmla="*/ 132 w 132"/>
                <a:gd name="T39" fmla="*/ 36 h 98"/>
                <a:gd name="T40" fmla="*/ 130 w 132"/>
                <a:gd name="T41" fmla="*/ 20 h 98"/>
                <a:gd name="T42" fmla="*/ 128 w 132"/>
                <a:gd name="T43" fmla="*/ 14 h 98"/>
                <a:gd name="T44" fmla="*/ 126 w 132"/>
                <a:gd name="T45" fmla="*/ 10 h 98"/>
                <a:gd name="T46" fmla="*/ 126 w 132"/>
                <a:gd name="T47" fmla="*/ 10 h 98"/>
                <a:gd name="T48" fmla="*/ 122 w 132"/>
                <a:gd name="T49" fmla="*/ 6 h 98"/>
                <a:gd name="T50" fmla="*/ 118 w 132"/>
                <a:gd name="T51" fmla="*/ 4 h 98"/>
                <a:gd name="T52" fmla="*/ 104 w 132"/>
                <a:gd name="T53" fmla="*/ 0 h 98"/>
                <a:gd name="T54" fmla="*/ 104 w 132"/>
                <a:gd name="T55" fmla="*/ 0 h 98"/>
                <a:gd name="T56" fmla="*/ 98 w 132"/>
                <a:gd name="T57" fmla="*/ 44 h 98"/>
                <a:gd name="T58" fmla="*/ 98 w 132"/>
                <a:gd name="T59" fmla="*/ 44 h 98"/>
                <a:gd name="T60" fmla="*/ 94 w 132"/>
                <a:gd name="T61" fmla="*/ 48 h 98"/>
                <a:gd name="T62" fmla="*/ 94 w 132"/>
                <a:gd name="T63" fmla="*/ 48 h 98"/>
                <a:gd name="T64" fmla="*/ 90 w 132"/>
                <a:gd name="T65" fmla="*/ 48 h 98"/>
                <a:gd name="T66" fmla="*/ 90 w 132"/>
                <a:gd name="T67" fmla="*/ 48 h 98"/>
                <a:gd name="T68" fmla="*/ 76 w 132"/>
                <a:gd name="T69" fmla="*/ 48 h 98"/>
                <a:gd name="T70" fmla="*/ 34 w 132"/>
                <a:gd name="T71" fmla="*/ 48 h 98"/>
                <a:gd name="T72" fmla="*/ 34 w 132"/>
                <a:gd name="T73" fmla="*/ 24 h 98"/>
                <a:gd name="T74" fmla="*/ 76 w 132"/>
                <a:gd name="T75" fmla="*/ 24 h 98"/>
                <a:gd name="T76" fmla="*/ 76 w 132"/>
                <a:gd name="T77" fmla="*/ 24 h 98"/>
                <a:gd name="T78" fmla="*/ 92 w 132"/>
                <a:gd name="T79" fmla="*/ 24 h 98"/>
                <a:gd name="T80" fmla="*/ 92 w 132"/>
                <a:gd name="T81" fmla="*/ 24 h 98"/>
                <a:gd name="T82" fmla="*/ 96 w 132"/>
                <a:gd name="T83" fmla="*/ 28 h 98"/>
                <a:gd name="T84" fmla="*/ 96 w 132"/>
                <a:gd name="T85" fmla="*/ 28 h 98"/>
                <a:gd name="T86" fmla="*/ 98 w 132"/>
                <a:gd name="T87" fmla="*/ 36 h 98"/>
                <a:gd name="T88" fmla="*/ 98 w 132"/>
                <a:gd name="T89" fmla="*/ 36 h 98"/>
                <a:gd name="T90" fmla="*/ 98 w 132"/>
                <a:gd name="T91" fmla="*/ 44 h 98"/>
                <a:gd name="T92" fmla="*/ 98 w 132"/>
                <a:gd name="T93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2" h="98">
                  <a:moveTo>
                    <a:pt x="104" y="0"/>
                  </a:moveTo>
                  <a:lnTo>
                    <a:pt x="104" y="0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8"/>
                  </a:lnTo>
                  <a:lnTo>
                    <a:pt x="34" y="98"/>
                  </a:lnTo>
                  <a:lnTo>
                    <a:pt x="34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10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2" y="66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30" y="52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0" y="20"/>
                  </a:lnTo>
                  <a:lnTo>
                    <a:pt x="128" y="14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2" y="6"/>
                  </a:lnTo>
                  <a:lnTo>
                    <a:pt x="118" y="4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98" y="44"/>
                  </a:moveTo>
                  <a:lnTo>
                    <a:pt x="98" y="44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76" y="48"/>
                  </a:lnTo>
                  <a:lnTo>
                    <a:pt x="34" y="48"/>
                  </a:lnTo>
                  <a:lnTo>
                    <a:pt x="3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44"/>
                  </a:lnTo>
                  <a:lnTo>
                    <a:pt x="9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E968E48F-0C67-4201-8770-F857A1BA90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3078" y="1997175"/>
              <a:ext cx="140295" cy="95401"/>
            </a:xfrm>
            <a:custGeom>
              <a:avLst/>
              <a:gdLst>
                <a:gd name="T0" fmla="*/ 124 w 150"/>
                <a:gd name="T1" fmla="*/ 2 h 102"/>
                <a:gd name="T2" fmla="*/ 74 w 150"/>
                <a:gd name="T3" fmla="*/ 0 h 102"/>
                <a:gd name="T4" fmla="*/ 26 w 150"/>
                <a:gd name="T5" fmla="*/ 2 h 102"/>
                <a:gd name="T6" fmla="*/ 10 w 150"/>
                <a:gd name="T7" fmla="*/ 6 h 102"/>
                <a:gd name="T8" fmla="*/ 2 w 150"/>
                <a:gd name="T9" fmla="*/ 18 h 102"/>
                <a:gd name="T10" fmla="*/ 0 w 150"/>
                <a:gd name="T11" fmla="*/ 30 h 102"/>
                <a:gd name="T12" fmla="*/ 0 w 150"/>
                <a:gd name="T13" fmla="*/ 50 h 102"/>
                <a:gd name="T14" fmla="*/ 2 w 150"/>
                <a:gd name="T15" fmla="*/ 84 h 102"/>
                <a:gd name="T16" fmla="*/ 6 w 150"/>
                <a:gd name="T17" fmla="*/ 90 h 102"/>
                <a:gd name="T18" fmla="*/ 18 w 150"/>
                <a:gd name="T19" fmla="*/ 98 h 102"/>
                <a:gd name="T20" fmla="*/ 26 w 150"/>
                <a:gd name="T21" fmla="*/ 100 h 102"/>
                <a:gd name="T22" fmla="*/ 76 w 150"/>
                <a:gd name="T23" fmla="*/ 102 h 102"/>
                <a:gd name="T24" fmla="*/ 124 w 150"/>
                <a:gd name="T25" fmla="*/ 100 h 102"/>
                <a:gd name="T26" fmla="*/ 140 w 150"/>
                <a:gd name="T27" fmla="*/ 94 h 102"/>
                <a:gd name="T28" fmla="*/ 148 w 150"/>
                <a:gd name="T29" fmla="*/ 84 h 102"/>
                <a:gd name="T30" fmla="*/ 150 w 150"/>
                <a:gd name="T31" fmla="*/ 70 h 102"/>
                <a:gd name="T32" fmla="*/ 150 w 150"/>
                <a:gd name="T33" fmla="*/ 50 h 102"/>
                <a:gd name="T34" fmla="*/ 148 w 150"/>
                <a:gd name="T35" fmla="*/ 18 h 102"/>
                <a:gd name="T36" fmla="*/ 144 w 150"/>
                <a:gd name="T37" fmla="*/ 12 h 102"/>
                <a:gd name="T38" fmla="*/ 132 w 150"/>
                <a:gd name="T39" fmla="*/ 4 h 102"/>
                <a:gd name="T40" fmla="*/ 124 w 150"/>
                <a:gd name="T41" fmla="*/ 2 h 102"/>
                <a:gd name="T42" fmla="*/ 116 w 150"/>
                <a:gd name="T43" fmla="*/ 66 h 102"/>
                <a:gd name="T44" fmla="*/ 112 w 150"/>
                <a:gd name="T45" fmla="*/ 72 h 102"/>
                <a:gd name="T46" fmla="*/ 108 w 150"/>
                <a:gd name="T47" fmla="*/ 74 h 102"/>
                <a:gd name="T48" fmla="*/ 102 w 150"/>
                <a:gd name="T49" fmla="*/ 76 h 102"/>
                <a:gd name="T50" fmla="*/ 76 w 150"/>
                <a:gd name="T51" fmla="*/ 76 h 102"/>
                <a:gd name="T52" fmla="*/ 46 w 150"/>
                <a:gd name="T53" fmla="*/ 74 h 102"/>
                <a:gd name="T54" fmla="*/ 36 w 150"/>
                <a:gd name="T55" fmla="*/ 70 h 102"/>
                <a:gd name="T56" fmla="*/ 34 w 150"/>
                <a:gd name="T57" fmla="*/ 66 h 102"/>
                <a:gd name="T58" fmla="*/ 32 w 150"/>
                <a:gd name="T59" fmla="*/ 54 h 102"/>
                <a:gd name="T60" fmla="*/ 34 w 150"/>
                <a:gd name="T61" fmla="*/ 34 h 102"/>
                <a:gd name="T62" fmla="*/ 38 w 150"/>
                <a:gd name="T63" fmla="*/ 28 h 102"/>
                <a:gd name="T64" fmla="*/ 42 w 150"/>
                <a:gd name="T65" fmla="*/ 26 h 102"/>
                <a:gd name="T66" fmla="*/ 74 w 150"/>
                <a:gd name="T67" fmla="*/ 26 h 102"/>
                <a:gd name="T68" fmla="*/ 104 w 150"/>
                <a:gd name="T69" fmla="*/ 26 h 102"/>
                <a:gd name="T70" fmla="*/ 114 w 150"/>
                <a:gd name="T71" fmla="*/ 30 h 102"/>
                <a:gd name="T72" fmla="*/ 116 w 150"/>
                <a:gd name="T73" fmla="*/ 38 h 102"/>
                <a:gd name="T74" fmla="*/ 116 w 150"/>
                <a:gd name="T75" fmla="*/ 54 h 102"/>
                <a:gd name="T76" fmla="*/ 116 w 150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102">
                  <a:moveTo>
                    <a:pt x="124" y="2"/>
                  </a:moveTo>
                  <a:lnTo>
                    <a:pt x="124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70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0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2" y="98"/>
                  </a:lnTo>
                  <a:lnTo>
                    <a:pt x="140" y="94"/>
                  </a:lnTo>
                  <a:lnTo>
                    <a:pt x="144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4" y="12"/>
                  </a:lnTo>
                  <a:lnTo>
                    <a:pt x="140" y="6"/>
                  </a:lnTo>
                  <a:lnTo>
                    <a:pt x="132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4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4" y="4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A0F8B21-107D-4BE5-BD1C-EC2015DEA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303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1789A9-CCB8-48BD-BA1D-9DEA29D9F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480" y="1999046"/>
              <a:ext cx="147778" cy="91660"/>
            </a:xfrm>
            <a:custGeom>
              <a:avLst/>
              <a:gdLst>
                <a:gd name="T0" fmla="*/ 80 w 158"/>
                <a:gd name="T1" fmla="*/ 38 h 98"/>
                <a:gd name="T2" fmla="*/ 44 w 158"/>
                <a:gd name="T3" fmla="*/ 0 h 98"/>
                <a:gd name="T4" fmla="*/ 0 w 158"/>
                <a:gd name="T5" fmla="*/ 0 h 98"/>
                <a:gd name="T6" fmla="*/ 62 w 158"/>
                <a:gd name="T7" fmla="*/ 62 h 98"/>
                <a:gd name="T8" fmla="*/ 62 w 158"/>
                <a:gd name="T9" fmla="*/ 98 h 98"/>
                <a:gd name="T10" fmla="*/ 98 w 158"/>
                <a:gd name="T11" fmla="*/ 98 h 98"/>
                <a:gd name="T12" fmla="*/ 98 w 158"/>
                <a:gd name="T13" fmla="*/ 62 h 98"/>
                <a:gd name="T14" fmla="*/ 158 w 158"/>
                <a:gd name="T15" fmla="*/ 0 h 98"/>
                <a:gd name="T16" fmla="*/ 114 w 158"/>
                <a:gd name="T17" fmla="*/ 0 h 98"/>
                <a:gd name="T18" fmla="*/ 80 w 158"/>
                <a:gd name="T19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98">
                  <a:moveTo>
                    <a:pt x="80" y="38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62" y="62"/>
                  </a:lnTo>
                  <a:lnTo>
                    <a:pt x="62" y="98"/>
                  </a:lnTo>
                  <a:lnTo>
                    <a:pt x="98" y="98"/>
                  </a:lnTo>
                  <a:lnTo>
                    <a:pt x="98" y="62"/>
                  </a:lnTo>
                  <a:lnTo>
                    <a:pt x="158" y="0"/>
                  </a:lnTo>
                  <a:lnTo>
                    <a:pt x="114" y="0"/>
                  </a:lnTo>
                  <a:lnTo>
                    <a:pt x="8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73289E1-3803-483D-B7D0-1E872A5A2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964" y="1999046"/>
              <a:ext cx="108495" cy="91660"/>
            </a:xfrm>
            <a:custGeom>
              <a:avLst/>
              <a:gdLst>
                <a:gd name="T0" fmla="*/ 0 w 116"/>
                <a:gd name="T1" fmla="*/ 98 h 98"/>
                <a:gd name="T2" fmla="*/ 34 w 116"/>
                <a:gd name="T3" fmla="*/ 98 h 98"/>
                <a:gd name="T4" fmla="*/ 34 w 116"/>
                <a:gd name="T5" fmla="*/ 64 h 98"/>
                <a:gd name="T6" fmla="*/ 112 w 116"/>
                <a:gd name="T7" fmla="*/ 64 h 98"/>
                <a:gd name="T8" fmla="*/ 112 w 116"/>
                <a:gd name="T9" fmla="*/ 40 h 98"/>
                <a:gd name="T10" fmla="*/ 34 w 116"/>
                <a:gd name="T11" fmla="*/ 40 h 98"/>
                <a:gd name="T12" fmla="*/ 34 w 116"/>
                <a:gd name="T13" fmla="*/ 22 h 98"/>
                <a:gd name="T14" fmla="*/ 116 w 116"/>
                <a:gd name="T15" fmla="*/ 22 h 98"/>
                <a:gd name="T16" fmla="*/ 116 w 116"/>
                <a:gd name="T17" fmla="*/ 0 h 98"/>
                <a:gd name="T18" fmla="*/ 0 w 116"/>
                <a:gd name="T19" fmla="*/ 0 h 98"/>
                <a:gd name="T20" fmla="*/ 0 w 116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98">
                  <a:moveTo>
                    <a:pt x="0" y="98"/>
                  </a:moveTo>
                  <a:lnTo>
                    <a:pt x="34" y="98"/>
                  </a:lnTo>
                  <a:lnTo>
                    <a:pt x="34" y="64"/>
                  </a:lnTo>
                  <a:lnTo>
                    <a:pt x="112" y="64"/>
                  </a:lnTo>
                  <a:lnTo>
                    <a:pt x="112" y="40"/>
                  </a:lnTo>
                  <a:lnTo>
                    <a:pt x="34" y="40"/>
                  </a:lnTo>
                  <a:lnTo>
                    <a:pt x="34" y="22"/>
                  </a:lnTo>
                  <a:lnTo>
                    <a:pt x="116" y="22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BC01272-22D7-47C4-A3F3-C6462FEA8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518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E1BB5A4-AA60-416A-9819-A54B7174B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2107" y="1997175"/>
              <a:ext cx="142166" cy="95401"/>
            </a:xfrm>
            <a:custGeom>
              <a:avLst/>
              <a:gdLst>
                <a:gd name="T0" fmla="*/ 124 w 152"/>
                <a:gd name="T1" fmla="*/ 2 h 102"/>
                <a:gd name="T2" fmla="*/ 76 w 152"/>
                <a:gd name="T3" fmla="*/ 0 h 102"/>
                <a:gd name="T4" fmla="*/ 26 w 152"/>
                <a:gd name="T5" fmla="*/ 2 h 102"/>
                <a:gd name="T6" fmla="*/ 12 w 152"/>
                <a:gd name="T7" fmla="*/ 6 h 102"/>
                <a:gd name="T8" fmla="*/ 4 w 152"/>
                <a:gd name="T9" fmla="*/ 18 h 102"/>
                <a:gd name="T10" fmla="*/ 2 w 152"/>
                <a:gd name="T11" fmla="*/ 30 h 102"/>
                <a:gd name="T12" fmla="*/ 0 w 152"/>
                <a:gd name="T13" fmla="*/ 50 h 102"/>
                <a:gd name="T14" fmla="*/ 4 w 152"/>
                <a:gd name="T15" fmla="*/ 84 h 102"/>
                <a:gd name="T16" fmla="*/ 6 w 152"/>
                <a:gd name="T17" fmla="*/ 90 h 102"/>
                <a:gd name="T18" fmla="*/ 18 w 152"/>
                <a:gd name="T19" fmla="*/ 98 h 102"/>
                <a:gd name="T20" fmla="*/ 26 w 152"/>
                <a:gd name="T21" fmla="*/ 100 h 102"/>
                <a:gd name="T22" fmla="*/ 76 w 152"/>
                <a:gd name="T23" fmla="*/ 102 h 102"/>
                <a:gd name="T24" fmla="*/ 124 w 152"/>
                <a:gd name="T25" fmla="*/ 100 h 102"/>
                <a:gd name="T26" fmla="*/ 140 w 152"/>
                <a:gd name="T27" fmla="*/ 94 h 102"/>
                <a:gd name="T28" fmla="*/ 148 w 152"/>
                <a:gd name="T29" fmla="*/ 84 h 102"/>
                <a:gd name="T30" fmla="*/ 150 w 152"/>
                <a:gd name="T31" fmla="*/ 70 h 102"/>
                <a:gd name="T32" fmla="*/ 152 w 152"/>
                <a:gd name="T33" fmla="*/ 50 h 102"/>
                <a:gd name="T34" fmla="*/ 148 w 152"/>
                <a:gd name="T35" fmla="*/ 18 h 102"/>
                <a:gd name="T36" fmla="*/ 146 w 152"/>
                <a:gd name="T37" fmla="*/ 12 h 102"/>
                <a:gd name="T38" fmla="*/ 134 w 152"/>
                <a:gd name="T39" fmla="*/ 4 h 102"/>
                <a:gd name="T40" fmla="*/ 124 w 152"/>
                <a:gd name="T41" fmla="*/ 2 h 102"/>
                <a:gd name="T42" fmla="*/ 116 w 152"/>
                <a:gd name="T43" fmla="*/ 66 h 102"/>
                <a:gd name="T44" fmla="*/ 112 w 152"/>
                <a:gd name="T45" fmla="*/ 72 h 102"/>
                <a:gd name="T46" fmla="*/ 108 w 152"/>
                <a:gd name="T47" fmla="*/ 74 h 102"/>
                <a:gd name="T48" fmla="*/ 102 w 152"/>
                <a:gd name="T49" fmla="*/ 76 h 102"/>
                <a:gd name="T50" fmla="*/ 76 w 152"/>
                <a:gd name="T51" fmla="*/ 76 h 102"/>
                <a:gd name="T52" fmla="*/ 48 w 152"/>
                <a:gd name="T53" fmla="*/ 74 h 102"/>
                <a:gd name="T54" fmla="*/ 36 w 152"/>
                <a:gd name="T55" fmla="*/ 70 h 102"/>
                <a:gd name="T56" fmla="*/ 34 w 152"/>
                <a:gd name="T57" fmla="*/ 66 h 102"/>
                <a:gd name="T58" fmla="*/ 34 w 152"/>
                <a:gd name="T59" fmla="*/ 54 h 102"/>
                <a:gd name="T60" fmla="*/ 36 w 152"/>
                <a:gd name="T61" fmla="*/ 34 h 102"/>
                <a:gd name="T62" fmla="*/ 38 w 152"/>
                <a:gd name="T63" fmla="*/ 28 h 102"/>
                <a:gd name="T64" fmla="*/ 44 w 152"/>
                <a:gd name="T65" fmla="*/ 26 h 102"/>
                <a:gd name="T66" fmla="*/ 76 w 152"/>
                <a:gd name="T67" fmla="*/ 26 h 102"/>
                <a:gd name="T68" fmla="*/ 106 w 152"/>
                <a:gd name="T69" fmla="*/ 26 h 102"/>
                <a:gd name="T70" fmla="*/ 114 w 152"/>
                <a:gd name="T71" fmla="*/ 30 h 102"/>
                <a:gd name="T72" fmla="*/ 118 w 152"/>
                <a:gd name="T73" fmla="*/ 38 h 102"/>
                <a:gd name="T74" fmla="*/ 118 w 152"/>
                <a:gd name="T75" fmla="*/ 54 h 102"/>
                <a:gd name="T76" fmla="*/ 116 w 152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2">
                  <a:moveTo>
                    <a:pt x="124" y="2"/>
                  </a:moveTo>
                  <a:lnTo>
                    <a:pt x="124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70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12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4" y="98"/>
                  </a:lnTo>
                  <a:lnTo>
                    <a:pt x="140" y="94"/>
                  </a:lnTo>
                  <a:lnTo>
                    <a:pt x="146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6" y="12"/>
                  </a:lnTo>
                  <a:lnTo>
                    <a:pt x="140" y="6"/>
                  </a:lnTo>
                  <a:lnTo>
                    <a:pt x="134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6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40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8" y="28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B29F631-B4F1-40E7-B95B-250B1F9CCA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2332" y="1999046"/>
              <a:ext cx="127201" cy="93530"/>
            </a:xfrm>
            <a:custGeom>
              <a:avLst/>
              <a:gdLst>
                <a:gd name="T0" fmla="*/ 130 w 136"/>
                <a:gd name="T1" fmla="*/ 66 h 100"/>
                <a:gd name="T2" fmla="*/ 116 w 136"/>
                <a:gd name="T3" fmla="*/ 62 h 100"/>
                <a:gd name="T4" fmla="*/ 124 w 136"/>
                <a:gd name="T5" fmla="*/ 60 h 100"/>
                <a:gd name="T6" fmla="*/ 130 w 136"/>
                <a:gd name="T7" fmla="*/ 56 h 100"/>
                <a:gd name="T8" fmla="*/ 134 w 136"/>
                <a:gd name="T9" fmla="*/ 48 h 100"/>
                <a:gd name="T10" fmla="*/ 136 w 136"/>
                <a:gd name="T11" fmla="*/ 32 h 100"/>
                <a:gd name="T12" fmla="*/ 136 w 136"/>
                <a:gd name="T13" fmla="*/ 22 h 100"/>
                <a:gd name="T14" fmla="*/ 134 w 136"/>
                <a:gd name="T15" fmla="*/ 14 h 100"/>
                <a:gd name="T16" fmla="*/ 126 w 136"/>
                <a:gd name="T17" fmla="*/ 4 h 100"/>
                <a:gd name="T18" fmla="*/ 120 w 136"/>
                <a:gd name="T19" fmla="*/ 2 h 100"/>
                <a:gd name="T20" fmla="*/ 114 w 136"/>
                <a:gd name="T21" fmla="*/ 2 h 100"/>
                <a:gd name="T22" fmla="*/ 0 w 136"/>
                <a:gd name="T23" fmla="*/ 0 h 100"/>
                <a:gd name="T24" fmla="*/ 32 w 136"/>
                <a:gd name="T25" fmla="*/ 100 h 100"/>
                <a:gd name="T26" fmla="*/ 80 w 136"/>
                <a:gd name="T27" fmla="*/ 74 h 100"/>
                <a:gd name="T28" fmla="*/ 94 w 136"/>
                <a:gd name="T29" fmla="*/ 74 h 100"/>
                <a:gd name="T30" fmla="*/ 98 w 136"/>
                <a:gd name="T31" fmla="*/ 76 h 100"/>
                <a:gd name="T32" fmla="*/ 102 w 136"/>
                <a:gd name="T33" fmla="*/ 82 h 100"/>
                <a:gd name="T34" fmla="*/ 102 w 136"/>
                <a:gd name="T35" fmla="*/ 94 h 100"/>
                <a:gd name="T36" fmla="*/ 134 w 136"/>
                <a:gd name="T37" fmla="*/ 100 h 100"/>
                <a:gd name="T38" fmla="*/ 134 w 136"/>
                <a:gd name="T39" fmla="*/ 90 h 100"/>
                <a:gd name="T40" fmla="*/ 134 w 136"/>
                <a:gd name="T41" fmla="*/ 74 h 100"/>
                <a:gd name="T42" fmla="*/ 130 w 136"/>
                <a:gd name="T43" fmla="*/ 66 h 100"/>
                <a:gd name="T44" fmla="*/ 102 w 136"/>
                <a:gd name="T45" fmla="*/ 44 h 100"/>
                <a:gd name="T46" fmla="*/ 98 w 136"/>
                <a:gd name="T47" fmla="*/ 48 h 100"/>
                <a:gd name="T48" fmla="*/ 94 w 136"/>
                <a:gd name="T49" fmla="*/ 50 h 100"/>
                <a:gd name="T50" fmla="*/ 32 w 136"/>
                <a:gd name="T51" fmla="*/ 50 h 100"/>
                <a:gd name="T52" fmla="*/ 80 w 136"/>
                <a:gd name="T53" fmla="*/ 26 h 100"/>
                <a:gd name="T54" fmla="*/ 94 w 136"/>
                <a:gd name="T55" fmla="*/ 26 h 100"/>
                <a:gd name="T56" fmla="*/ 98 w 136"/>
                <a:gd name="T57" fmla="*/ 26 h 100"/>
                <a:gd name="T58" fmla="*/ 102 w 136"/>
                <a:gd name="T59" fmla="*/ 30 h 100"/>
                <a:gd name="T60" fmla="*/ 102 w 136"/>
                <a:gd name="T61" fmla="*/ 38 h 100"/>
                <a:gd name="T62" fmla="*/ 102 w 136"/>
                <a:gd name="T6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100">
                  <a:moveTo>
                    <a:pt x="130" y="66"/>
                  </a:moveTo>
                  <a:lnTo>
                    <a:pt x="130" y="66"/>
                  </a:lnTo>
                  <a:lnTo>
                    <a:pt x="124" y="62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24" y="6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6" y="22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0" y="8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0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74"/>
                  </a:lnTo>
                  <a:lnTo>
                    <a:pt x="80" y="74"/>
                  </a:lnTo>
                  <a:lnTo>
                    <a:pt x="80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2" y="94"/>
                  </a:lnTo>
                  <a:lnTo>
                    <a:pt x="102" y="100"/>
                  </a:lnTo>
                  <a:lnTo>
                    <a:pt x="134" y="100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0" y="66"/>
                  </a:lnTo>
                  <a:lnTo>
                    <a:pt x="130" y="66"/>
                  </a:lnTo>
                  <a:close/>
                  <a:moveTo>
                    <a:pt x="102" y="44"/>
                  </a:moveTo>
                  <a:lnTo>
                    <a:pt x="102" y="44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80" y="50"/>
                  </a:lnTo>
                  <a:lnTo>
                    <a:pt x="32" y="50"/>
                  </a:lnTo>
                  <a:lnTo>
                    <a:pt x="32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44"/>
                  </a:lnTo>
                  <a:lnTo>
                    <a:pt x="10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B2A4FD1F-4008-4FA8-8A91-CE9B72887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2290" y="2137471"/>
              <a:ext cx="54248" cy="48636"/>
            </a:xfrm>
            <a:custGeom>
              <a:avLst/>
              <a:gdLst>
                <a:gd name="T0" fmla="*/ 6 w 58"/>
                <a:gd name="T1" fmla="*/ 36 h 52"/>
                <a:gd name="T2" fmla="*/ 6 w 58"/>
                <a:gd name="T3" fmla="*/ 38 h 52"/>
                <a:gd name="T4" fmla="*/ 8 w 58"/>
                <a:gd name="T5" fmla="*/ 44 h 52"/>
                <a:gd name="T6" fmla="*/ 18 w 58"/>
                <a:gd name="T7" fmla="*/ 46 h 52"/>
                <a:gd name="T8" fmla="*/ 38 w 58"/>
                <a:gd name="T9" fmla="*/ 46 h 52"/>
                <a:gd name="T10" fmla="*/ 48 w 58"/>
                <a:gd name="T11" fmla="*/ 44 h 52"/>
                <a:gd name="T12" fmla="*/ 52 w 58"/>
                <a:gd name="T13" fmla="*/ 36 h 52"/>
                <a:gd name="T14" fmla="*/ 50 w 58"/>
                <a:gd name="T15" fmla="*/ 34 h 52"/>
                <a:gd name="T16" fmla="*/ 46 w 58"/>
                <a:gd name="T17" fmla="*/ 30 h 52"/>
                <a:gd name="T18" fmla="*/ 28 w 58"/>
                <a:gd name="T19" fmla="*/ 30 h 52"/>
                <a:gd name="T20" fmla="*/ 14 w 58"/>
                <a:gd name="T21" fmla="*/ 28 h 52"/>
                <a:gd name="T22" fmla="*/ 2 w 58"/>
                <a:gd name="T23" fmla="*/ 22 h 52"/>
                <a:gd name="T24" fmla="*/ 0 w 58"/>
                <a:gd name="T25" fmla="*/ 14 h 52"/>
                <a:gd name="T26" fmla="*/ 6 w 58"/>
                <a:gd name="T27" fmla="*/ 4 h 52"/>
                <a:gd name="T28" fmla="*/ 20 w 58"/>
                <a:gd name="T29" fmla="*/ 0 h 52"/>
                <a:gd name="T30" fmla="*/ 36 w 58"/>
                <a:gd name="T31" fmla="*/ 0 h 52"/>
                <a:gd name="T32" fmla="*/ 52 w 58"/>
                <a:gd name="T33" fmla="*/ 4 h 52"/>
                <a:gd name="T34" fmla="*/ 56 w 58"/>
                <a:gd name="T35" fmla="*/ 14 h 52"/>
                <a:gd name="T36" fmla="*/ 50 w 58"/>
                <a:gd name="T37" fmla="*/ 16 h 52"/>
                <a:gd name="T38" fmla="*/ 50 w 58"/>
                <a:gd name="T39" fmla="*/ 10 h 52"/>
                <a:gd name="T40" fmla="*/ 42 w 58"/>
                <a:gd name="T41" fmla="*/ 6 h 52"/>
                <a:gd name="T42" fmla="*/ 24 w 58"/>
                <a:gd name="T43" fmla="*/ 6 h 52"/>
                <a:gd name="T44" fmla="*/ 16 w 58"/>
                <a:gd name="T45" fmla="*/ 6 h 52"/>
                <a:gd name="T46" fmla="*/ 8 w 58"/>
                <a:gd name="T47" fmla="*/ 10 h 52"/>
                <a:gd name="T48" fmla="*/ 6 w 58"/>
                <a:gd name="T49" fmla="*/ 16 h 52"/>
                <a:gd name="T50" fmla="*/ 8 w 58"/>
                <a:gd name="T51" fmla="*/ 22 h 52"/>
                <a:gd name="T52" fmla="*/ 18 w 58"/>
                <a:gd name="T53" fmla="*/ 24 h 52"/>
                <a:gd name="T54" fmla="*/ 38 w 58"/>
                <a:gd name="T55" fmla="*/ 24 h 52"/>
                <a:gd name="T56" fmla="*/ 54 w 58"/>
                <a:gd name="T57" fmla="*/ 26 h 52"/>
                <a:gd name="T58" fmla="*/ 58 w 58"/>
                <a:gd name="T59" fmla="*/ 36 h 52"/>
                <a:gd name="T60" fmla="*/ 58 w 58"/>
                <a:gd name="T61" fmla="*/ 38 h 52"/>
                <a:gd name="T62" fmla="*/ 52 w 58"/>
                <a:gd name="T63" fmla="*/ 50 h 52"/>
                <a:gd name="T64" fmla="*/ 38 w 58"/>
                <a:gd name="T65" fmla="*/ 52 h 52"/>
                <a:gd name="T66" fmla="*/ 18 w 58"/>
                <a:gd name="T67" fmla="*/ 52 h 52"/>
                <a:gd name="T68" fmla="*/ 6 w 58"/>
                <a:gd name="T69" fmla="*/ 50 h 52"/>
                <a:gd name="T70" fmla="*/ 0 w 58"/>
                <a:gd name="T7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" h="52">
                  <a:moveTo>
                    <a:pt x="0" y="36"/>
                  </a:moveTo>
                  <a:lnTo>
                    <a:pt x="6" y="36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42"/>
                  </a:lnTo>
                  <a:lnTo>
                    <a:pt x="8" y="44"/>
                  </a:lnTo>
                  <a:lnTo>
                    <a:pt x="12" y="46"/>
                  </a:lnTo>
                  <a:lnTo>
                    <a:pt x="1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4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14" y="28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4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8" y="24"/>
                  </a:lnTo>
                  <a:lnTo>
                    <a:pt x="54" y="26"/>
                  </a:lnTo>
                  <a:lnTo>
                    <a:pt x="56" y="30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46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3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0642EF7A-BA35-4A31-8305-59CB94781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891" y="2137471"/>
              <a:ext cx="59859" cy="48636"/>
            </a:xfrm>
            <a:custGeom>
              <a:avLst/>
              <a:gdLst>
                <a:gd name="T0" fmla="*/ 0 w 64"/>
                <a:gd name="T1" fmla="*/ 20 h 52"/>
                <a:gd name="T2" fmla="*/ 0 w 64"/>
                <a:gd name="T3" fmla="*/ 20 h 52"/>
                <a:gd name="T4" fmla="*/ 2 w 64"/>
                <a:gd name="T5" fmla="*/ 12 h 52"/>
                <a:gd name="T6" fmla="*/ 4 w 64"/>
                <a:gd name="T7" fmla="*/ 6 h 52"/>
                <a:gd name="T8" fmla="*/ 10 w 64"/>
                <a:gd name="T9" fmla="*/ 2 h 52"/>
                <a:gd name="T10" fmla="*/ 18 w 64"/>
                <a:gd name="T11" fmla="*/ 0 h 52"/>
                <a:gd name="T12" fmla="*/ 46 w 64"/>
                <a:gd name="T13" fmla="*/ 0 h 52"/>
                <a:gd name="T14" fmla="*/ 46 w 64"/>
                <a:gd name="T15" fmla="*/ 0 h 52"/>
                <a:gd name="T16" fmla="*/ 56 w 64"/>
                <a:gd name="T17" fmla="*/ 2 h 52"/>
                <a:gd name="T18" fmla="*/ 60 w 64"/>
                <a:gd name="T19" fmla="*/ 6 h 52"/>
                <a:gd name="T20" fmla="*/ 64 w 64"/>
                <a:gd name="T21" fmla="*/ 12 h 52"/>
                <a:gd name="T22" fmla="*/ 64 w 64"/>
                <a:gd name="T23" fmla="*/ 20 h 52"/>
                <a:gd name="T24" fmla="*/ 64 w 64"/>
                <a:gd name="T25" fmla="*/ 32 h 52"/>
                <a:gd name="T26" fmla="*/ 64 w 64"/>
                <a:gd name="T27" fmla="*/ 32 h 52"/>
                <a:gd name="T28" fmla="*/ 64 w 64"/>
                <a:gd name="T29" fmla="*/ 42 h 52"/>
                <a:gd name="T30" fmla="*/ 60 w 64"/>
                <a:gd name="T31" fmla="*/ 48 h 52"/>
                <a:gd name="T32" fmla="*/ 56 w 64"/>
                <a:gd name="T33" fmla="*/ 50 h 52"/>
                <a:gd name="T34" fmla="*/ 46 w 64"/>
                <a:gd name="T35" fmla="*/ 52 h 52"/>
                <a:gd name="T36" fmla="*/ 18 w 64"/>
                <a:gd name="T37" fmla="*/ 52 h 52"/>
                <a:gd name="T38" fmla="*/ 18 w 64"/>
                <a:gd name="T39" fmla="*/ 52 h 52"/>
                <a:gd name="T40" fmla="*/ 10 w 64"/>
                <a:gd name="T41" fmla="*/ 50 h 52"/>
                <a:gd name="T42" fmla="*/ 4 w 64"/>
                <a:gd name="T43" fmla="*/ 48 h 52"/>
                <a:gd name="T44" fmla="*/ 2 w 64"/>
                <a:gd name="T45" fmla="*/ 42 h 52"/>
                <a:gd name="T46" fmla="*/ 0 w 64"/>
                <a:gd name="T47" fmla="*/ 32 h 52"/>
                <a:gd name="T48" fmla="*/ 0 w 64"/>
                <a:gd name="T49" fmla="*/ 20 h 52"/>
                <a:gd name="T50" fmla="*/ 58 w 64"/>
                <a:gd name="T51" fmla="*/ 16 h 52"/>
                <a:gd name="T52" fmla="*/ 58 w 64"/>
                <a:gd name="T53" fmla="*/ 16 h 52"/>
                <a:gd name="T54" fmla="*/ 56 w 64"/>
                <a:gd name="T55" fmla="*/ 12 h 52"/>
                <a:gd name="T56" fmla="*/ 54 w 64"/>
                <a:gd name="T57" fmla="*/ 8 h 52"/>
                <a:gd name="T58" fmla="*/ 50 w 64"/>
                <a:gd name="T59" fmla="*/ 6 h 52"/>
                <a:gd name="T60" fmla="*/ 46 w 64"/>
                <a:gd name="T61" fmla="*/ 6 h 52"/>
                <a:gd name="T62" fmla="*/ 18 w 64"/>
                <a:gd name="T63" fmla="*/ 6 h 52"/>
                <a:gd name="T64" fmla="*/ 18 w 64"/>
                <a:gd name="T65" fmla="*/ 6 h 52"/>
                <a:gd name="T66" fmla="*/ 14 w 64"/>
                <a:gd name="T67" fmla="*/ 6 h 52"/>
                <a:gd name="T68" fmla="*/ 10 w 64"/>
                <a:gd name="T69" fmla="*/ 8 h 52"/>
                <a:gd name="T70" fmla="*/ 8 w 64"/>
                <a:gd name="T71" fmla="*/ 12 h 52"/>
                <a:gd name="T72" fmla="*/ 6 w 64"/>
                <a:gd name="T73" fmla="*/ 16 h 52"/>
                <a:gd name="T74" fmla="*/ 6 w 64"/>
                <a:gd name="T75" fmla="*/ 36 h 52"/>
                <a:gd name="T76" fmla="*/ 6 w 64"/>
                <a:gd name="T77" fmla="*/ 36 h 52"/>
                <a:gd name="T78" fmla="*/ 8 w 64"/>
                <a:gd name="T79" fmla="*/ 40 h 52"/>
                <a:gd name="T80" fmla="*/ 10 w 64"/>
                <a:gd name="T81" fmla="*/ 44 h 52"/>
                <a:gd name="T82" fmla="*/ 14 w 64"/>
                <a:gd name="T83" fmla="*/ 46 h 52"/>
                <a:gd name="T84" fmla="*/ 18 w 64"/>
                <a:gd name="T85" fmla="*/ 46 h 52"/>
                <a:gd name="T86" fmla="*/ 46 w 64"/>
                <a:gd name="T87" fmla="*/ 46 h 52"/>
                <a:gd name="T88" fmla="*/ 46 w 64"/>
                <a:gd name="T89" fmla="*/ 46 h 52"/>
                <a:gd name="T90" fmla="*/ 50 w 64"/>
                <a:gd name="T91" fmla="*/ 46 h 52"/>
                <a:gd name="T92" fmla="*/ 54 w 64"/>
                <a:gd name="T93" fmla="*/ 44 h 52"/>
                <a:gd name="T94" fmla="*/ 56 w 64"/>
                <a:gd name="T95" fmla="*/ 40 h 52"/>
                <a:gd name="T96" fmla="*/ 58 w 64"/>
                <a:gd name="T97" fmla="*/ 36 h 52"/>
                <a:gd name="T98" fmla="*/ 58 w 64"/>
                <a:gd name="T9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0" y="6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42"/>
                  </a:lnTo>
                  <a:lnTo>
                    <a:pt x="60" y="48"/>
                  </a:lnTo>
                  <a:lnTo>
                    <a:pt x="56" y="50"/>
                  </a:lnTo>
                  <a:lnTo>
                    <a:pt x="46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4" y="46"/>
                  </a:lnTo>
                  <a:lnTo>
                    <a:pt x="18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6" y="40"/>
                  </a:lnTo>
                  <a:lnTo>
                    <a:pt x="58" y="36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C81331F1-C8D7-44B5-AEB7-F1CB68058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97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8 w 58"/>
                <a:gd name="T3" fmla="*/ 0 h 50"/>
                <a:gd name="T4" fmla="*/ 8 w 58"/>
                <a:gd name="T5" fmla="*/ 36 h 50"/>
                <a:gd name="T6" fmla="*/ 8 w 58"/>
                <a:gd name="T7" fmla="*/ 36 h 50"/>
                <a:gd name="T8" fmla="*/ 8 w 58"/>
                <a:gd name="T9" fmla="*/ 40 h 50"/>
                <a:gd name="T10" fmla="*/ 10 w 58"/>
                <a:gd name="T11" fmla="*/ 42 h 50"/>
                <a:gd name="T12" fmla="*/ 12 w 58"/>
                <a:gd name="T13" fmla="*/ 44 h 50"/>
                <a:gd name="T14" fmla="*/ 18 w 58"/>
                <a:gd name="T15" fmla="*/ 44 h 50"/>
                <a:gd name="T16" fmla="*/ 42 w 58"/>
                <a:gd name="T17" fmla="*/ 44 h 50"/>
                <a:gd name="T18" fmla="*/ 42 w 58"/>
                <a:gd name="T19" fmla="*/ 44 h 50"/>
                <a:gd name="T20" fmla="*/ 46 w 58"/>
                <a:gd name="T21" fmla="*/ 44 h 50"/>
                <a:gd name="T22" fmla="*/ 50 w 58"/>
                <a:gd name="T23" fmla="*/ 42 h 50"/>
                <a:gd name="T24" fmla="*/ 52 w 58"/>
                <a:gd name="T25" fmla="*/ 40 h 50"/>
                <a:gd name="T26" fmla="*/ 52 w 58"/>
                <a:gd name="T27" fmla="*/ 36 h 50"/>
                <a:gd name="T28" fmla="*/ 52 w 58"/>
                <a:gd name="T29" fmla="*/ 0 h 50"/>
                <a:gd name="T30" fmla="*/ 58 w 58"/>
                <a:gd name="T31" fmla="*/ 0 h 50"/>
                <a:gd name="T32" fmla="*/ 58 w 58"/>
                <a:gd name="T33" fmla="*/ 36 h 50"/>
                <a:gd name="T34" fmla="*/ 58 w 58"/>
                <a:gd name="T35" fmla="*/ 36 h 50"/>
                <a:gd name="T36" fmla="*/ 58 w 58"/>
                <a:gd name="T37" fmla="*/ 42 h 50"/>
                <a:gd name="T38" fmla="*/ 54 w 58"/>
                <a:gd name="T39" fmla="*/ 46 h 50"/>
                <a:gd name="T40" fmla="*/ 50 w 58"/>
                <a:gd name="T41" fmla="*/ 50 h 50"/>
                <a:gd name="T42" fmla="*/ 42 w 58"/>
                <a:gd name="T43" fmla="*/ 50 h 50"/>
                <a:gd name="T44" fmla="*/ 18 w 58"/>
                <a:gd name="T45" fmla="*/ 50 h 50"/>
                <a:gd name="T46" fmla="*/ 18 w 58"/>
                <a:gd name="T47" fmla="*/ 50 h 50"/>
                <a:gd name="T48" fmla="*/ 10 w 58"/>
                <a:gd name="T49" fmla="*/ 50 h 50"/>
                <a:gd name="T50" fmla="*/ 4 w 58"/>
                <a:gd name="T51" fmla="*/ 46 h 50"/>
                <a:gd name="T52" fmla="*/ 2 w 58"/>
                <a:gd name="T53" fmla="*/ 42 h 50"/>
                <a:gd name="T54" fmla="*/ 0 w 58"/>
                <a:gd name="T55" fmla="*/ 36 h 50"/>
                <a:gd name="T56" fmla="*/ 0 w 58"/>
                <a:gd name="T5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8" y="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8" y="44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6" y="44"/>
                  </a:lnTo>
                  <a:lnTo>
                    <a:pt x="50" y="42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4" y="46"/>
                  </a:lnTo>
                  <a:lnTo>
                    <a:pt x="50" y="50"/>
                  </a:lnTo>
                  <a:lnTo>
                    <a:pt x="42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612DB0F3-AF30-4742-93BA-4D96754B6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2139341"/>
              <a:ext cx="54248" cy="46765"/>
            </a:xfrm>
            <a:custGeom>
              <a:avLst/>
              <a:gdLst>
                <a:gd name="T0" fmla="*/ 26 w 58"/>
                <a:gd name="T1" fmla="*/ 4 h 50"/>
                <a:gd name="T2" fmla="*/ 0 w 58"/>
                <a:gd name="T3" fmla="*/ 4 h 50"/>
                <a:gd name="T4" fmla="*/ 0 w 58"/>
                <a:gd name="T5" fmla="*/ 0 h 50"/>
                <a:gd name="T6" fmla="*/ 58 w 58"/>
                <a:gd name="T7" fmla="*/ 0 h 50"/>
                <a:gd name="T8" fmla="*/ 58 w 58"/>
                <a:gd name="T9" fmla="*/ 4 h 50"/>
                <a:gd name="T10" fmla="*/ 32 w 58"/>
                <a:gd name="T11" fmla="*/ 4 h 50"/>
                <a:gd name="T12" fmla="*/ 32 w 58"/>
                <a:gd name="T13" fmla="*/ 50 h 50"/>
                <a:gd name="T14" fmla="*/ 26 w 58"/>
                <a:gd name="T15" fmla="*/ 50 h 50"/>
                <a:gd name="T16" fmla="*/ 26 w 58"/>
                <a:gd name="T1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0">
                  <a:moveTo>
                    <a:pt x="2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32" y="4"/>
                  </a:lnTo>
                  <a:lnTo>
                    <a:pt x="32" y="50"/>
                  </a:lnTo>
                  <a:lnTo>
                    <a:pt x="26" y="5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8DB7B059-3E03-4E58-B59D-7449778CE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43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6 w 58"/>
                <a:gd name="T3" fmla="*/ 0 h 50"/>
                <a:gd name="T4" fmla="*/ 6 w 58"/>
                <a:gd name="T5" fmla="*/ 20 h 50"/>
                <a:gd name="T6" fmla="*/ 52 w 58"/>
                <a:gd name="T7" fmla="*/ 20 h 50"/>
                <a:gd name="T8" fmla="*/ 52 w 58"/>
                <a:gd name="T9" fmla="*/ 0 h 50"/>
                <a:gd name="T10" fmla="*/ 58 w 58"/>
                <a:gd name="T11" fmla="*/ 0 h 50"/>
                <a:gd name="T12" fmla="*/ 58 w 58"/>
                <a:gd name="T13" fmla="*/ 50 h 50"/>
                <a:gd name="T14" fmla="*/ 52 w 58"/>
                <a:gd name="T15" fmla="*/ 50 h 50"/>
                <a:gd name="T16" fmla="*/ 52 w 58"/>
                <a:gd name="T17" fmla="*/ 26 h 50"/>
                <a:gd name="T18" fmla="*/ 6 w 58"/>
                <a:gd name="T19" fmla="*/ 26 h 50"/>
                <a:gd name="T20" fmla="*/ 6 w 58"/>
                <a:gd name="T21" fmla="*/ 50 h 50"/>
                <a:gd name="T22" fmla="*/ 0 w 58"/>
                <a:gd name="T23" fmla="*/ 50 h 50"/>
                <a:gd name="T24" fmla="*/ 0 w 58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6" y="0"/>
                  </a:lnTo>
                  <a:lnTo>
                    <a:pt x="6" y="20"/>
                  </a:lnTo>
                  <a:lnTo>
                    <a:pt x="52" y="2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50"/>
                  </a:lnTo>
                  <a:lnTo>
                    <a:pt x="52" y="50"/>
                  </a:lnTo>
                  <a:lnTo>
                    <a:pt x="52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A14999F8-BD0E-45F5-8462-3955F448B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2093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2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2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D7AD16A8-BEA8-4CFE-BF46-74F9CFD37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176" y="2139341"/>
              <a:ext cx="44895" cy="46765"/>
            </a:xfrm>
            <a:custGeom>
              <a:avLst/>
              <a:gdLst>
                <a:gd name="T0" fmla="*/ 0 w 48"/>
                <a:gd name="T1" fmla="*/ 0 h 50"/>
                <a:gd name="T2" fmla="*/ 48 w 48"/>
                <a:gd name="T3" fmla="*/ 0 h 50"/>
                <a:gd name="T4" fmla="*/ 48 w 48"/>
                <a:gd name="T5" fmla="*/ 4 h 50"/>
                <a:gd name="T6" fmla="*/ 6 w 48"/>
                <a:gd name="T7" fmla="*/ 4 h 50"/>
                <a:gd name="T8" fmla="*/ 6 w 48"/>
                <a:gd name="T9" fmla="*/ 20 h 50"/>
                <a:gd name="T10" fmla="*/ 46 w 48"/>
                <a:gd name="T11" fmla="*/ 20 h 50"/>
                <a:gd name="T12" fmla="*/ 46 w 48"/>
                <a:gd name="T13" fmla="*/ 26 h 50"/>
                <a:gd name="T14" fmla="*/ 6 w 48"/>
                <a:gd name="T15" fmla="*/ 26 h 50"/>
                <a:gd name="T16" fmla="*/ 6 w 48"/>
                <a:gd name="T17" fmla="*/ 50 h 50"/>
                <a:gd name="T18" fmla="*/ 0 w 48"/>
                <a:gd name="T19" fmla="*/ 50 h 50"/>
                <a:gd name="T20" fmla="*/ 0 w 48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0">
                  <a:moveTo>
                    <a:pt x="0" y="0"/>
                  </a:moveTo>
                  <a:lnTo>
                    <a:pt x="48" y="0"/>
                  </a:lnTo>
                  <a:lnTo>
                    <a:pt x="48" y="4"/>
                  </a:lnTo>
                  <a:lnTo>
                    <a:pt x="6" y="4"/>
                  </a:lnTo>
                  <a:lnTo>
                    <a:pt x="6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55BD852F-322B-4FC3-BFDC-05DE37EF21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7424" y="2139341"/>
              <a:ext cx="52377" cy="46765"/>
            </a:xfrm>
            <a:custGeom>
              <a:avLst/>
              <a:gdLst>
                <a:gd name="T0" fmla="*/ 0 w 56"/>
                <a:gd name="T1" fmla="*/ 0 h 50"/>
                <a:gd name="T2" fmla="*/ 40 w 56"/>
                <a:gd name="T3" fmla="*/ 0 h 50"/>
                <a:gd name="T4" fmla="*/ 40 w 56"/>
                <a:gd name="T5" fmla="*/ 0 h 50"/>
                <a:gd name="T6" fmla="*/ 48 w 56"/>
                <a:gd name="T7" fmla="*/ 0 h 50"/>
                <a:gd name="T8" fmla="*/ 54 w 56"/>
                <a:gd name="T9" fmla="*/ 2 h 50"/>
                <a:gd name="T10" fmla="*/ 56 w 56"/>
                <a:gd name="T11" fmla="*/ 8 h 50"/>
                <a:gd name="T12" fmla="*/ 56 w 56"/>
                <a:gd name="T13" fmla="*/ 14 h 50"/>
                <a:gd name="T14" fmla="*/ 56 w 56"/>
                <a:gd name="T15" fmla="*/ 18 h 50"/>
                <a:gd name="T16" fmla="*/ 56 w 56"/>
                <a:gd name="T17" fmla="*/ 18 h 50"/>
                <a:gd name="T18" fmla="*/ 56 w 56"/>
                <a:gd name="T19" fmla="*/ 22 h 50"/>
                <a:gd name="T20" fmla="*/ 54 w 56"/>
                <a:gd name="T21" fmla="*/ 24 h 50"/>
                <a:gd name="T22" fmla="*/ 50 w 56"/>
                <a:gd name="T23" fmla="*/ 26 h 50"/>
                <a:gd name="T24" fmla="*/ 46 w 56"/>
                <a:gd name="T25" fmla="*/ 26 h 50"/>
                <a:gd name="T26" fmla="*/ 46 w 56"/>
                <a:gd name="T27" fmla="*/ 28 h 50"/>
                <a:gd name="T28" fmla="*/ 46 w 56"/>
                <a:gd name="T29" fmla="*/ 28 h 50"/>
                <a:gd name="T30" fmla="*/ 52 w 56"/>
                <a:gd name="T31" fmla="*/ 28 h 50"/>
                <a:gd name="T32" fmla="*/ 54 w 56"/>
                <a:gd name="T33" fmla="*/ 30 h 50"/>
                <a:gd name="T34" fmla="*/ 56 w 56"/>
                <a:gd name="T35" fmla="*/ 36 h 50"/>
                <a:gd name="T36" fmla="*/ 56 w 56"/>
                <a:gd name="T37" fmla="*/ 50 h 50"/>
                <a:gd name="T38" fmla="*/ 50 w 56"/>
                <a:gd name="T39" fmla="*/ 50 h 50"/>
                <a:gd name="T40" fmla="*/ 50 w 56"/>
                <a:gd name="T41" fmla="*/ 38 h 50"/>
                <a:gd name="T42" fmla="*/ 50 w 56"/>
                <a:gd name="T43" fmla="*/ 38 h 50"/>
                <a:gd name="T44" fmla="*/ 48 w 56"/>
                <a:gd name="T45" fmla="*/ 34 h 50"/>
                <a:gd name="T46" fmla="*/ 46 w 56"/>
                <a:gd name="T47" fmla="*/ 30 h 50"/>
                <a:gd name="T48" fmla="*/ 44 w 56"/>
                <a:gd name="T49" fmla="*/ 30 h 50"/>
                <a:gd name="T50" fmla="*/ 40 w 56"/>
                <a:gd name="T51" fmla="*/ 30 h 50"/>
                <a:gd name="T52" fmla="*/ 6 w 56"/>
                <a:gd name="T53" fmla="*/ 30 h 50"/>
                <a:gd name="T54" fmla="*/ 6 w 56"/>
                <a:gd name="T55" fmla="*/ 50 h 50"/>
                <a:gd name="T56" fmla="*/ 0 w 56"/>
                <a:gd name="T57" fmla="*/ 50 h 50"/>
                <a:gd name="T58" fmla="*/ 0 w 56"/>
                <a:gd name="T59" fmla="*/ 0 h 50"/>
                <a:gd name="T60" fmla="*/ 38 w 56"/>
                <a:gd name="T61" fmla="*/ 24 h 50"/>
                <a:gd name="T62" fmla="*/ 38 w 56"/>
                <a:gd name="T63" fmla="*/ 24 h 50"/>
                <a:gd name="T64" fmla="*/ 46 w 56"/>
                <a:gd name="T65" fmla="*/ 22 h 50"/>
                <a:gd name="T66" fmla="*/ 48 w 56"/>
                <a:gd name="T67" fmla="*/ 20 h 50"/>
                <a:gd name="T68" fmla="*/ 50 w 56"/>
                <a:gd name="T69" fmla="*/ 16 h 50"/>
                <a:gd name="T70" fmla="*/ 50 w 56"/>
                <a:gd name="T71" fmla="*/ 12 h 50"/>
                <a:gd name="T72" fmla="*/ 50 w 56"/>
                <a:gd name="T73" fmla="*/ 12 h 50"/>
                <a:gd name="T74" fmla="*/ 48 w 56"/>
                <a:gd name="T75" fmla="*/ 8 h 50"/>
                <a:gd name="T76" fmla="*/ 46 w 56"/>
                <a:gd name="T77" fmla="*/ 6 h 50"/>
                <a:gd name="T78" fmla="*/ 44 w 56"/>
                <a:gd name="T79" fmla="*/ 6 h 50"/>
                <a:gd name="T80" fmla="*/ 36 w 56"/>
                <a:gd name="T81" fmla="*/ 4 h 50"/>
                <a:gd name="T82" fmla="*/ 6 w 56"/>
                <a:gd name="T83" fmla="*/ 4 h 50"/>
                <a:gd name="T84" fmla="*/ 6 w 56"/>
                <a:gd name="T85" fmla="*/ 24 h 50"/>
                <a:gd name="T86" fmla="*/ 38 w 56"/>
                <a:gd name="T8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50">
                  <a:moveTo>
                    <a:pt x="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4" y="24"/>
                  </a:lnTo>
                  <a:lnTo>
                    <a:pt x="50" y="26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2" y="28"/>
                  </a:lnTo>
                  <a:lnTo>
                    <a:pt x="54" y="30"/>
                  </a:lnTo>
                  <a:lnTo>
                    <a:pt x="56" y="36"/>
                  </a:lnTo>
                  <a:lnTo>
                    <a:pt x="56" y="50"/>
                  </a:lnTo>
                  <a:lnTo>
                    <a:pt x="50" y="5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0" y="30"/>
                  </a:lnTo>
                  <a:lnTo>
                    <a:pt x="6" y="30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  <a:moveTo>
                    <a:pt x="38" y="24"/>
                  </a:moveTo>
                  <a:lnTo>
                    <a:pt x="38" y="2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50" y="16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36" y="4"/>
                  </a:lnTo>
                  <a:lnTo>
                    <a:pt x="6" y="4"/>
                  </a:lnTo>
                  <a:lnTo>
                    <a:pt x="6" y="24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B2421946-B970-4085-BAEE-72BE27A51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024" y="2139341"/>
              <a:ext cx="5612" cy="46765"/>
            </a:xfrm>
            <a:prstGeom prst="rect">
              <a:avLst/>
            </a:pr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59D2B4E8-9CB4-4DF7-A639-30BEEF8AB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60" y="2137471"/>
              <a:ext cx="57989" cy="48636"/>
            </a:xfrm>
            <a:custGeom>
              <a:avLst/>
              <a:gdLst>
                <a:gd name="T0" fmla="*/ 0 w 62"/>
                <a:gd name="T1" fmla="*/ 20 h 52"/>
                <a:gd name="T2" fmla="*/ 0 w 62"/>
                <a:gd name="T3" fmla="*/ 20 h 52"/>
                <a:gd name="T4" fmla="*/ 2 w 62"/>
                <a:gd name="T5" fmla="*/ 12 h 52"/>
                <a:gd name="T6" fmla="*/ 4 w 62"/>
                <a:gd name="T7" fmla="*/ 6 h 52"/>
                <a:gd name="T8" fmla="*/ 10 w 62"/>
                <a:gd name="T9" fmla="*/ 2 h 52"/>
                <a:gd name="T10" fmla="*/ 18 w 62"/>
                <a:gd name="T11" fmla="*/ 0 h 52"/>
                <a:gd name="T12" fmla="*/ 44 w 62"/>
                <a:gd name="T13" fmla="*/ 0 h 52"/>
                <a:gd name="T14" fmla="*/ 44 w 62"/>
                <a:gd name="T15" fmla="*/ 0 h 52"/>
                <a:gd name="T16" fmla="*/ 52 w 62"/>
                <a:gd name="T17" fmla="*/ 2 h 52"/>
                <a:gd name="T18" fmla="*/ 56 w 62"/>
                <a:gd name="T19" fmla="*/ 4 h 52"/>
                <a:gd name="T20" fmla="*/ 60 w 62"/>
                <a:gd name="T21" fmla="*/ 8 h 52"/>
                <a:gd name="T22" fmla="*/ 60 w 62"/>
                <a:gd name="T23" fmla="*/ 14 h 52"/>
                <a:gd name="T24" fmla="*/ 60 w 62"/>
                <a:gd name="T25" fmla="*/ 18 h 52"/>
                <a:gd name="T26" fmla="*/ 54 w 62"/>
                <a:gd name="T27" fmla="*/ 18 h 52"/>
                <a:gd name="T28" fmla="*/ 54 w 62"/>
                <a:gd name="T29" fmla="*/ 16 h 52"/>
                <a:gd name="T30" fmla="*/ 54 w 62"/>
                <a:gd name="T31" fmla="*/ 16 h 52"/>
                <a:gd name="T32" fmla="*/ 54 w 62"/>
                <a:gd name="T33" fmla="*/ 10 h 52"/>
                <a:gd name="T34" fmla="*/ 50 w 62"/>
                <a:gd name="T35" fmla="*/ 8 h 52"/>
                <a:gd name="T36" fmla="*/ 48 w 62"/>
                <a:gd name="T37" fmla="*/ 6 h 52"/>
                <a:gd name="T38" fmla="*/ 42 w 62"/>
                <a:gd name="T39" fmla="*/ 6 h 52"/>
                <a:gd name="T40" fmla="*/ 20 w 62"/>
                <a:gd name="T41" fmla="*/ 6 h 52"/>
                <a:gd name="T42" fmla="*/ 20 w 62"/>
                <a:gd name="T43" fmla="*/ 6 h 52"/>
                <a:gd name="T44" fmla="*/ 14 w 62"/>
                <a:gd name="T45" fmla="*/ 6 h 52"/>
                <a:gd name="T46" fmla="*/ 12 w 62"/>
                <a:gd name="T47" fmla="*/ 8 h 52"/>
                <a:gd name="T48" fmla="*/ 8 w 62"/>
                <a:gd name="T49" fmla="*/ 12 h 52"/>
                <a:gd name="T50" fmla="*/ 8 w 62"/>
                <a:gd name="T51" fmla="*/ 16 h 52"/>
                <a:gd name="T52" fmla="*/ 8 w 62"/>
                <a:gd name="T53" fmla="*/ 36 h 52"/>
                <a:gd name="T54" fmla="*/ 8 w 62"/>
                <a:gd name="T55" fmla="*/ 36 h 52"/>
                <a:gd name="T56" fmla="*/ 8 w 62"/>
                <a:gd name="T57" fmla="*/ 40 h 52"/>
                <a:gd name="T58" fmla="*/ 12 w 62"/>
                <a:gd name="T59" fmla="*/ 44 h 52"/>
                <a:gd name="T60" fmla="*/ 14 w 62"/>
                <a:gd name="T61" fmla="*/ 46 h 52"/>
                <a:gd name="T62" fmla="*/ 20 w 62"/>
                <a:gd name="T63" fmla="*/ 46 h 52"/>
                <a:gd name="T64" fmla="*/ 42 w 62"/>
                <a:gd name="T65" fmla="*/ 46 h 52"/>
                <a:gd name="T66" fmla="*/ 42 w 62"/>
                <a:gd name="T67" fmla="*/ 46 h 52"/>
                <a:gd name="T68" fmla="*/ 48 w 62"/>
                <a:gd name="T69" fmla="*/ 46 h 52"/>
                <a:gd name="T70" fmla="*/ 52 w 62"/>
                <a:gd name="T71" fmla="*/ 44 h 52"/>
                <a:gd name="T72" fmla="*/ 54 w 62"/>
                <a:gd name="T73" fmla="*/ 42 h 52"/>
                <a:gd name="T74" fmla="*/ 54 w 62"/>
                <a:gd name="T75" fmla="*/ 38 h 52"/>
                <a:gd name="T76" fmla="*/ 54 w 62"/>
                <a:gd name="T77" fmla="*/ 34 h 52"/>
                <a:gd name="T78" fmla="*/ 62 w 62"/>
                <a:gd name="T79" fmla="*/ 34 h 52"/>
                <a:gd name="T80" fmla="*/ 62 w 62"/>
                <a:gd name="T81" fmla="*/ 38 h 52"/>
                <a:gd name="T82" fmla="*/ 62 w 62"/>
                <a:gd name="T83" fmla="*/ 38 h 52"/>
                <a:gd name="T84" fmla="*/ 60 w 62"/>
                <a:gd name="T85" fmla="*/ 44 h 52"/>
                <a:gd name="T86" fmla="*/ 58 w 62"/>
                <a:gd name="T87" fmla="*/ 48 h 52"/>
                <a:gd name="T88" fmla="*/ 52 w 62"/>
                <a:gd name="T89" fmla="*/ 50 h 52"/>
                <a:gd name="T90" fmla="*/ 44 w 62"/>
                <a:gd name="T91" fmla="*/ 52 h 52"/>
                <a:gd name="T92" fmla="*/ 18 w 62"/>
                <a:gd name="T93" fmla="*/ 52 h 52"/>
                <a:gd name="T94" fmla="*/ 18 w 62"/>
                <a:gd name="T95" fmla="*/ 52 h 52"/>
                <a:gd name="T96" fmla="*/ 10 w 62"/>
                <a:gd name="T97" fmla="*/ 50 h 52"/>
                <a:gd name="T98" fmla="*/ 4 w 62"/>
                <a:gd name="T99" fmla="*/ 48 h 52"/>
                <a:gd name="T100" fmla="*/ 2 w 62"/>
                <a:gd name="T101" fmla="*/ 42 h 52"/>
                <a:gd name="T102" fmla="*/ 0 w 62"/>
                <a:gd name="T103" fmla="*/ 32 h 52"/>
                <a:gd name="T104" fmla="*/ 0 w 62"/>
                <a:gd name="T105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2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8" y="46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62" y="34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4"/>
                  </a:lnTo>
                  <a:lnTo>
                    <a:pt x="58" y="48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C796340E-8EF5-4306-9520-05DF38AAA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9589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0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0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68793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9CE278-0809-4CC7-9B2D-8C82E116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+mn-lt"/>
                <a:ea typeface="+mn-ea"/>
                <a:cs typeface="+mn-cs"/>
              </a:rPr>
              <a:t>University of Pretoria</a:t>
            </a:r>
            <a:br>
              <a:rPr lang="en-US" sz="2400" b="1" dirty="0">
                <a:latin typeface="+mn-lt"/>
                <a:ea typeface="+mn-ea"/>
                <a:cs typeface="+mn-cs"/>
              </a:rPr>
            </a:br>
            <a:r>
              <a:rPr lang="en-US" sz="2400" b="1" dirty="0" err="1">
                <a:latin typeface="+mn-lt"/>
                <a:ea typeface="+mn-ea"/>
                <a:cs typeface="+mn-cs"/>
              </a:rPr>
              <a:t>Akanyang</a:t>
            </a:r>
            <a:r>
              <a:rPr lang="en-US" sz="2400" b="1" dirty="0">
                <a:latin typeface="+mn-lt"/>
                <a:ea typeface="+mn-ea"/>
                <a:cs typeface="+mn-cs"/>
              </a:rPr>
              <a:t> Student Residence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EA1779-F3E5-442E-A86B-9760B8A12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Products used :	</a:t>
            </a:r>
            <a:r>
              <a:rPr lang="en-US" b="1" dirty="0"/>
              <a:t>Silentflor PUR</a:t>
            </a:r>
          </a:p>
          <a:p>
            <a:r>
              <a:rPr lang="en-US" b="1" dirty="0"/>
              <a:t>		Palettone PUR</a:t>
            </a:r>
          </a:p>
          <a:p>
            <a:r>
              <a:rPr lang="en-US" b="1" dirty="0"/>
              <a:t>		Standard XL </a:t>
            </a:r>
          </a:p>
          <a:p>
            <a:r>
              <a:rPr lang="en-US" b="1" dirty="0"/>
              <a:t>		XL 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 :	Two Five Five Architects</a:t>
            </a:r>
            <a:r>
              <a:rPr lang="en-US" sz="1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CAB4B-C8ED-4E11-ADB3-02B2EC78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115" y="2469104"/>
            <a:ext cx="4822354" cy="4291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E69F9-1B1B-4AC6-955C-98683478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377" y="2457400"/>
            <a:ext cx="3300344" cy="4302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5F7CF-039C-4ABC-AA53-BA9497A0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6" y="4644886"/>
            <a:ext cx="2890831" cy="2115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C91228-E58F-4203-9B92-CF8769E67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23" y="2506820"/>
            <a:ext cx="2886336" cy="21079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09413E-5563-4E4D-A847-63A82C09D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512" y="19268"/>
            <a:ext cx="1469263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4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9CE278-0809-4CC7-9B2D-8C82E116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+mn-lt"/>
                <a:ea typeface="+mn-ea"/>
                <a:cs typeface="+mn-cs"/>
              </a:rPr>
              <a:t>University of Pretoria</a:t>
            </a:r>
            <a:br>
              <a:rPr lang="en-US" sz="2400" b="1" dirty="0">
                <a:latin typeface="+mn-lt"/>
                <a:ea typeface="+mn-ea"/>
                <a:cs typeface="+mn-cs"/>
              </a:rPr>
            </a:br>
            <a:r>
              <a:rPr lang="en-US" sz="2400" b="1" dirty="0">
                <a:latin typeface="+mn-lt"/>
                <a:ea typeface="+mn-ea"/>
                <a:cs typeface="+mn-cs"/>
              </a:rPr>
              <a:t>EMS Research Hub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EA1779-F3E5-442E-A86B-9760B8A12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Products used :	</a:t>
            </a:r>
            <a:r>
              <a:rPr lang="en-US" b="1" dirty="0"/>
              <a:t>Bloc PUR</a:t>
            </a:r>
          </a:p>
          <a:p>
            <a:r>
              <a:rPr lang="en-US" b="1" dirty="0"/>
              <a:t>		Silentflor PUR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 :	Two Five Five Architects</a:t>
            </a:r>
            <a:r>
              <a:rPr lang="en-US" sz="18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EBE4B-197B-46FA-A59E-10CB8327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41" y="2606462"/>
            <a:ext cx="2828789" cy="373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79976-D1DD-4EB3-887A-0E22953E6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41" y="2606462"/>
            <a:ext cx="3177154" cy="3731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3C2C2-D0F4-4319-9A3B-DB9DB9BC2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835" y="2599364"/>
            <a:ext cx="3033487" cy="37310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0583AD-0B48-47AE-B556-6B32D72BB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512" y="19268"/>
            <a:ext cx="1469263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9CE278-0809-4CC7-9B2D-8C82E116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latin typeface="+mn-lt"/>
                <a:ea typeface="+mn-ea"/>
                <a:cs typeface="+mn-cs"/>
              </a:rPr>
              <a:t>Luneside</a:t>
            </a:r>
            <a:r>
              <a:rPr lang="en-US" sz="2800" b="1" dirty="0">
                <a:latin typeface="+mn-lt"/>
                <a:ea typeface="+mn-ea"/>
                <a:cs typeface="+mn-cs"/>
              </a:rPr>
              <a:t> Student Accommodation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EA1779-F3E5-442E-A86B-9760B8A12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used :	</a:t>
            </a:r>
            <a:r>
              <a:rPr lang="en-US" b="1" dirty="0"/>
              <a:t>Standard PUR</a:t>
            </a:r>
          </a:p>
          <a:p>
            <a:r>
              <a:rPr lang="en-US" b="1" dirty="0"/>
              <a:t>		Expona Flow PUR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 :	Just H Architects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: 		</a:t>
            </a:r>
            <a:r>
              <a:rPr lang="en-US" dirty="0">
                <a:hlinkClick r:id="rId2"/>
              </a:rPr>
              <a:t>https://youtu.be/4BckIg3_yY8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B3A00-5CD6-48CF-8E05-D0728A1E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25" y="2507230"/>
            <a:ext cx="3171385" cy="2068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65115-B281-4717-82BE-B46F9A77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26" y="4585394"/>
            <a:ext cx="3165318" cy="2168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53D83-46F4-4B7E-A23B-EA5EFCDF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202" y="2497360"/>
            <a:ext cx="3171385" cy="2068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22E6CE-E5FB-4A73-86B1-A41C896F9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168" y="2507230"/>
            <a:ext cx="3353091" cy="2068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E5CA9-29CC-4CC5-A5F7-48D2A7EE7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169" y="4602512"/>
            <a:ext cx="3354713" cy="21782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67B6620-B411-400C-AE4A-5EF06C768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203" y="4594123"/>
            <a:ext cx="3165318" cy="21337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E98EE23-D0CB-48C1-B095-ABCFC46612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1512" y="45082"/>
            <a:ext cx="1469263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5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9CE278-0809-4CC7-9B2D-8C82E116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4388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latin typeface="+mn-lt"/>
                <a:ea typeface="+mn-ea"/>
                <a:cs typeface="+mn-cs"/>
              </a:rPr>
              <a:t>Envie</a:t>
            </a:r>
            <a:r>
              <a:rPr lang="en-US" sz="2400" b="1" dirty="0">
                <a:latin typeface="+mn-lt"/>
                <a:ea typeface="+mn-ea"/>
                <a:cs typeface="+mn-cs"/>
              </a:rPr>
              <a:t> Student Apartments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EA1779-F3E5-442E-A86B-9760B8A12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used :	</a:t>
            </a:r>
            <a:r>
              <a:rPr lang="en-US" b="1" dirty="0"/>
              <a:t>Expona Commercial PUR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 :	Creative Friction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104B7-D70C-4BF2-98B3-14ED7921C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38" y="2599364"/>
            <a:ext cx="3450635" cy="3517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16BA5-045C-4327-99D3-3DF05511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576" y="2599363"/>
            <a:ext cx="3450635" cy="351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9EF0C-78B8-4751-8308-29F8EA645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99" y="2599362"/>
            <a:ext cx="3450635" cy="3517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A0E328D-E214-43E8-A156-497BDA5E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512" y="0"/>
            <a:ext cx="1469263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04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tack of flyers on a table&#10;&#10;Description generated with high confidence">
            <a:extLst>
              <a:ext uri="{FF2B5EF4-FFF2-40B4-BE49-F238E27FC236}">
                <a16:creationId xmlns:a16="http://schemas.microsoft.com/office/drawing/2014/main" id="{3FAD27B0-AE8D-4715-8AD3-D8AB9AFEE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0" b="4036"/>
          <a:stretch/>
        </p:blipFill>
        <p:spPr>
          <a:xfrm>
            <a:off x="-34089" y="0"/>
            <a:ext cx="12226089" cy="7448550"/>
          </a:xfrm>
          <a:prstGeom prst="rect">
            <a:avLst/>
          </a:prstGeom>
        </p:spPr>
      </p:pic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613032" y="-1"/>
            <a:ext cx="3606668" cy="68580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87975" y="0"/>
            <a:ext cx="1365825" cy="1058779"/>
            <a:chOff x="7508816" y="1222745"/>
            <a:chExt cx="1447848" cy="1122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solidFill>
              <a:srgbClr val="005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8801404" y="2000917"/>
              <a:ext cx="33671" cy="14965"/>
            </a:xfrm>
            <a:custGeom>
              <a:avLst/>
              <a:gdLst>
                <a:gd name="T0" fmla="*/ 0 w 36"/>
                <a:gd name="T1" fmla="*/ 2 h 16"/>
                <a:gd name="T2" fmla="*/ 6 w 36"/>
                <a:gd name="T3" fmla="*/ 2 h 16"/>
                <a:gd name="T4" fmla="*/ 6 w 36"/>
                <a:gd name="T5" fmla="*/ 16 h 16"/>
                <a:gd name="T6" fmla="*/ 10 w 36"/>
                <a:gd name="T7" fmla="*/ 16 h 16"/>
                <a:gd name="T8" fmla="*/ 10 w 36"/>
                <a:gd name="T9" fmla="*/ 2 h 16"/>
                <a:gd name="T10" fmla="*/ 16 w 36"/>
                <a:gd name="T11" fmla="*/ 2 h 16"/>
                <a:gd name="T12" fmla="*/ 16 w 36"/>
                <a:gd name="T13" fmla="*/ 0 h 16"/>
                <a:gd name="T14" fmla="*/ 0 w 36"/>
                <a:gd name="T15" fmla="*/ 0 h 16"/>
                <a:gd name="T16" fmla="*/ 0 w 36"/>
                <a:gd name="T17" fmla="*/ 2 h 16"/>
                <a:gd name="T18" fmla="*/ 30 w 36"/>
                <a:gd name="T19" fmla="*/ 0 h 16"/>
                <a:gd name="T20" fmla="*/ 26 w 36"/>
                <a:gd name="T21" fmla="*/ 10 h 16"/>
                <a:gd name="T22" fmla="*/ 26 w 36"/>
                <a:gd name="T23" fmla="*/ 10 h 16"/>
                <a:gd name="T24" fmla="*/ 24 w 36"/>
                <a:gd name="T25" fmla="*/ 0 h 16"/>
                <a:gd name="T26" fmla="*/ 18 w 36"/>
                <a:gd name="T27" fmla="*/ 0 h 16"/>
                <a:gd name="T28" fmla="*/ 18 w 36"/>
                <a:gd name="T29" fmla="*/ 16 h 16"/>
                <a:gd name="T30" fmla="*/ 22 w 36"/>
                <a:gd name="T31" fmla="*/ 16 h 16"/>
                <a:gd name="T32" fmla="*/ 22 w 36"/>
                <a:gd name="T33" fmla="*/ 2 h 16"/>
                <a:gd name="T34" fmla="*/ 22 w 36"/>
                <a:gd name="T35" fmla="*/ 2 h 16"/>
                <a:gd name="T36" fmla="*/ 26 w 36"/>
                <a:gd name="T37" fmla="*/ 16 h 16"/>
                <a:gd name="T38" fmla="*/ 28 w 36"/>
                <a:gd name="T39" fmla="*/ 16 h 16"/>
                <a:gd name="T40" fmla="*/ 32 w 36"/>
                <a:gd name="T41" fmla="*/ 2 h 16"/>
                <a:gd name="T42" fmla="*/ 32 w 36"/>
                <a:gd name="T43" fmla="*/ 2 h 16"/>
                <a:gd name="T44" fmla="*/ 32 w 36"/>
                <a:gd name="T45" fmla="*/ 16 h 16"/>
                <a:gd name="T46" fmla="*/ 36 w 36"/>
                <a:gd name="T47" fmla="*/ 16 h 16"/>
                <a:gd name="T48" fmla="*/ 36 w 36"/>
                <a:gd name="T49" fmla="*/ 0 h 16"/>
                <a:gd name="T50" fmla="*/ 30 w 36"/>
                <a:gd name="T5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16">
                  <a:moveTo>
                    <a:pt x="0" y="2"/>
                  </a:moveTo>
                  <a:lnTo>
                    <a:pt x="6" y="2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"/>
                  </a:lnTo>
                  <a:close/>
                  <a:moveTo>
                    <a:pt x="30" y="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16"/>
                  </a:lnTo>
                  <a:lnTo>
                    <a:pt x="22" y="1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7667817" y="1999046"/>
              <a:ext cx="123460" cy="91660"/>
            </a:xfrm>
            <a:custGeom>
              <a:avLst/>
              <a:gdLst>
                <a:gd name="T0" fmla="*/ 104 w 132"/>
                <a:gd name="T1" fmla="*/ 0 h 98"/>
                <a:gd name="T2" fmla="*/ 104 w 132"/>
                <a:gd name="T3" fmla="*/ 0 h 98"/>
                <a:gd name="T4" fmla="*/ 74 w 132"/>
                <a:gd name="T5" fmla="*/ 0 h 98"/>
                <a:gd name="T6" fmla="*/ 0 w 132"/>
                <a:gd name="T7" fmla="*/ 0 h 98"/>
                <a:gd name="T8" fmla="*/ 0 w 132"/>
                <a:gd name="T9" fmla="*/ 98 h 98"/>
                <a:gd name="T10" fmla="*/ 34 w 132"/>
                <a:gd name="T11" fmla="*/ 98 h 98"/>
                <a:gd name="T12" fmla="*/ 34 w 132"/>
                <a:gd name="T13" fmla="*/ 74 h 98"/>
                <a:gd name="T14" fmla="*/ 76 w 132"/>
                <a:gd name="T15" fmla="*/ 74 h 98"/>
                <a:gd name="T16" fmla="*/ 76 w 132"/>
                <a:gd name="T17" fmla="*/ 74 h 98"/>
                <a:gd name="T18" fmla="*/ 102 w 132"/>
                <a:gd name="T19" fmla="*/ 72 h 98"/>
                <a:gd name="T20" fmla="*/ 102 w 132"/>
                <a:gd name="T21" fmla="*/ 72 h 98"/>
                <a:gd name="T22" fmla="*/ 110 w 132"/>
                <a:gd name="T23" fmla="*/ 72 h 98"/>
                <a:gd name="T24" fmla="*/ 118 w 132"/>
                <a:gd name="T25" fmla="*/ 70 h 98"/>
                <a:gd name="T26" fmla="*/ 118 w 132"/>
                <a:gd name="T27" fmla="*/ 70 h 98"/>
                <a:gd name="T28" fmla="*/ 122 w 132"/>
                <a:gd name="T29" fmla="*/ 66 h 98"/>
                <a:gd name="T30" fmla="*/ 126 w 132"/>
                <a:gd name="T31" fmla="*/ 62 h 98"/>
                <a:gd name="T32" fmla="*/ 126 w 132"/>
                <a:gd name="T33" fmla="*/ 62 h 98"/>
                <a:gd name="T34" fmla="*/ 130 w 132"/>
                <a:gd name="T35" fmla="*/ 52 h 98"/>
                <a:gd name="T36" fmla="*/ 132 w 132"/>
                <a:gd name="T37" fmla="*/ 36 h 98"/>
                <a:gd name="T38" fmla="*/ 132 w 132"/>
                <a:gd name="T39" fmla="*/ 36 h 98"/>
                <a:gd name="T40" fmla="*/ 130 w 132"/>
                <a:gd name="T41" fmla="*/ 20 h 98"/>
                <a:gd name="T42" fmla="*/ 128 w 132"/>
                <a:gd name="T43" fmla="*/ 14 h 98"/>
                <a:gd name="T44" fmla="*/ 126 w 132"/>
                <a:gd name="T45" fmla="*/ 10 h 98"/>
                <a:gd name="T46" fmla="*/ 126 w 132"/>
                <a:gd name="T47" fmla="*/ 10 h 98"/>
                <a:gd name="T48" fmla="*/ 122 w 132"/>
                <a:gd name="T49" fmla="*/ 6 h 98"/>
                <a:gd name="T50" fmla="*/ 118 w 132"/>
                <a:gd name="T51" fmla="*/ 4 h 98"/>
                <a:gd name="T52" fmla="*/ 104 w 132"/>
                <a:gd name="T53" fmla="*/ 0 h 98"/>
                <a:gd name="T54" fmla="*/ 104 w 132"/>
                <a:gd name="T55" fmla="*/ 0 h 98"/>
                <a:gd name="T56" fmla="*/ 98 w 132"/>
                <a:gd name="T57" fmla="*/ 44 h 98"/>
                <a:gd name="T58" fmla="*/ 98 w 132"/>
                <a:gd name="T59" fmla="*/ 44 h 98"/>
                <a:gd name="T60" fmla="*/ 94 w 132"/>
                <a:gd name="T61" fmla="*/ 48 h 98"/>
                <a:gd name="T62" fmla="*/ 94 w 132"/>
                <a:gd name="T63" fmla="*/ 48 h 98"/>
                <a:gd name="T64" fmla="*/ 90 w 132"/>
                <a:gd name="T65" fmla="*/ 48 h 98"/>
                <a:gd name="T66" fmla="*/ 90 w 132"/>
                <a:gd name="T67" fmla="*/ 48 h 98"/>
                <a:gd name="T68" fmla="*/ 76 w 132"/>
                <a:gd name="T69" fmla="*/ 48 h 98"/>
                <a:gd name="T70" fmla="*/ 34 w 132"/>
                <a:gd name="T71" fmla="*/ 48 h 98"/>
                <a:gd name="T72" fmla="*/ 34 w 132"/>
                <a:gd name="T73" fmla="*/ 24 h 98"/>
                <a:gd name="T74" fmla="*/ 76 w 132"/>
                <a:gd name="T75" fmla="*/ 24 h 98"/>
                <a:gd name="T76" fmla="*/ 76 w 132"/>
                <a:gd name="T77" fmla="*/ 24 h 98"/>
                <a:gd name="T78" fmla="*/ 92 w 132"/>
                <a:gd name="T79" fmla="*/ 24 h 98"/>
                <a:gd name="T80" fmla="*/ 92 w 132"/>
                <a:gd name="T81" fmla="*/ 24 h 98"/>
                <a:gd name="T82" fmla="*/ 96 w 132"/>
                <a:gd name="T83" fmla="*/ 28 h 98"/>
                <a:gd name="T84" fmla="*/ 96 w 132"/>
                <a:gd name="T85" fmla="*/ 28 h 98"/>
                <a:gd name="T86" fmla="*/ 98 w 132"/>
                <a:gd name="T87" fmla="*/ 36 h 98"/>
                <a:gd name="T88" fmla="*/ 98 w 132"/>
                <a:gd name="T89" fmla="*/ 36 h 98"/>
                <a:gd name="T90" fmla="*/ 98 w 132"/>
                <a:gd name="T91" fmla="*/ 44 h 98"/>
                <a:gd name="T92" fmla="*/ 98 w 132"/>
                <a:gd name="T93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2" h="98">
                  <a:moveTo>
                    <a:pt x="104" y="0"/>
                  </a:moveTo>
                  <a:lnTo>
                    <a:pt x="104" y="0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8"/>
                  </a:lnTo>
                  <a:lnTo>
                    <a:pt x="34" y="98"/>
                  </a:lnTo>
                  <a:lnTo>
                    <a:pt x="34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10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2" y="66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30" y="52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0" y="20"/>
                  </a:lnTo>
                  <a:lnTo>
                    <a:pt x="128" y="14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2" y="6"/>
                  </a:lnTo>
                  <a:lnTo>
                    <a:pt x="118" y="4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98" y="44"/>
                  </a:moveTo>
                  <a:lnTo>
                    <a:pt x="98" y="44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76" y="48"/>
                  </a:lnTo>
                  <a:lnTo>
                    <a:pt x="34" y="48"/>
                  </a:lnTo>
                  <a:lnTo>
                    <a:pt x="3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44"/>
                  </a:lnTo>
                  <a:lnTo>
                    <a:pt x="9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7823078" y="1997175"/>
              <a:ext cx="140295" cy="95401"/>
            </a:xfrm>
            <a:custGeom>
              <a:avLst/>
              <a:gdLst>
                <a:gd name="T0" fmla="*/ 124 w 150"/>
                <a:gd name="T1" fmla="*/ 2 h 102"/>
                <a:gd name="T2" fmla="*/ 74 w 150"/>
                <a:gd name="T3" fmla="*/ 0 h 102"/>
                <a:gd name="T4" fmla="*/ 26 w 150"/>
                <a:gd name="T5" fmla="*/ 2 h 102"/>
                <a:gd name="T6" fmla="*/ 10 w 150"/>
                <a:gd name="T7" fmla="*/ 6 h 102"/>
                <a:gd name="T8" fmla="*/ 2 w 150"/>
                <a:gd name="T9" fmla="*/ 18 h 102"/>
                <a:gd name="T10" fmla="*/ 0 w 150"/>
                <a:gd name="T11" fmla="*/ 30 h 102"/>
                <a:gd name="T12" fmla="*/ 0 w 150"/>
                <a:gd name="T13" fmla="*/ 50 h 102"/>
                <a:gd name="T14" fmla="*/ 2 w 150"/>
                <a:gd name="T15" fmla="*/ 84 h 102"/>
                <a:gd name="T16" fmla="*/ 6 w 150"/>
                <a:gd name="T17" fmla="*/ 90 h 102"/>
                <a:gd name="T18" fmla="*/ 18 w 150"/>
                <a:gd name="T19" fmla="*/ 98 h 102"/>
                <a:gd name="T20" fmla="*/ 26 w 150"/>
                <a:gd name="T21" fmla="*/ 100 h 102"/>
                <a:gd name="T22" fmla="*/ 76 w 150"/>
                <a:gd name="T23" fmla="*/ 102 h 102"/>
                <a:gd name="T24" fmla="*/ 124 w 150"/>
                <a:gd name="T25" fmla="*/ 100 h 102"/>
                <a:gd name="T26" fmla="*/ 140 w 150"/>
                <a:gd name="T27" fmla="*/ 94 h 102"/>
                <a:gd name="T28" fmla="*/ 148 w 150"/>
                <a:gd name="T29" fmla="*/ 84 h 102"/>
                <a:gd name="T30" fmla="*/ 150 w 150"/>
                <a:gd name="T31" fmla="*/ 70 h 102"/>
                <a:gd name="T32" fmla="*/ 150 w 150"/>
                <a:gd name="T33" fmla="*/ 50 h 102"/>
                <a:gd name="T34" fmla="*/ 148 w 150"/>
                <a:gd name="T35" fmla="*/ 18 h 102"/>
                <a:gd name="T36" fmla="*/ 144 w 150"/>
                <a:gd name="T37" fmla="*/ 12 h 102"/>
                <a:gd name="T38" fmla="*/ 132 w 150"/>
                <a:gd name="T39" fmla="*/ 4 h 102"/>
                <a:gd name="T40" fmla="*/ 124 w 150"/>
                <a:gd name="T41" fmla="*/ 2 h 102"/>
                <a:gd name="T42" fmla="*/ 116 w 150"/>
                <a:gd name="T43" fmla="*/ 66 h 102"/>
                <a:gd name="T44" fmla="*/ 112 w 150"/>
                <a:gd name="T45" fmla="*/ 72 h 102"/>
                <a:gd name="T46" fmla="*/ 108 w 150"/>
                <a:gd name="T47" fmla="*/ 74 h 102"/>
                <a:gd name="T48" fmla="*/ 102 w 150"/>
                <a:gd name="T49" fmla="*/ 76 h 102"/>
                <a:gd name="T50" fmla="*/ 76 w 150"/>
                <a:gd name="T51" fmla="*/ 76 h 102"/>
                <a:gd name="T52" fmla="*/ 46 w 150"/>
                <a:gd name="T53" fmla="*/ 74 h 102"/>
                <a:gd name="T54" fmla="*/ 36 w 150"/>
                <a:gd name="T55" fmla="*/ 70 h 102"/>
                <a:gd name="T56" fmla="*/ 34 w 150"/>
                <a:gd name="T57" fmla="*/ 66 h 102"/>
                <a:gd name="T58" fmla="*/ 32 w 150"/>
                <a:gd name="T59" fmla="*/ 54 h 102"/>
                <a:gd name="T60" fmla="*/ 34 w 150"/>
                <a:gd name="T61" fmla="*/ 34 h 102"/>
                <a:gd name="T62" fmla="*/ 38 w 150"/>
                <a:gd name="T63" fmla="*/ 28 h 102"/>
                <a:gd name="T64" fmla="*/ 42 w 150"/>
                <a:gd name="T65" fmla="*/ 26 h 102"/>
                <a:gd name="T66" fmla="*/ 74 w 150"/>
                <a:gd name="T67" fmla="*/ 26 h 102"/>
                <a:gd name="T68" fmla="*/ 104 w 150"/>
                <a:gd name="T69" fmla="*/ 26 h 102"/>
                <a:gd name="T70" fmla="*/ 114 w 150"/>
                <a:gd name="T71" fmla="*/ 30 h 102"/>
                <a:gd name="T72" fmla="*/ 116 w 150"/>
                <a:gd name="T73" fmla="*/ 38 h 102"/>
                <a:gd name="T74" fmla="*/ 116 w 150"/>
                <a:gd name="T75" fmla="*/ 54 h 102"/>
                <a:gd name="T76" fmla="*/ 116 w 150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102">
                  <a:moveTo>
                    <a:pt x="124" y="2"/>
                  </a:moveTo>
                  <a:lnTo>
                    <a:pt x="124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70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0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2" y="98"/>
                  </a:lnTo>
                  <a:lnTo>
                    <a:pt x="140" y="94"/>
                  </a:lnTo>
                  <a:lnTo>
                    <a:pt x="144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4" y="12"/>
                  </a:lnTo>
                  <a:lnTo>
                    <a:pt x="140" y="6"/>
                  </a:lnTo>
                  <a:lnTo>
                    <a:pt x="132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4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4" y="4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993303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077480" y="1999046"/>
              <a:ext cx="147778" cy="91660"/>
            </a:xfrm>
            <a:custGeom>
              <a:avLst/>
              <a:gdLst>
                <a:gd name="T0" fmla="*/ 80 w 158"/>
                <a:gd name="T1" fmla="*/ 38 h 98"/>
                <a:gd name="T2" fmla="*/ 44 w 158"/>
                <a:gd name="T3" fmla="*/ 0 h 98"/>
                <a:gd name="T4" fmla="*/ 0 w 158"/>
                <a:gd name="T5" fmla="*/ 0 h 98"/>
                <a:gd name="T6" fmla="*/ 62 w 158"/>
                <a:gd name="T7" fmla="*/ 62 h 98"/>
                <a:gd name="T8" fmla="*/ 62 w 158"/>
                <a:gd name="T9" fmla="*/ 98 h 98"/>
                <a:gd name="T10" fmla="*/ 98 w 158"/>
                <a:gd name="T11" fmla="*/ 98 h 98"/>
                <a:gd name="T12" fmla="*/ 98 w 158"/>
                <a:gd name="T13" fmla="*/ 62 h 98"/>
                <a:gd name="T14" fmla="*/ 158 w 158"/>
                <a:gd name="T15" fmla="*/ 0 h 98"/>
                <a:gd name="T16" fmla="*/ 114 w 158"/>
                <a:gd name="T17" fmla="*/ 0 h 98"/>
                <a:gd name="T18" fmla="*/ 80 w 158"/>
                <a:gd name="T19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98">
                  <a:moveTo>
                    <a:pt x="80" y="38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62" y="62"/>
                  </a:lnTo>
                  <a:lnTo>
                    <a:pt x="62" y="98"/>
                  </a:lnTo>
                  <a:lnTo>
                    <a:pt x="98" y="98"/>
                  </a:lnTo>
                  <a:lnTo>
                    <a:pt x="98" y="62"/>
                  </a:lnTo>
                  <a:lnTo>
                    <a:pt x="158" y="0"/>
                  </a:lnTo>
                  <a:lnTo>
                    <a:pt x="114" y="0"/>
                  </a:lnTo>
                  <a:lnTo>
                    <a:pt x="8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243964" y="1999046"/>
              <a:ext cx="108495" cy="91660"/>
            </a:xfrm>
            <a:custGeom>
              <a:avLst/>
              <a:gdLst>
                <a:gd name="T0" fmla="*/ 0 w 116"/>
                <a:gd name="T1" fmla="*/ 98 h 98"/>
                <a:gd name="T2" fmla="*/ 34 w 116"/>
                <a:gd name="T3" fmla="*/ 98 h 98"/>
                <a:gd name="T4" fmla="*/ 34 w 116"/>
                <a:gd name="T5" fmla="*/ 64 h 98"/>
                <a:gd name="T6" fmla="*/ 112 w 116"/>
                <a:gd name="T7" fmla="*/ 64 h 98"/>
                <a:gd name="T8" fmla="*/ 112 w 116"/>
                <a:gd name="T9" fmla="*/ 40 h 98"/>
                <a:gd name="T10" fmla="*/ 34 w 116"/>
                <a:gd name="T11" fmla="*/ 40 h 98"/>
                <a:gd name="T12" fmla="*/ 34 w 116"/>
                <a:gd name="T13" fmla="*/ 22 h 98"/>
                <a:gd name="T14" fmla="*/ 116 w 116"/>
                <a:gd name="T15" fmla="*/ 22 h 98"/>
                <a:gd name="T16" fmla="*/ 116 w 116"/>
                <a:gd name="T17" fmla="*/ 0 h 98"/>
                <a:gd name="T18" fmla="*/ 0 w 116"/>
                <a:gd name="T19" fmla="*/ 0 h 98"/>
                <a:gd name="T20" fmla="*/ 0 w 116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98">
                  <a:moveTo>
                    <a:pt x="0" y="98"/>
                  </a:moveTo>
                  <a:lnTo>
                    <a:pt x="34" y="98"/>
                  </a:lnTo>
                  <a:lnTo>
                    <a:pt x="34" y="64"/>
                  </a:lnTo>
                  <a:lnTo>
                    <a:pt x="112" y="64"/>
                  </a:lnTo>
                  <a:lnTo>
                    <a:pt x="112" y="40"/>
                  </a:lnTo>
                  <a:lnTo>
                    <a:pt x="34" y="40"/>
                  </a:lnTo>
                  <a:lnTo>
                    <a:pt x="34" y="22"/>
                  </a:lnTo>
                  <a:lnTo>
                    <a:pt x="116" y="22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8380518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8502107" y="1997175"/>
              <a:ext cx="142166" cy="95401"/>
            </a:xfrm>
            <a:custGeom>
              <a:avLst/>
              <a:gdLst>
                <a:gd name="T0" fmla="*/ 124 w 152"/>
                <a:gd name="T1" fmla="*/ 2 h 102"/>
                <a:gd name="T2" fmla="*/ 76 w 152"/>
                <a:gd name="T3" fmla="*/ 0 h 102"/>
                <a:gd name="T4" fmla="*/ 26 w 152"/>
                <a:gd name="T5" fmla="*/ 2 h 102"/>
                <a:gd name="T6" fmla="*/ 12 w 152"/>
                <a:gd name="T7" fmla="*/ 6 h 102"/>
                <a:gd name="T8" fmla="*/ 4 w 152"/>
                <a:gd name="T9" fmla="*/ 18 h 102"/>
                <a:gd name="T10" fmla="*/ 2 w 152"/>
                <a:gd name="T11" fmla="*/ 30 h 102"/>
                <a:gd name="T12" fmla="*/ 0 w 152"/>
                <a:gd name="T13" fmla="*/ 50 h 102"/>
                <a:gd name="T14" fmla="*/ 4 w 152"/>
                <a:gd name="T15" fmla="*/ 84 h 102"/>
                <a:gd name="T16" fmla="*/ 6 w 152"/>
                <a:gd name="T17" fmla="*/ 90 h 102"/>
                <a:gd name="T18" fmla="*/ 18 w 152"/>
                <a:gd name="T19" fmla="*/ 98 h 102"/>
                <a:gd name="T20" fmla="*/ 26 w 152"/>
                <a:gd name="T21" fmla="*/ 100 h 102"/>
                <a:gd name="T22" fmla="*/ 76 w 152"/>
                <a:gd name="T23" fmla="*/ 102 h 102"/>
                <a:gd name="T24" fmla="*/ 124 w 152"/>
                <a:gd name="T25" fmla="*/ 100 h 102"/>
                <a:gd name="T26" fmla="*/ 140 w 152"/>
                <a:gd name="T27" fmla="*/ 94 h 102"/>
                <a:gd name="T28" fmla="*/ 148 w 152"/>
                <a:gd name="T29" fmla="*/ 84 h 102"/>
                <a:gd name="T30" fmla="*/ 150 w 152"/>
                <a:gd name="T31" fmla="*/ 70 h 102"/>
                <a:gd name="T32" fmla="*/ 152 w 152"/>
                <a:gd name="T33" fmla="*/ 50 h 102"/>
                <a:gd name="T34" fmla="*/ 148 w 152"/>
                <a:gd name="T35" fmla="*/ 18 h 102"/>
                <a:gd name="T36" fmla="*/ 146 w 152"/>
                <a:gd name="T37" fmla="*/ 12 h 102"/>
                <a:gd name="T38" fmla="*/ 134 w 152"/>
                <a:gd name="T39" fmla="*/ 4 h 102"/>
                <a:gd name="T40" fmla="*/ 124 w 152"/>
                <a:gd name="T41" fmla="*/ 2 h 102"/>
                <a:gd name="T42" fmla="*/ 116 w 152"/>
                <a:gd name="T43" fmla="*/ 66 h 102"/>
                <a:gd name="T44" fmla="*/ 112 w 152"/>
                <a:gd name="T45" fmla="*/ 72 h 102"/>
                <a:gd name="T46" fmla="*/ 108 w 152"/>
                <a:gd name="T47" fmla="*/ 74 h 102"/>
                <a:gd name="T48" fmla="*/ 102 w 152"/>
                <a:gd name="T49" fmla="*/ 76 h 102"/>
                <a:gd name="T50" fmla="*/ 76 w 152"/>
                <a:gd name="T51" fmla="*/ 76 h 102"/>
                <a:gd name="T52" fmla="*/ 48 w 152"/>
                <a:gd name="T53" fmla="*/ 74 h 102"/>
                <a:gd name="T54" fmla="*/ 36 w 152"/>
                <a:gd name="T55" fmla="*/ 70 h 102"/>
                <a:gd name="T56" fmla="*/ 34 w 152"/>
                <a:gd name="T57" fmla="*/ 66 h 102"/>
                <a:gd name="T58" fmla="*/ 34 w 152"/>
                <a:gd name="T59" fmla="*/ 54 h 102"/>
                <a:gd name="T60" fmla="*/ 36 w 152"/>
                <a:gd name="T61" fmla="*/ 34 h 102"/>
                <a:gd name="T62" fmla="*/ 38 w 152"/>
                <a:gd name="T63" fmla="*/ 28 h 102"/>
                <a:gd name="T64" fmla="*/ 44 w 152"/>
                <a:gd name="T65" fmla="*/ 26 h 102"/>
                <a:gd name="T66" fmla="*/ 76 w 152"/>
                <a:gd name="T67" fmla="*/ 26 h 102"/>
                <a:gd name="T68" fmla="*/ 106 w 152"/>
                <a:gd name="T69" fmla="*/ 26 h 102"/>
                <a:gd name="T70" fmla="*/ 114 w 152"/>
                <a:gd name="T71" fmla="*/ 30 h 102"/>
                <a:gd name="T72" fmla="*/ 118 w 152"/>
                <a:gd name="T73" fmla="*/ 38 h 102"/>
                <a:gd name="T74" fmla="*/ 118 w 152"/>
                <a:gd name="T75" fmla="*/ 54 h 102"/>
                <a:gd name="T76" fmla="*/ 116 w 152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2">
                  <a:moveTo>
                    <a:pt x="124" y="2"/>
                  </a:moveTo>
                  <a:lnTo>
                    <a:pt x="124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70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12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4" y="98"/>
                  </a:lnTo>
                  <a:lnTo>
                    <a:pt x="140" y="94"/>
                  </a:lnTo>
                  <a:lnTo>
                    <a:pt x="146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6" y="12"/>
                  </a:lnTo>
                  <a:lnTo>
                    <a:pt x="140" y="6"/>
                  </a:lnTo>
                  <a:lnTo>
                    <a:pt x="134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6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40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8" y="28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72332" y="1999046"/>
              <a:ext cx="127201" cy="93530"/>
            </a:xfrm>
            <a:custGeom>
              <a:avLst/>
              <a:gdLst>
                <a:gd name="T0" fmla="*/ 130 w 136"/>
                <a:gd name="T1" fmla="*/ 66 h 100"/>
                <a:gd name="T2" fmla="*/ 116 w 136"/>
                <a:gd name="T3" fmla="*/ 62 h 100"/>
                <a:gd name="T4" fmla="*/ 124 w 136"/>
                <a:gd name="T5" fmla="*/ 60 h 100"/>
                <a:gd name="T6" fmla="*/ 130 w 136"/>
                <a:gd name="T7" fmla="*/ 56 h 100"/>
                <a:gd name="T8" fmla="*/ 134 w 136"/>
                <a:gd name="T9" fmla="*/ 48 h 100"/>
                <a:gd name="T10" fmla="*/ 136 w 136"/>
                <a:gd name="T11" fmla="*/ 32 h 100"/>
                <a:gd name="T12" fmla="*/ 136 w 136"/>
                <a:gd name="T13" fmla="*/ 22 h 100"/>
                <a:gd name="T14" fmla="*/ 134 w 136"/>
                <a:gd name="T15" fmla="*/ 14 h 100"/>
                <a:gd name="T16" fmla="*/ 126 w 136"/>
                <a:gd name="T17" fmla="*/ 4 h 100"/>
                <a:gd name="T18" fmla="*/ 120 w 136"/>
                <a:gd name="T19" fmla="*/ 2 h 100"/>
                <a:gd name="T20" fmla="*/ 114 w 136"/>
                <a:gd name="T21" fmla="*/ 2 h 100"/>
                <a:gd name="T22" fmla="*/ 0 w 136"/>
                <a:gd name="T23" fmla="*/ 0 h 100"/>
                <a:gd name="T24" fmla="*/ 32 w 136"/>
                <a:gd name="T25" fmla="*/ 100 h 100"/>
                <a:gd name="T26" fmla="*/ 80 w 136"/>
                <a:gd name="T27" fmla="*/ 74 h 100"/>
                <a:gd name="T28" fmla="*/ 94 w 136"/>
                <a:gd name="T29" fmla="*/ 74 h 100"/>
                <a:gd name="T30" fmla="*/ 98 w 136"/>
                <a:gd name="T31" fmla="*/ 76 h 100"/>
                <a:gd name="T32" fmla="*/ 102 w 136"/>
                <a:gd name="T33" fmla="*/ 82 h 100"/>
                <a:gd name="T34" fmla="*/ 102 w 136"/>
                <a:gd name="T35" fmla="*/ 94 h 100"/>
                <a:gd name="T36" fmla="*/ 134 w 136"/>
                <a:gd name="T37" fmla="*/ 100 h 100"/>
                <a:gd name="T38" fmla="*/ 134 w 136"/>
                <a:gd name="T39" fmla="*/ 90 h 100"/>
                <a:gd name="T40" fmla="*/ 134 w 136"/>
                <a:gd name="T41" fmla="*/ 74 h 100"/>
                <a:gd name="T42" fmla="*/ 130 w 136"/>
                <a:gd name="T43" fmla="*/ 66 h 100"/>
                <a:gd name="T44" fmla="*/ 102 w 136"/>
                <a:gd name="T45" fmla="*/ 44 h 100"/>
                <a:gd name="T46" fmla="*/ 98 w 136"/>
                <a:gd name="T47" fmla="*/ 48 h 100"/>
                <a:gd name="T48" fmla="*/ 94 w 136"/>
                <a:gd name="T49" fmla="*/ 50 h 100"/>
                <a:gd name="T50" fmla="*/ 32 w 136"/>
                <a:gd name="T51" fmla="*/ 50 h 100"/>
                <a:gd name="T52" fmla="*/ 80 w 136"/>
                <a:gd name="T53" fmla="*/ 26 h 100"/>
                <a:gd name="T54" fmla="*/ 94 w 136"/>
                <a:gd name="T55" fmla="*/ 26 h 100"/>
                <a:gd name="T56" fmla="*/ 98 w 136"/>
                <a:gd name="T57" fmla="*/ 26 h 100"/>
                <a:gd name="T58" fmla="*/ 102 w 136"/>
                <a:gd name="T59" fmla="*/ 30 h 100"/>
                <a:gd name="T60" fmla="*/ 102 w 136"/>
                <a:gd name="T61" fmla="*/ 38 h 100"/>
                <a:gd name="T62" fmla="*/ 102 w 136"/>
                <a:gd name="T6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100">
                  <a:moveTo>
                    <a:pt x="130" y="66"/>
                  </a:moveTo>
                  <a:lnTo>
                    <a:pt x="130" y="66"/>
                  </a:lnTo>
                  <a:lnTo>
                    <a:pt x="124" y="62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24" y="6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6" y="22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0" y="8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0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74"/>
                  </a:lnTo>
                  <a:lnTo>
                    <a:pt x="80" y="74"/>
                  </a:lnTo>
                  <a:lnTo>
                    <a:pt x="80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2" y="94"/>
                  </a:lnTo>
                  <a:lnTo>
                    <a:pt x="102" y="100"/>
                  </a:lnTo>
                  <a:lnTo>
                    <a:pt x="134" y="100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0" y="66"/>
                  </a:lnTo>
                  <a:lnTo>
                    <a:pt x="130" y="66"/>
                  </a:lnTo>
                  <a:close/>
                  <a:moveTo>
                    <a:pt x="102" y="44"/>
                  </a:moveTo>
                  <a:lnTo>
                    <a:pt x="102" y="44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80" y="50"/>
                  </a:lnTo>
                  <a:lnTo>
                    <a:pt x="32" y="50"/>
                  </a:lnTo>
                  <a:lnTo>
                    <a:pt x="32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44"/>
                  </a:lnTo>
                  <a:lnTo>
                    <a:pt x="10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892290" y="2137471"/>
              <a:ext cx="54248" cy="48636"/>
            </a:xfrm>
            <a:custGeom>
              <a:avLst/>
              <a:gdLst>
                <a:gd name="T0" fmla="*/ 6 w 58"/>
                <a:gd name="T1" fmla="*/ 36 h 52"/>
                <a:gd name="T2" fmla="*/ 6 w 58"/>
                <a:gd name="T3" fmla="*/ 38 h 52"/>
                <a:gd name="T4" fmla="*/ 8 w 58"/>
                <a:gd name="T5" fmla="*/ 44 h 52"/>
                <a:gd name="T6" fmla="*/ 18 w 58"/>
                <a:gd name="T7" fmla="*/ 46 h 52"/>
                <a:gd name="T8" fmla="*/ 38 w 58"/>
                <a:gd name="T9" fmla="*/ 46 h 52"/>
                <a:gd name="T10" fmla="*/ 48 w 58"/>
                <a:gd name="T11" fmla="*/ 44 h 52"/>
                <a:gd name="T12" fmla="*/ 52 w 58"/>
                <a:gd name="T13" fmla="*/ 36 h 52"/>
                <a:gd name="T14" fmla="*/ 50 w 58"/>
                <a:gd name="T15" fmla="*/ 34 h 52"/>
                <a:gd name="T16" fmla="*/ 46 w 58"/>
                <a:gd name="T17" fmla="*/ 30 h 52"/>
                <a:gd name="T18" fmla="*/ 28 w 58"/>
                <a:gd name="T19" fmla="*/ 30 h 52"/>
                <a:gd name="T20" fmla="*/ 14 w 58"/>
                <a:gd name="T21" fmla="*/ 28 h 52"/>
                <a:gd name="T22" fmla="*/ 2 w 58"/>
                <a:gd name="T23" fmla="*/ 22 h 52"/>
                <a:gd name="T24" fmla="*/ 0 w 58"/>
                <a:gd name="T25" fmla="*/ 14 h 52"/>
                <a:gd name="T26" fmla="*/ 6 w 58"/>
                <a:gd name="T27" fmla="*/ 4 h 52"/>
                <a:gd name="T28" fmla="*/ 20 w 58"/>
                <a:gd name="T29" fmla="*/ 0 h 52"/>
                <a:gd name="T30" fmla="*/ 36 w 58"/>
                <a:gd name="T31" fmla="*/ 0 h 52"/>
                <a:gd name="T32" fmla="*/ 52 w 58"/>
                <a:gd name="T33" fmla="*/ 4 h 52"/>
                <a:gd name="T34" fmla="*/ 56 w 58"/>
                <a:gd name="T35" fmla="*/ 14 h 52"/>
                <a:gd name="T36" fmla="*/ 50 w 58"/>
                <a:gd name="T37" fmla="*/ 16 h 52"/>
                <a:gd name="T38" fmla="*/ 50 w 58"/>
                <a:gd name="T39" fmla="*/ 10 h 52"/>
                <a:gd name="T40" fmla="*/ 42 w 58"/>
                <a:gd name="T41" fmla="*/ 6 h 52"/>
                <a:gd name="T42" fmla="*/ 24 w 58"/>
                <a:gd name="T43" fmla="*/ 6 h 52"/>
                <a:gd name="T44" fmla="*/ 16 w 58"/>
                <a:gd name="T45" fmla="*/ 6 h 52"/>
                <a:gd name="T46" fmla="*/ 8 w 58"/>
                <a:gd name="T47" fmla="*/ 10 h 52"/>
                <a:gd name="T48" fmla="*/ 6 w 58"/>
                <a:gd name="T49" fmla="*/ 16 h 52"/>
                <a:gd name="T50" fmla="*/ 8 w 58"/>
                <a:gd name="T51" fmla="*/ 22 h 52"/>
                <a:gd name="T52" fmla="*/ 18 w 58"/>
                <a:gd name="T53" fmla="*/ 24 h 52"/>
                <a:gd name="T54" fmla="*/ 38 w 58"/>
                <a:gd name="T55" fmla="*/ 24 h 52"/>
                <a:gd name="T56" fmla="*/ 54 w 58"/>
                <a:gd name="T57" fmla="*/ 26 h 52"/>
                <a:gd name="T58" fmla="*/ 58 w 58"/>
                <a:gd name="T59" fmla="*/ 36 h 52"/>
                <a:gd name="T60" fmla="*/ 58 w 58"/>
                <a:gd name="T61" fmla="*/ 38 h 52"/>
                <a:gd name="T62" fmla="*/ 52 w 58"/>
                <a:gd name="T63" fmla="*/ 50 h 52"/>
                <a:gd name="T64" fmla="*/ 38 w 58"/>
                <a:gd name="T65" fmla="*/ 52 h 52"/>
                <a:gd name="T66" fmla="*/ 18 w 58"/>
                <a:gd name="T67" fmla="*/ 52 h 52"/>
                <a:gd name="T68" fmla="*/ 6 w 58"/>
                <a:gd name="T69" fmla="*/ 50 h 52"/>
                <a:gd name="T70" fmla="*/ 0 w 58"/>
                <a:gd name="T7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" h="52">
                  <a:moveTo>
                    <a:pt x="0" y="36"/>
                  </a:moveTo>
                  <a:lnTo>
                    <a:pt x="6" y="36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42"/>
                  </a:lnTo>
                  <a:lnTo>
                    <a:pt x="8" y="44"/>
                  </a:lnTo>
                  <a:lnTo>
                    <a:pt x="12" y="46"/>
                  </a:lnTo>
                  <a:lnTo>
                    <a:pt x="1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4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14" y="28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4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8" y="24"/>
                  </a:lnTo>
                  <a:lnTo>
                    <a:pt x="54" y="26"/>
                  </a:lnTo>
                  <a:lnTo>
                    <a:pt x="56" y="30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46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3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7955891" y="2137471"/>
              <a:ext cx="59859" cy="48636"/>
            </a:xfrm>
            <a:custGeom>
              <a:avLst/>
              <a:gdLst>
                <a:gd name="T0" fmla="*/ 0 w 64"/>
                <a:gd name="T1" fmla="*/ 20 h 52"/>
                <a:gd name="T2" fmla="*/ 0 w 64"/>
                <a:gd name="T3" fmla="*/ 20 h 52"/>
                <a:gd name="T4" fmla="*/ 2 w 64"/>
                <a:gd name="T5" fmla="*/ 12 h 52"/>
                <a:gd name="T6" fmla="*/ 4 w 64"/>
                <a:gd name="T7" fmla="*/ 6 h 52"/>
                <a:gd name="T8" fmla="*/ 10 w 64"/>
                <a:gd name="T9" fmla="*/ 2 h 52"/>
                <a:gd name="T10" fmla="*/ 18 w 64"/>
                <a:gd name="T11" fmla="*/ 0 h 52"/>
                <a:gd name="T12" fmla="*/ 46 w 64"/>
                <a:gd name="T13" fmla="*/ 0 h 52"/>
                <a:gd name="T14" fmla="*/ 46 w 64"/>
                <a:gd name="T15" fmla="*/ 0 h 52"/>
                <a:gd name="T16" fmla="*/ 56 w 64"/>
                <a:gd name="T17" fmla="*/ 2 h 52"/>
                <a:gd name="T18" fmla="*/ 60 w 64"/>
                <a:gd name="T19" fmla="*/ 6 h 52"/>
                <a:gd name="T20" fmla="*/ 64 w 64"/>
                <a:gd name="T21" fmla="*/ 12 h 52"/>
                <a:gd name="T22" fmla="*/ 64 w 64"/>
                <a:gd name="T23" fmla="*/ 20 h 52"/>
                <a:gd name="T24" fmla="*/ 64 w 64"/>
                <a:gd name="T25" fmla="*/ 32 h 52"/>
                <a:gd name="T26" fmla="*/ 64 w 64"/>
                <a:gd name="T27" fmla="*/ 32 h 52"/>
                <a:gd name="T28" fmla="*/ 64 w 64"/>
                <a:gd name="T29" fmla="*/ 42 h 52"/>
                <a:gd name="T30" fmla="*/ 60 w 64"/>
                <a:gd name="T31" fmla="*/ 48 h 52"/>
                <a:gd name="T32" fmla="*/ 56 w 64"/>
                <a:gd name="T33" fmla="*/ 50 h 52"/>
                <a:gd name="T34" fmla="*/ 46 w 64"/>
                <a:gd name="T35" fmla="*/ 52 h 52"/>
                <a:gd name="T36" fmla="*/ 18 w 64"/>
                <a:gd name="T37" fmla="*/ 52 h 52"/>
                <a:gd name="T38" fmla="*/ 18 w 64"/>
                <a:gd name="T39" fmla="*/ 52 h 52"/>
                <a:gd name="T40" fmla="*/ 10 w 64"/>
                <a:gd name="T41" fmla="*/ 50 h 52"/>
                <a:gd name="T42" fmla="*/ 4 w 64"/>
                <a:gd name="T43" fmla="*/ 48 h 52"/>
                <a:gd name="T44" fmla="*/ 2 w 64"/>
                <a:gd name="T45" fmla="*/ 42 h 52"/>
                <a:gd name="T46" fmla="*/ 0 w 64"/>
                <a:gd name="T47" fmla="*/ 32 h 52"/>
                <a:gd name="T48" fmla="*/ 0 w 64"/>
                <a:gd name="T49" fmla="*/ 20 h 52"/>
                <a:gd name="T50" fmla="*/ 58 w 64"/>
                <a:gd name="T51" fmla="*/ 16 h 52"/>
                <a:gd name="T52" fmla="*/ 58 w 64"/>
                <a:gd name="T53" fmla="*/ 16 h 52"/>
                <a:gd name="T54" fmla="*/ 56 w 64"/>
                <a:gd name="T55" fmla="*/ 12 h 52"/>
                <a:gd name="T56" fmla="*/ 54 w 64"/>
                <a:gd name="T57" fmla="*/ 8 h 52"/>
                <a:gd name="T58" fmla="*/ 50 w 64"/>
                <a:gd name="T59" fmla="*/ 6 h 52"/>
                <a:gd name="T60" fmla="*/ 46 w 64"/>
                <a:gd name="T61" fmla="*/ 6 h 52"/>
                <a:gd name="T62" fmla="*/ 18 w 64"/>
                <a:gd name="T63" fmla="*/ 6 h 52"/>
                <a:gd name="T64" fmla="*/ 18 w 64"/>
                <a:gd name="T65" fmla="*/ 6 h 52"/>
                <a:gd name="T66" fmla="*/ 14 w 64"/>
                <a:gd name="T67" fmla="*/ 6 h 52"/>
                <a:gd name="T68" fmla="*/ 10 w 64"/>
                <a:gd name="T69" fmla="*/ 8 h 52"/>
                <a:gd name="T70" fmla="*/ 8 w 64"/>
                <a:gd name="T71" fmla="*/ 12 h 52"/>
                <a:gd name="T72" fmla="*/ 6 w 64"/>
                <a:gd name="T73" fmla="*/ 16 h 52"/>
                <a:gd name="T74" fmla="*/ 6 w 64"/>
                <a:gd name="T75" fmla="*/ 36 h 52"/>
                <a:gd name="T76" fmla="*/ 6 w 64"/>
                <a:gd name="T77" fmla="*/ 36 h 52"/>
                <a:gd name="T78" fmla="*/ 8 w 64"/>
                <a:gd name="T79" fmla="*/ 40 h 52"/>
                <a:gd name="T80" fmla="*/ 10 w 64"/>
                <a:gd name="T81" fmla="*/ 44 h 52"/>
                <a:gd name="T82" fmla="*/ 14 w 64"/>
                <a:gd name="T83" fmla="*/ 46 h 52"/>
                <a:gd name="T84" fmla="*/ 18 w 64"/>
                <a:gd name="T85" fmla="*/ 46 h 52"/>
                <a:gd name="T86" fmla="*/ 46 w 64"/>
                <a:gd name="T87" fmla="*/ 46 h 52"/>
                <a:gd name="T88" fmla="*/ 46 w 64"/>
                <a:gd name="T89" fmla="*/ 46 h 52"/>
                <a:gd name="T90" fmla="*/ 50 w 64"/>
                <a:gd name="T91" fmla="*/ 46 h 52"/>
                <a:gd name="T92" fmla="*/ 54 w 64"/>
                <a:gd name="T93" fmla="*/ 44 h 52"/>
                <a:gd name="T94" fmla="*/ 56 w 64"/>
                <a:gd name="T95" fmla="*/ 40 h 52"/>
                <a:gd name="T96" fmla="*/ 58 w 64"/>
                <a:gd name="T97" fmla="*/ 36 h 52"/>
                <a:gd name="T98" fmla="*/ 58 w 64"/>
                <a:gd name="T9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0" y="6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42"/>
                  </a:lnTo>
                  <a:lnTo>
                    <a:pt x="60" y="48"/>
                  </a:lnTo>
                  <a:lnTo>
                    <a:pt x="56" y="50"/>
                  </a:lnTo>
                  <a:lnTo>
                    <a:pt x="46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4" y="46"/>
                  </a:lnTo>
                  <a:lnTo>
                    <a:pt x="18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6" y="40"/>
                  </a:lnTo>
                  <a:lnTo>
                    <a:pt x="58" y="36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802697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8 w 58"/>
                <a:gd name="T3" fmla="*/ 0 h 50"/>
                <a:gd name="T4" fmla="*/ 8 w 58"/>
                <a:gd name="T5" fmla="*/ 36 h 50"/>
                <a:gd name="T6" fmla="*/ 8 w 58"/>
                <a:gd name="T7" fmla="*/ 36 h 50"/>
                <a:gd name="T8" fmla="*/ 8 w 58"/>
                <a:gd name="T9" fmla="*/ 40 h 50"/>
                <a:gd name="T10" fmla="*/ 10 w 58"/>
                <a:gd name="T11" fmla="*/ 42 h 50"/>
                <a:gd name="T12" fmla="*/ 12 w 58"/>
                <a:gd name="T13" fmla="*/ 44 h 50"/>
                <a:gd name="T14" fmla="*/ 18 w 58"/>
                <a:gd name="T15" fmla="*/ 44 h 50"/>
                <a:gd name="T16" fmla="*/ 42 w 58"/>
                <a:gd name="T17" fmla="*/ 44 h 50"/>
                <a:gd name="T18" fmla="*/ 42 w 58"/>
                <a:gd name="T19" fmla="*/ 44 h 50"/>
                <a:gd name="T20" fmla="*/ 46 w 58"/>
                <a:gd name="T21" fmla="*/ 44 h 50"/>
                <a:gd name="T22" fmla="*/ 50 w 58"/>
                <a:gd name="T23" fmla="*/ 42 h 50"/>
                <a:gd name="T24" fmla="*/ 52 w 58"/>
                <a:gd name="T25" fmla="*/ 40 h 50"/>
                <a:gd name="T26" fmla="*/ 52 w 58"/>
                <a:gd name="T27" fmla="*/ 36 h 50"/>
                <a:gd name="T28" fmla="*/ 52 w 58"/>
                <a:gd name="T29" fmla="*/ 0 h 50"/>
                <a:gd name="T30" fmla="*/ 58 w 58"/>
                <a:gd name="T31" fmla="*/ 0 h 50"/>
                <a:gd name="T32" fmla="*/ 58 w 58"/>
                <a:gd name="T33" fmla="*/ 36 h 50"/>
                <a:gd name="T34" fmla="*/ 58 w 58"/>
                <a:gd name="T35" fmla="*/ 36 h 50"/>
                <a:gd name="T36" fmla="*/ 58 w 58"/>
                <a:gd name="T37" fmla="*/ 42 h 50"/>
                <a:gd name="T38" fmla="*/ 54 w 58"/>
                <a:gd name="T39" fmla="*/ 46 h 50"/>
                <a:gd name="T40" fmla="*/ 50 w 58"/>
                <a:gd name="T41" fmla="*/ 50 h 50"/>
                <a:gd name="T42" fmla="*/ 42 w 58"/>
                <a:gd name="T43" fmla="*/ 50 h 50"/>
                <a:gd name="T44" fmla="*/ 18 w 58"/>
                <a:gd name="T45" fmla="*/ 50 h 50"/>
                <a:gd name="T46" fmla="*/ 18 w 58"/>
                <a:gd name="T47" fmla="*/ 50 h 50"/>
                <a:gd name="T48" fmla="*/ 10 w 58"/>
                <a:gd name="T49" fmla="*/ 50 h 50"/>
                <a:gd name="T50" fmla="*/ 4 w 58"/>
                <a:gd name="T51" fmla="*/ 46 h 50"/>
                <a:gd name="T52" fmla="*/ 2 w 58"/>
                <a:gd name="T53" fmla="*/ 42 h 50"/>
                <a:gd name="T54" fmla="*/ 0 w 58"/>
                <a:gd name="T55" fmla="*/ 36 h 50"/>
                <a:gd name="T56" fmla="*/ 0 w 58"/>
                <a:gd name="T5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8" y="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8" y="44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6" y="44"/>
                  </a:lnTo>
                  <a:lnTo>
                    <a:pt x="50" y="42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4" y="46"/>
                  </a:lnTo>
                  <a:lnTo>
                    <a:pt x="50" y="50"/>
                  </a:lnTo>
                  <a:lnTo>
                    <a:pt x="42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8088703" y="2139341"/>
              <a:ext cx="54248" cy="46765"/>
            </a:xfrm>
            <a:custGeom>
              <a:avLst/>
              <a:gdLst>
                <a:gd name="T0" fmla="*/ 26 w 58"/>
                <a:gd name="T1" fmla="*/ 4 h 50"/>
                <a:gd name="T2" fmla="*/ 0 w 58"/>
                <a:gd name="T3" fmla="*/ 4 h 50"/>
                <a:gd name="T4" fmla="*/ 0 w 58"/>
                <a:gd name="T5" fmla="*/ 0 h 50"/>
                <a:gd name="T6" fmla="*/ 58 w 58"/>
                <a:gd name="T7" fmla="*/ 0 h 50"/>
                <a:gd name="T8" fmla="*/ 58 w 58"/>
                <a:gd name="T9" fmla="*/ 4 h 50"/>
                <a:gd name="T10" fmla="*/ 32 w 58"/>
                <a:gd name="T11" fmla="*/ 4 h 50"/>
                <a:gd name="T12" fmla="*/ 32 w 58"/>
                <a:gd name="T13" fmla="*/ 50 h 50"/>
                <a:gd name="T14" fmla="*/ 26 w 58"/>
                <a:gd name="T15" fmla="*/ 50 h 50"/>
                <a:gd name="T16" fmla="*/ 26 w 58"/>
                <a:gd name="T1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0">
                  <a:moveTo>
                    <a:pt x="2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32" y="4"/>
                  </a:lnTo>
                  <a:lnTo>
                    <a:pt x="32" y="50"/>
                  </a:lnTo>
                  <a:lnTo>
                    <a:pt x="26" y="5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815043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6 w 58"/>
                <a:gd name="T3" fmla="*/ 0 h 50"/>
                <a:gd name="T4" fmla="*/ 6 w 58"/>
                <a:gd name="T5" fmla="*/ 20 h 50"/>
                <a:gd name="T6" fmla="*/ 52 w 58"/>
                <a:gd name="T7" fmla="*/ 20 h 50"/>
                <a:gd name="T8" fmla="*/ 52 w 58"/>
                <a:gd name="T9" fmla="*/ 0 h 50"/>
                <a:gd name="T10" fmla="*/ 58 w 58"/>
                <a:gd name="T11" fmla="*/ 0 h 50"/>
                <a:gd name="T12" fmla="*/ 58 w 58"/>
                <a:gd name="T13" fmla="*/ 50 h 50"/>
                <a:gd name="T14" fmla="*/ 52 w 58"/>
                <a:gd name="T15" fmla="*/ 50 h 50"/>
                <a:gd name="T16" fmla="*/ 52 w 58"/>
                <a:gd name="T17" fmla="*/ 26 h 50"/>
                <a:gd name="T18" fmla="*/ 6 w 58"/>
                <a:gd name="T19" fmla="*/ 26 h 50"/>
                <a:gd name="T20" fmla="*/ 6 w 58"/>
                <a:gd name="T21" fmla="*/ 50 h 50"/>
                <a:gd name="T22" fmla="*/ 0 w 58"/>
                <a:gd name="T23" fmla="*/ 50 h 50"/>
                <a:gd name="T24" fmla="*/ 0 w 58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6" y="0"/>
                  </a:lnTo>
                  <a:lnTo>
                    <a:pt x="6" y="20"/>
                  </a:lnTo>
                  <a:lnTo>
                    <a:pt x="52" y="2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50"/>
                  </a:lnTo>
                  <a:lnTo>
                    <a:pt x="52" y="50"/>
                  </a:lnTo>
                  <a:lnTo>
                    <a:pt x="52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8242093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2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2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8313176" y="2139341"/>
              <a:ext cx="44895" cy="46765"/>
            </a:xfrm>
            <a:custGeom>
              <a:avLst/>
              <a:gdLst>
                <a:gd name="T0" fmla="*/ 0 w 48"/>
                <a:gd name="T1" fmla="*/ 0 h 50"/>
                <a:gd name="T2" fmla="*/ 48 w 48"/>
                <a:gd name="T3" fmla="*/ 0 h 50"/>
                <a:gd name="T4" fmla="*/ 48 w 48"/>
                <a:gd name="T5" fmla="*/ 4 h 50"/>
                <a:gd name="T6" fmla="*/ 6 w 48"/>
                <a:gd name="T7" fmla="*/ 4 h 50"/>
                <a:gd name="T8" fmla="*/ 6 w 48"/>
                <a:gd name="T9" fmla="*/ 20 h 50"/>
                <a:gd name="T10" fmla="*/ 46 w 48"/>
                <a:gd name="T11" fmla="*/ 20 h 50"/>
                <a:gd name="T12" fmla="*/ 46 w 48"/>
                <a:gd name="T13" fmla="*/ 26 h 50"/>
                <a:gd name="T14" fmla="*/ 6 w 48"/>
                <a:gd name="T15" fmla="*/ 26 h 50"/>
                <a:gd name="T16" fmla="*/ 6 w 48"/>
                <a:gd name="T17" fmla="*/ 50 h 50"/>
                <a:gd name="T18" fmla="*/ 0 w 48"/>
                <a:gd name="T19" fmla="*/ 50 h 50"/>
                <a:gd name="T20" fmla="*/ 0 w 48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0">
                  <a:moveTo>
                    <a:pt x="0" y="0"/>
                  </a:moveTo>
                  <a:lnTo>
                    <a:pt x="48" y="0"/>
                  </a:lnTo>
                  <a:lnTo>
                    <a:pt x="48" y="4"/>
                  </a:lnTo>
                  <a:lnTo>
                    <a:pt x="6" y="4"/>
                  </a:lnTo>
                  <a:lnTo>
                    <a:pt x="6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8367424" y="2139341"/>
              <a:ext cx="52377" cy="46765"/>
            </a:xfrm>
            <a:custGeom>
              <a:avLst/>
              <a:gdLst>
                <a:gd name="T0" fmla="*/ 0 w 56"/>
                <a:gd name="T1" fmla="*/ 0 h 50"/>
                <a:gd name="T2" fmla="*/ 40 w 56"/>
                <a:gd name="T3" fmla="*/ 0 h 50"/>
                <a:gd name="T4" fmla="*/ 40 w 56"/>
                <a:gd name="T5" fmla="*/ 0 h 50"/>
                <a:gd name="T6" fmla="*/ 48 w 56"/>
                <a:gd name="T7" fmla="*/ 0 h 50"/>
                <a:gd name="T8" fmla="*/ 54 w 56"/>
                <a:gd name="T9" fmla="*/ 2 h 50"/>
                <a:gd name="T10" fmla="*/ 56 w 56"/>
                <a:gd name="T11" fmla="*/ 8 h 50"/>
                <a:gd name="T12" fmla="*/ 56 w 56"/>
                <a:gd name="T13" fmla="*/ 14 h 50"/>
                <a:gd name="T14" fmla="*/ 56 w 56"/>
                <a:gd name="T15" fmla="*/ 18 h 50"/>
                <a:gd name="T16" fmla="*/ 56 w 56"/>
                <a:gd name="T17" fmla="*/ 18 h 50"/>
                <a:gd name="T18" fmla="*/ 56 w 56"/>
                <a:gd name="T19" fmla="*/ 22 h 50"/>
                <a:gd name="T20" fmla="*/ 54 w 56"/>
                <a:gd name="T21" fmla="*/ 24 h 50"/>
                <a:gd name="T22" fmla="*/ 50 w 56"/>
                <a:gd name="T23" fmla="*/ 26 h 50"/>
                <a:gd name="T24" fmla="*/ 46 w 56"/>
                <a:gd name="T25" fmla="*/ 26 h 50"/>
                <a:gd name="T26" fmla="*/ 46 w 56"/>
                <a:gd name="T27" fmla="*/ 28 h 50"/>
                <a:gd name="T28" fmla="*/ 46 w 56"/>
                <a:gd name="T29" fmla="*/ 28 h 50"/>
                <a:gd name="T30" fmla="*/ 52 w 56"/>
                <a:gd name="T31" fmla="*/ 28 h 50"/>
                <a:gd name="T32" fmla="*/ 54 w 56"/>
                <a:gd name="T33" fmla="*/ 30 h 50"/>
                <a:gd name="T34" fmla="*/ 56 w 56"/>
                <a:gd name="T35" fmla="*/ 36 h 50"/>
                <a:gd name="T36" fmla="*/ 56 w 56"/>
                <a:gd name="T37" fmla="*/ 50 h 50"/>
                <a:gd name="T38" fmla="*/ 50 w 56"/>
                <a:gd name="T39" fmla="*/ 50 h 50"/>
                <a:gd name="T40" fmla="*/ 50 w 56"/>
                <a:gd name="T41" fmla="*/ 38 h 50"/>
                <a:gd name="T42" fmla="*/ 50 w 56"/>
                <a:gd name="T43" fmla="*/ 38 h 50"/>
                <a:gd name="T44" fmla="*/ 48 w 56"/>
                <a:gd name="T45" fmla="*/ 34 h 50"/>
                <a:gd name="T46" fmla="*/ 46 w 56"/>
                <a:gd name="T47" fmla="*/ 30 h 50"/>
                <a:gd name="T48" fmla="*/ 44 w 56"/>
                <a:gd name="T49" fmla="*/ 30 h 50"/>
                <a:gd name="T50" fmla="*/ 40 w 56"/>
                <a:gd name="T51" fmla="*/ 30 h 50"/>
                <a:gd name="T52" fmla="*/ 6 w 56"/>
                <a:gd name="T53" fmla="*/ 30 h 50"/>
                <a:gd name="T54" fmla="*/ 6 w 56"/>
                <a:gd name="T55" fmla="*/ 50 h 50"/>
                <a:gd name="T56" fmla="*/ 0 w 56"/>
                <a:gd name="T57" fmla="*/ 50 h 50"/>
                <a:gd name="T58" fmla="*/ 0 w 56"/>
                <a:gd name="T59" fmla="*/ 0 h 50"/>
                <a:gd name="T60" fmla="*/ 38 w 56"/>
                <a:gd name="T61" fmla="*/ 24 h 50"/>
                <a:gd name="T62" fmla="*/ 38 w 56"/>
                <a:gd name="T63" fmla="*/ 24 h 50"/>
                <a:gd name="T64" fmla="*/ 46 w 56"/>
                <a:gd name="T65" fmla="*/ 22 h 50"/>
                <a:gd name="T66" fmla="*/ 48 w 56"/>
                <a:gd name="T67" fmla="*/ 20 h 50"/>
                <a:gd name="T68" fmla="*/ 50 w 56"/>
                <a:gd name="T69" fmla="*/ 16 h 50"/>
                <a:gd name="T70" fmla="*/ 50 w 56"/>
                <a:gd name="T71" fmla="*/ 12 h 50"/>
                <a:gd name="T72" fmla="*/ 50 w 56"/>
                <a:gd name="T73" fmla="*/ 12 h 50"/>
                <a:gd name="T74" fmla="*/ 48 w 56"/>
                <a:gd name="T75" fmla="*/ 8 h 50"/>
                <a:gd name="T76" fmla="*/ 46 w 56"/>
                <a:gd name="T77" fmla="*/ 6 h 50"/>
                <a:gd name="T78" fmla="*/ 44 w 56"/>
                <a:gd name="T79" fmla="*/ 6 h 50"/>
                <a:gd name="T80" fmla="*/ 36 w 56"/>
                <a:gd name="T81" fmla="*/ 4 h 50"/>
                <a:gd name="T82" fmla="*/ 6 w 56"/>
                <a:gd name="T83" fmla="*/ 4 h 50"/>
                <a:gd name="T84" fmla="*/ 6 w 56"/>
                <a:gd name="T85" fmla="*/ 24 h 50"/>
                <a:gd name="T86" fmla="*/ 38 w 56"/>
                <a:gd name="T8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50">
                  <a:moveTo>
                    <a:pt x="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4" y="24"/>
                  </a:lnTo>
                  <a:lnTo>
                    <a:pt x="50" y="26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2" y="28"/>
                  </a:lnTo>
                  <a:lnTo>
                    <a:pt x="54" y="30"/>
                  </a:lnTo>
                  <a:lnTo>
                    <a:pt x="56" y="36"/>
                  </a:lnTo>
                  <a:lnTo>
                    <a:pt x="56" y="50"/>
                  </a:lnTo>
                  <a:lnTo>
                    <a:pt x="50" y="5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0" y="30"/>
                  </a:lnTo>
                  <a:lnTo>
                    <a:pt x="6" y="30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  <a:moveTo>
                    <a:pt x="38" y="24"/>
                  </a:moveTo>
                  <a:lnTo>
                    <a:pt x="38" y="2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50" y="16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36" y="4"/>
                  </a:lnTo>
                  <a:lnTo>
                    <a:pt x="6" y="4"/>
                  </a:lnTo>
                  <a:lnTo>
                    <a:pt x="6" y="24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8431024" y="2139341"/>
              <a:ext cx="5612" cy="46765"/>
            </a:xfrm>
            <a:prstGeom prst="rect">
              <a:avLst/>
            </a:pr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8447860" y="2137471"/>
              <a:ext cx="57989" cy="48636"/>
            </a:xfrm>
            <a:custGeom>
              <a:avLst/>
              <a:gdLst>
                <a:gd name="T0" fmla="*/ 0 w 62"/>
                <a:gd name="T1" fmla="*/ 20 h 52"/>
                <a:gd name="T2" fmla="*/ 0 w 62"/>
                <a:gd name="T3" fmla="*/ 20 h 52"/>
                <a:gd name="T4" fmla="*/ 2 w 62"/>
                <a:gd name="T5" fmla="*/ 12 h 52"/>
                <a:gd name="T6" fmla="*/ 4 w 62"/>
                <a:gd name="T7" fmla="*/ 6 h 52"/>
                <a:gd name="T8" fmla="*/ 10 w 62"/>
                <a:gd name="T9" fmla="*/ 2 h 52"/>
                <a:gd name="T10" fmla="*/ 18 w 62"/>
                <a:gd name="T11" fmla="*/ 0 h 52"/>
                <a:gd name="T12" fmla="*/ 44 w 62"/>
                <a:gd name="T13" fmla="*/ 0 h 52"/>
                <a:gd name="T14" fmla="*/ 44 w 62"/>
                <a:gd name="T15" fmla="*/ 0 h 52"/>
                <a:gd name="T16" fmla="*/ 52 w 62"/>
                <a:gd name="T17" fmla="*/ 2 h 52"/>
                <a:gd name="T18" fmla="*/ 56 w 62"/>
                <a:gd name="T19" fmla="*/ 4 h 52"/>
                <a:gd name="T20" fmla="*/ 60 w 62"/>
                <a:gd name="T21" fmla="*/ 8 h 52"/>
                <a:gd name="T22" fmla="*/ 60 w 62"/>
                <a:gd name="T23" fmla="*/ 14 h 52"/>
                <a:gd name="T24" fmla="*/ 60 w 62"/>
                <a:gd name="T25" fmla="*/ 18 h 52"/>
                <a:gd name="T26" fmla="*/ 54 w 62"/>
                <a:gd name="T27" fmla="*/ 18 h 52"/>
                <a:gd name="T28" fmla="*/ 54 w 62"/>
                <a:gd name="T29" fmla="*/ 16 h 52"/>
                <a:gd name="T30" fmla="*/ 54 w 62"/>
                <a:gd name="T31" fmla="*/ 16 h 52"/>
                <a:gd name="T32" fmla="*/ 54 w 62"/>
                <a:gd name="T33" fmla="*/ 10 h 52"/>
                <a:gd name="T34" fmla="*/ 50 w 62"/>
                <a:gd name="T35" fmla="*/ 8 h 52"/>
                <a:gd name="T36" fmla="*/ 48 w 62"/>
                <a:gd name="T37" fmla="*/ 6 h 52"/>
                <a:gd name="T38" fmla="*/ 42 w 62"/>
                <a:gd name="T39" fmla="*/ 6 h 52"/>
                <a:gd name="T40" fmla="*/ 20 w 62"/>
                <a:gd name="T41" fmla="*/ 6 h 52"/>
                <a:gd name="T42" fmla="*/ 20 w 62"/>
                <a:gd name="T43" fmla="*/ 6 h 52"/>
                <a:gd name="T44" fmla="*/ 14 w 62"/>
                <a:gd name="T45" fmla="*/ 6 h 52"/>
                <a:gd name="T46" fmla="*/ 12 w 62"/>
                <a:gd name="T47" fmla="*/ 8 h 52"/>
                <a:gd name="T48" fmla="*/ 8 w 62"/>
                <a:gd name="T49" fmla="*/ 12 h 52"/>
                <a:gd name="T50" fmla="*/ 8 w 62"/>
                <a:gd name="T51" fmla="*/ 16 h 52"/>
                <a:gd name="T52" fmla="*/ 8 w 62"/>
                <a:gd name="T53" fmla="*/ 36 h 52"/>
                <a:gd name="T54" fmla="*/ 8 w 62"/>
                <a:gd name="T55" fmla="*/ 36 h 52"/>
                <a:gd name="T56" fmla="*/ 8 w 62"/>
                <a:gd name="T57" fmla="*/ 40 h 52"/>
                <a:gd name="T58" fmla="*/ 12 w 62"/>
                <a:gd name="T59" fmla="*/ 44 h 52"/>
                <a:gd name="T60" fmla="*/ 14 w 62"/>
                <a:gd name="T61" fmla="*/ 46 h 52"/>
                <a:gd name="T62" fmla="*/ 20 w 62"/>
                <a:gd name="T63" fmla="*/ 46 h 52"/>
                <a:gd name="T64" fmla="*/ 42 w 62"/>
                <a:gd name="T65" fmla="*/ 46 h 52"/>
                <a:gd name="T66" fmla="*/ 42 w 62"/>
                <a:gd name="T67" fmla="*/ 46 h 52"/>
                <a:gd name="T68" fmla="*/ 48 w 62"/>
                <a:gd name="T69" fmla="*/ 46 h 52"/>
                <a:gd name="T70" fmla="*/ 52 w 62"/>
                <a:gd name="T71" fmla="*/ 44 h 52"/>
                <a:gd name="T72" fmla="*/ 54 w 62"/>
                <a:gd name="T73" fmla="*/ 42 h 52"/>
                <a:gd name="T74" fmla="*/ 54 w 62"/>
                <a:gd name="T75" fmla="*/ 38 h 52"/>
                <a:gd name="T76" fmla="*/ 54 w 62"/>
                <a:gd name="T77" fmla="*/ 34 h 52"/>
                <a:gd name="T78" fmla="*/ 62 w 62"/>
                <a:gd name="T79" fmla="*/ 34 h 52"/>
                <a:gd name="T80" fmla="*/ 62 w 62"/>
                <a:gd name="T81" fmla="*/ 38 h 52"/>
                <a:gd name="T82" fmla="*/ 62 w 62"/>
                <a:gd name="T83" fmla="*/ 38 h 52"/>
                <a:gd name="T84" fmla="*/ 60 w 62"/>
                <a:gd name="T85" fmla="*/ 44 h 52"/>
                <a:gd name="T86" fmla="*/ 58 w 62"/>
                <a:gd name="T87" fmla="*/ 48 h 52"/>
                <a:gd name="T88" fmla="*/ 52 w 62"/>
                <a:gd name="T89" fmla="*/ 50 h 52"/>
                <a:gd name="T90" fmla="*/ 44 w 62"/>
                <a:gd name="T91" fmla="*/ 52 h 52"/>
                <a:gd name="T92" fmla="*/ 18 w 62"/>
                <a:gd name="T93" fmla="*/ 52 h 52"/>
                <a:gd name="T94" fmla="*/ 18 w 62"/>
                <a:gd name="T95" fmla="*/ 52 h 52"/>
                <a:gd name="T96" fmla="*/ 10 w 62"/>
                <a:gd name="T97" fmla="*/ 50 h 52"/>
                <a:gd name="T98" fmla="*/ 4 w 62"/>
                <a:gd name="T99" fmla="*/ 48 h 52"/>
                <a:gd name="T100" fmla="*/ 2 w 62"/>
                <a:gd name="T101" fmla="*/ 42 h 52"/>
                <a:gd name="T102" fmla="*/ 0 w 62"/>
                <a:gd name="T103" fmla="*/ 32 h 52"/>
                <a:gd name="T104" fmla="*/ 0 w 62"/>
                <a:gd name="T105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2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8" y="46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62" y="34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4"/>
                  </a:lnTo>
                  <a:lnTo>
                    <a:pt x="58" y="48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8509589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0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0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6C9286-0D79-4781-B8D2-19CCB1E575BE}"/>
              </a:ext>
            </a:extLst>
          </p:cNvPr>
          <p:cNvGrpSpPr/>
          <p:nvPr/>
        </p:nvGrpSpPr>
        <p:grpSpPr>
          <a:xfrm>
            <a:off x="1444658" y="885845"/>
            <a:ext cx="6781160" cy="1610178"/>
            <a:chOff x="-376177" y="3324245"/>
            <a:chExt cx="6781160" cy="1610178"/>
          </a:xfrm>
        </p:grpSpPr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1079097" y="3324245"/>
              <a:ext cx="3870612" cy="1610178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376177" y="3497179"/>
              <a:ext cx="67811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Subscribe to our blog</a:t>
              </a:r>
            </a:p>
            <a:p>
              <a:pPr algn="ctr"/>
              <a:r>
                <a:rPr lang="en-ZA" dirty="0"/>
                <a:t>for valuable insights and advice</a:t>
              </a:r>
            </a:p>
            <a:p>
              <a:pPr algn="ctr"/>
              <a:r>
                <a:rPr lang="en-ZA" dirty="0"/>
                <a:t>from our team of experts</a:t>
              </a:r>
            </a:p>
            <a:p>
              <a:pPr algn="ctr"/>
              <a:r>
                <a:rPr lang="en-ZA" b="1" i="1" dirty="0">
                  <a:solidFill>
                    <a:srgbClr val="799E92"/>
                  </a:solidFill>
                  <a:hlinkClick r:id="rId4"/>
                </a:rPr>
                <a:t>http://info.polyflor.co.za/news</a:t>
              </a:r>
              <a:endParaRPr lang="en-ZA" b="1" i="1" dirty="0">
                <a:solidFill>
                  <a:srgbClr val="799E9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64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0EDEBCD-7340-4A23-85A8-24B694461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81" b="10141"/>
          <a:stretch/>
        </p:blipFill>
        <p:spPr>
          <a:xfrm>
            <a:off x="3072196" y="0"/>
            <a:ext cx="9270806" cy="662540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31CE6F-883B-44DF-BD04-4787727F33E1}"/>
              </a:ext>
            </a:extLst>
          </p:cNvPr>
          <p:cNvSpPr txBox="1"/>
          <p:nvPr/>
        </p:nvSpPr>
        <p:spPr>
          <a:xfrm>
            <a:off x="242495" y="1310564"/>
            <a:ext cx="44189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ZA" sz="1400" dirty="0"/>
              <a:t> T</a:t>
            </a:r>
            <a:r>
              <a:rPr lang="en-US" sz="1400" dirty="0"/>
              <a:t>he starting point for any student accommodation is to view the area as a holistic learning space that needs to be healthy and supportive. To support learning, spaces need to be physically safe and comfortable, and students need to feel at home within a community.</a:t>
            </a:r>
            <a:endParaRPr lang="en-ZA" sz="1400" dirty="0"/>
          </a:p>
          <a:p>
            <a:pPr>
              <a:buSzPct val="80000"/>
            </a:pPr>
            <a:endParaRPr lang="en-ZA" sz="1400" b="1" dirty="0">
              <a:solidFill>
                <a:srgbClr val="666666"/>
              </a:solidFill>
            </a:endParaRPr>
          </a:p>
          <a:p>
            <a:pPr>
              <a:buSzPct val="80000"/>
            </a:pPr>
            <a:r>
              <a:rPr lang="en-ZA" sz="1400" dirty="0"/>
              <a:t>Due to its water-resistant nature, durability, ease of cleaning, aesthetics, acoustic properties, slip resistance and comfort, vinyl is often the product of choice for many of student residences today.</a:t>
            </a:r>
          </a:p>
          <a:p>
            <a:pPr>
              <a:buSzPct val="80000"/>
            </a:pPr>
            <a:endParaRPr lang="en-ZA" sz="1400" dirty="0"/>
          </a:p>
          <a:p>
            <a:pPr>
              <a:buSzPct val="80000"/>
            </a:pPr>
            <a:r>
              <a:rPr lang="en-ZA" sz="1400" dirty="0"/>
              <a:t>Solutions for specialisation areas include: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Common spaces  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Study areas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Bedrooms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Kitchens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Bathrooms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Lounges</a:t>
            </a:r>
          </a:p>
          <a:p>
            <a:pPr lvl="1" fontAlgn="base">
              <a:buSzPct val="80000"/>
              <a:buFont typeface="Wingdings" panose="05000000000000000000" pitchFamily="2" charset="2"/>
              <a:buChar char="§"/>
            </a:pPr>
            <a:r>
              <a:rPr lang="en-ZA" sz="1400" dirty="0"/>
              <a:t>  Laundries</a:t>
            </a:r>
          </a:p>
          <a:p>
            <a:pPr lvl="1">
              <a:buSzPct val="60000"/>
              <a:buFont typeface="Wingdings" panose="05000000000000000000" pitchFamily="2" charset="2"/>
              <a:buChar char="§"/>
            </a:pPr>
            <a:r>
              <a:rPr lang="en-ZA" sz="1400" dirty="0"/>
              <a:t>  Gyms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84A02E-EBB7-468B-9A76-8B73D01C4A11}"/>
              </a:ext>
            </a:extLst>
          </p:cNvPr>
          <p:cNvGrpSpPr/>
          <p:nvPr/>
        </p:nvGrpSpPr>
        <p:grpSpPr>
          <a:xfrm>
            <a:off x="10734594" y="0"/>
            <a:ext cx="1365825" cy="1058779"/>
            <a:chOff x="7508816" y="1222745"/>
            <a:chExt cx="1447848" cy="1122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AutoShape 3">
              <a:extLst>
                <a:ext uri="{FF2B5EF4-FFF2-40B4-BE49-F238E27FC236}">
                  <a16:creationId xmlns:a16="http://schemas.microsoft.com/office/drawing/2014/main" id="{97EFB6B8-E40B-4350-B407-B6569CF5929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3B5078B-5639-419D-99B1-264CEBAAC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solidFill>
              <a:srgbClr val="005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CEC8AE37-0EB1-46F1-A1F9-A92E2826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79D6B21B-8ED4-4AF9-BC82-68B025C18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50E9AEE7-1707-449E-B717-E3A7D4B35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A883E988-727A-4DE5-B917-F265E6BBA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2CF63E54-4DAB-4499-9C03-38663AA3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1A200DBA-A1BE-46E3-A42C-18D0E5750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A8437E0E-4DB7-45F9-9CC0-BE8CA0681F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1404" y="2000917"/>
              <a:ext cx="33671" cy="14965"/>
            </a:xfrm>
            <a:custGeom>
              <a:avLst/>
              <a:gdLst>
                <a:gd name="T0" fmla="*/ 0 w 36"/>
                <a:gd name="T1" fmla="*/ 2 h 16"/>
                <a:gd name="T2" fmla="*/ 6 w 36"/>
                <a:gd name="T3" fmla="*/ 2 h 16"/>
                <a:gd name="T4" fmla="*/ 6 w 36"/>
                <a:gd name="T5" fmla="*/ 16 h 16"/>
                <a:gd name="T6" fmla="*/ 10 w 36"/>
                <a:gd name="T7" fmla="*/ 16 h 16"/>
                <a:gd name="T8" fmla="*/ 10 w 36"/>
                <a:gd name="T9" fmla="*/ 2 h 16"/>
                <a:gd name="T10" fmla="*/ 16 w 36"/>
                <a:gd name="T11" fmla="*/ 2 h 16"/>
                <a:gd name="T12" fmla="*/ 16 w 36"/>
                <a:gd name="T13" fmla="*/ 0 h 16"/>
                <a:gd name="T14" fmla="*/ 0 w 36"/>
                <a:gd name="T15" fmla="*/ 0 h 16"/>
                <a:gd name="T16" fmla="*/ 0 w 36"/>
                <a:gd name="T17" fmla="*/ 2 h 16"/>
                <a:gd name="T18" fmla="*/ 30 w 36"/>
                <a:gd name="T19" fmla="*/ 0 h 16"/>
                <a:gd name="T20" fmla="*/ 26 w 36"/>
                <a:gd name="T21" fmla="*/ 10 h 16"/>
                <a:gd name="T22" fmla="*/ 26 w 36"/>
                <a:gd name="T23" fmla="*/ 10 h 16"/>
                <a:gd name="T24" fmla="*/ 24 w 36"/>
                <a:gd name="T25" fmla="*/ 0 h 16"/>
                <a:gd name="T26" fmla="*/ 18 w 36"/>
                <a:gd name="T27" fmla="*/ 0 h 16"/>
                <a:gd name="T28" fmla="*/ 18 w 36"/>
                <a:gd name="T29" fmla="*/ 16 h 16"/>
                <a:gd name="T30" fmla="*/ 22 w 36"/>
                <a:gd name="T31" fmla="*/ 16 h 16"/>
                <a:gd name="T32" fmla="*/ 22 w 36"/>
                <a:gd name="T33" fmla="*/ 2 h 16"/>
                <a:gd name="T34" fmla="*/ 22 w 36"/>
                <a:gd name="T35" fmla="*/ 2 h 16"/>
                <a:gd name="T36" fmla="*/ 26 w 36"/>
                <a:gd name="T37" fmla="*/ 16 h 16"/>
                <a:gd name="T38" fmla="*/ 28 w 36"/>
                <a:gd name="T39" fmla="*/ 16 h 16"/>
                <a:gd name="T40" fmla="*/ 32 w 36"/>
                <a:gd name="T41" fmla="*/ 2 h 16"/>
                <a:gd name="T42" fmla="*/ 32 w 36"/>
                <a:gd name="T43" fmla="*/ 2 h 16"/>
                <a:gd name="T44" fmla="*/ 32 w 36"/>
                <a:gd name="T45" fmla="*/ 16 h 16"/>
                <a:gd name="T46" fmla="*/ 36 w 36"/>
                <a:gd name="T47" fmla="*/ 16 h 16"/>
                <a:gd name="T48" fmla="*/ 36 w 36"/>
                <a:gd name="T49" fmla="*/ 0 h 16"/>
                <a:gd name="T50" fmla="*/ 30 w 36"/>
                <a:gd name="T5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16">
                  <a:moveTo>
                    <a:pt x="0" y="2"/>
                  </a:moveTo>
                  <a:lnTo>
                    <a:pt x="6" y="2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"/>
                  </a:lnTo>
                  <a:close/>
                  <a:moveTo>
                    <a:pt x="30" y="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16"/>
                  </a:lnTo>
                  <a:lnTo>
                    <a:pt x="22" y="1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A80D3779-E998-4A9A-BD40-1DB99A60C1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817" y="1999046"/>
              <a:ext cx="123460" cy="91660"/>
            </a:xfrm>
            <a:custGeom>
              <a:avLst/>
              <a:gdLst>
                <a:gd name="T0" fmla="*/ 104 w 132"/>
                <a:gd name="T1" fmla="*/ 0 h 98"/>
                <a:gd name="T2" fmla="*/ 104 w 132"/>
                <a:gd name="T3" fmla="*/ 0 h 98"/>
                <a:gd name="T4" fmla="*/ 74 w 132"/>
                <a:gd name="T5" fmla="*/ 0 h 98"/>
                <a:gd name="T6" fmla="*/ 0 w 132"/>
                <a:gd name="T7" fmla="*/ 0 h 98"/>
                <a:gd name="T8" fmla="*/ 0 w 132"/>
                <a:gd name="T9" fmla="*/ 98 h 98"/>
                <a:gd name="T10" fmla="*/ 34 w 132"/>
                <a:gd name="T11" fmla="*/ 98 h 98"/>
                <a:gd name="T12" fmla="*/ 34 w 132"/>
                <a:gd name="T13" fmla="*/ 74 h 98"/>
                <a:gd name="T14" fmla="*/ 76 w 132"/>
                <a:gd name="T15" fmla="*/ 74 h 98"/>
                <a:gd name="T16" fmla="*/ 76 w 132"/>
                <a:gd name="T17" fmla="*/ 74 h 98"/>
                <a:gd name="T18" fmla="*/ 102 w 132"/>
                <a:gd name="T19" fmla="*/ 72 h 98"/>
                <a:gd name="T20" fmla="*/ 102 w 132"/>
                <a:gd name="T21" fmla="*/ 72 h 98"/>
                <a:gd name="T22" fmla="*/ 110 w 132"/>
                <a:gd name="T23" fmla="*/ 72 h 98"/>
                <a:gd name="T24" fmla="*/ 118 w 132"/>
                <a:gd name="T25" fmla="*/ 70 h 98"/>
                <a:gd name="T26" fmla="*/ 118 w 132"/>
                <a:gd name="T27" fmla="*/ 70 h 98"/>
                <a:gd name="T28" fmla="*/ 122 w 132"/>
                <a:gd name="T29" fmla="*/ 66 h 98"/>
                <a:gd name="T30" fmla="*/ 126 w 132"/>
                <a:gd name="T31" fmla="*/ 62 h 98"/>
                <a:gd name="T32" fmla="*/ 126 w 132"/>
                <a:gd name="T33" fmla="*/ 62 h 98"/>
                <a:gd name="T34" fmla="*/ 130 w 132"/>
                <a:gd name="T35" fmla="*/ 52 h 98"/>
                <a:gd name="T36" fmla="*/ 132 w 132"/>
                <a:gd name="T37" fmla="*/ 36 h 98"/>
                <a:gd name="T38" fmla="*/ 132 w 132"/>
                <a:gd name="T39" fmla="*/ 36 h 98"/>
                <a:gd name="T40" fmla="*/ 130 w 132"/>
                <a:gd name="T41" fmla="*/ 20 h 98"/>
                <a:gd name="T42" fmla="*/ 128 w 132"/>
                <a:gd name="T43" fmla="*/ 14 h 98"/>
                <a:gd name="T44" fmla="*/ 126 w 132"/>
                <a:gd name="T45" fmla="*/ 10 h 98"/>
                <a:gd name="T46" fmla="*/ 126 w 132"/>
                <a:gd name="T47" fmla="*/ 10 h 98"/>
                <a:gd name="T48" fmla="*/ 122 w 132"/>
                <a:gd name="T49" fmla="*/ 6 h 98"/>
                <a:gd name="T50" fmla="*/ 118 w 132"/>
                <a:gd name="T51" fmla="*/ 4 h 98"/>
                <a:gd name="T52" fmla="*/ 104 w 132"/>
                <a:gd name="T53" fmla="*/ 0 h 98"/>
                <a:gd name="T54" fmla="*/ 104 w 132"/>
                <a:gd name="T55" fmla="*/ 0 h 98"/>
                <a:gd name="T56" fmla="*/ 98 w 132"/>
                <a:gd name="T57" fmla="*/ 44 h 98"/>
                <a:gd name="T58" fmla="*/ 98 w 132"/>
                <a:gd name="T59" fmla="*/ 44 h 98"/>
                <a:gd name="T60" fmla="*/ 94 w 132"/>
                <a:gd name="T61" fmla="*/ 48 h 98"/>
                <a:gd name="T62" fmla="*/ 94 w 132"/>
                <a:gd name="T63" fmla="*/ 48 h 98"/>
                <a:gd name="T64" fmla="*/ 90 w 132"/>
                <a:gd name="T65" fmla="*/ 48 h 98"/>
                <a:gd name="T66" fmla="*/ 90 w 132"/>
                <a:gd name="T67" fmla="*/ 48 h 98"/>
                <a:gd name="T68" fmla="*/ 76 w 132"/>
                <a:gd name="T69" fmla="*/ 48 h 98"/>
                <a:gd name="T70" fmla="*/ 34 w 132"/>
                <a:gd name="T71" fmla="*/ 48 h 98"/>
                <a:gd name="T72" fmla="*/ 34 w 132"/>
                <a:gd name="T73" fmla="*/ 24 h 98"/>
                <a:gd name="T74" fmla="*/ 76 w 132"/>
                <a:gd name="T75" fmla="*/ 24 h 98"/>
                <a:gd name="T76" fmla="*/ 76 w 132"/>
                <a:gd name="T77" fmla="*/ 24 h 98"/>
                <a:gd name="T78" fmla="*/ 92 w 132"/>
                <a:gd name="T79" fmla="*/ 24 h 98"/>
                <a:gd name="T80" fmla="*/ 92 w 132"/>
                <a:gd name="T81" fmla="*/ 24 h 98"/>
                <a:gd name="T82" fmla="*/ 96 w 132"/>
                <a:gd name="T83" fmla="*/ 28 h 98"/>
                <a:gd name="T84" fmla="*/ 96 w 132"/>
                <a:gd name="T85" fmla="*/ 28 h 98"/>
                <a:gd name="T86" fmla="*/ 98 w 132"/>
                <a:gd name="T87" fmla="*/ 36 h 98"/>
                <a:gd name="T88" fmla="*/ 98 w 132"/>
                <a:gd name="T89" fmla="*/ 36 h 98"/>
                <a:gd name="T90" fmla="*/ 98 w 132"/>
                <a:gd name="T91" fmla="*/ 44 h 98"/>
                <a:gd name="T92" fmla="*/ 98 w 132"/>
                <a:gd name="T93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2" h="98">
                  <a:moveTo>
                    <a:pt x="104" y="0"/>
                  </a:moveTo>
                  <a:lnTo>
                    <a:pt x="104" y="0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8"/>
                  </a:lnTo>
                  <a:lnTo>
                    <a:pt x="34" y="98"/>
                  </a:lnTo>
                  <a:lnTo>
                    <a:pt x="34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10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2" y="66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30" y="52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0" y="20"/>
                  </a:lnTo>
                  <a:lnTo>
                    <a:pt x="128" y="14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2" y="6"/>
                  </a:lnTo>
                  <a:lnTo>
                    <a:pt x="118" y="4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98" y="44"/>
                  </a:moveTo>
                  <a:lnTo>
                    <a:pt x="98" y="44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76" y="48"/>
                  </a:lnTo>
                  <a:lnTo>
                    <a:pt x="34" y="48"/>
                  </a:lnTo>
                  <a:lnTo>
                    <a:pt x="3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44"/>
                  </a:lnTo>
                  <a:lnTo>
                    <a:pt x="9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BF18F209-8CCB-46DC-92C7-097FF4BA8A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3078" y="1997175"/>
              <a:ext cx="140295" cy="95401"/>
            </a:xfrm>
            <a:custGeom>
              <a:avLst/>
              <a:gdLst>
                <a:gd name="T0" fmla="*/ 124 w 150"/>
                <a:gd name="T1" fmla="*/ 2 h 102"/>
                <a:gd name="T2" fmla="*/ 74 w 150"/>
                <a:gd name="T3" fmla="*/ 0 h 102"/>
                <a:gd name="T4" fmla="*/ 26 w 150"/>
                <a:gd name="T5" fmla="*/ 2 h 102"/>
                <a:gd name="T6" fmla="*/ 10 w 150"/>
                <a:gd name="T7" fmla="*/ 6 h 102"/>
                <a:gd name="T8" fmla="*/ 2 w 150"/>
                <a:gd name="T9" fmla="*/ 18 h 102"/>
                <a:gd name="T10" fmla="*/ 0 w 150"/>
                <a:gd name="T11" fmla="*/ 30 h 102"/>
                <a:gd name="T12" fmla="*/ 0 w 150"/>
                <a:gd name="T13" fmla="*/ 50 h 102"/>
                <a:gd name="T14" fmla="*/ 2 w 150"/>
                <a:gd name="T15" fmla="*/ 84 h 102"/>
                <a:gd name="T16" fmla="*/ 6 w 150"/>
                <a:gd name="T17" fmla="*/ 90 h 102"/>
                <a:gd name="T18" fmla="*/ 18 w 150"/>
                <a:gd name="T19" fmla="*/ 98 h 102"/>
                <a:gd name="T20" fmla="*/ 26 w 150"/>
                <a:gd name="T21" fmla="*/ 100 h 102"/>
                <a:gd name="T22" fmla="*/ 76 w 150"/>
                <a:gd name="T23" fmla="*/ 102 h 102"/>
                <a:gd name="T24" fmla="*/ 124 w 150"/>
                <a:gd name="T25" fmla="*/ 100 h 102"/>
                <a:gd name="T26" fmla="*/ 140 w 150"/>
                <a:gd name="T27" fmla="*/ 94 h 102"/>
                <a:gd name="T28" fmla="*/ 148 w 150"/>
                <a:gd name="T29" fmla="*/ 84 h 102"/>
                <a:gd name="T30" fmla="*/ 150 w 150"/>
                <a:gd name="T31" fmla="*/ 70 h 102"/>
                <a:gd name="T32" fmla="*/ 150 w 150"/>
                <a:gd name="T33" fmla="*/ 50 h 102"/>
                <a:gd name="T34" fmla="*/ 148 w 150"/>
                <a:gd name="T35" fmla="*/ 18 h 102"/>
                <a:gd name="T36" fmla="*/ 144 w 150"/>
                <a:gd name="T37" fmla="*/ 12 h 102"/>
                <a:gd name="T38" fmla="*/ 132 w 150"/>
                <a:gd name="T39" fmla="*/ 4 h 102"/>
                <a:gd name="T40" fmla="*/ 124 w 150"/>
                <a:gd name="T41" fmla="*/ 2 h 102"/>
                <a:gd name="T42" fmla="*/ 116 w 150"/>
                <a:gd name="T43" fmla="*/ 66 h 102"/>
                <a:gd name="T44" fmla="*/ 112 w 150"/>
                <a:gd name="T45" fmla="*/ 72 h 102"/>
                <a:gd name="T46" fmla="*/ 108 w 150"/>
                <a:gd name="T47" fmla="*/ 74 h 102"/>
                <a:gd name="T48" fmla="*/ 102 w 150"/>
                <a:gd name="T49" fmla="*/ 76 h 102"/>
                <a:gd name="T50" fmla="*/ 76 w 150"/>
                <a:gd name="T51" fmla="*/ 76 h 102"/>
                <a:gd name="T52" fmla="*/ 46 w 150"/>
                <a:gd name="T53" fmla="*/ 74 h 102"/>
                <a:gd name="T54" fmla="*/ 36 w 150"/>
                <a:gd name="T55" fmla="*/ 70 h 102"/>
                <a:gd name="T56" fmla="*/ 34 w 150"/>
                <a:gd name="T57" fmla="*/ 66 h 102"/>
                <a:gd name="T58" fmla="*/ 32 w 150"/>
                <a:gd name="T59" fmla="*/ 54 h 102"/>
                <a:gd name="T60" fmla="*/ 34 w 150"/>
                <a:gd name="T61" fmla="*/ 34 h 102"/>
                <a:gd name="T62" fmla="*/ 38 w 150"/>
                <a:gd name="T63" fmla="*/ 28 h 102"/>
                <a:gd name="T64" fmla="*/ 42 w 150"/>
                <a:gd name="T65" fmla="*/ 26 h 102"/>
                <a:gd name="T66" fmla="*/ 74 w 150"/>
                <a:gd name="T67" fmla="*/ 26 h 102"/>
                <a:gd name="T68" fmla="*/ 104 w 150"/>
                <a:gd name="T69" fmla="*/ 26 h 102"/>
                <a:gd name="T70" fmla="*/ 114 w 150"/>
                <a:gd name="T71" fmla="*/ 30 h 102"/>
                <a:gd name="T72" fmla="*/ 116 w 150"/>
                <a:gd name="T73" fmla="*/ 38 h 102"/>
                <a:gd name="T74" fmla="*/ 116 w 150"/>
                <a:gd name="T75" fmla="*/ 54 h 102"/>
                <a:gd name="T76" fmla="*/ 116 w 150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102">
                  <a:moveTo>
                    <a:pt x="124" y="2"/>
                  </a:moveTo>
                  <a:lnTo>
                    <a:pt x="124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70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0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2" y="98"/>
                  </a:lnTo>
                  <a:lnTo>
                    <a:pt x="140" y="94"/>
                  </a:lnTo>
                  <a:lnTo>
                    <a:pt x="144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4" y="12"/>
                  </a:lnTo>
                  <a:lnTo>
                    <a:pt x="140" y="6"/>
                  </a:lnTo>
                  <a:lnTo>
                    <a:pt x="132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4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4" y="4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EEA6DD2F-7279-41A3-A762-771C54C3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303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55433F9F-84BD-440F-8D38-72EC3E35B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480" y="1999046"/>
              <a:ext cx="147778" cy="91660"/>
            </a:xfrm>
            <a:custGeom>
              <a:avLst/>
              <a:gdLst>
                <a:gd name="T0" fmla="*/ 80 w 158"/>
                <a:gd name="T1" fmla="*/ 38 h 98"/>
                <a:gd name="T2" fmla="*/ 44 w 158"/>
                <a:gd name="T3" fmla="*/ 0 h 98"/>
                <a:gd name="T4" fmla="*/ 0 w 158"/>
                <a:gd name="T5" fmla="*/ 0 h 98"/>
                <a:gd name="T6" fmla="*/ 62 w 158"/>
                <a:gd name="T7" fmla="*/ 62 h 98"/>
                <a:gd name="T8" fmla="*/ 62 w 158"/>
                <a:gd name="T9" fmla="*/ 98 h 98"/>
                <a:gd name="T10" fmla="*/ 98 w 158"/>
                <a:gd name="T11" fmla="*/ 98 h 98"/>
                <a:gd name="T12" fmla="*/ 98 w 158"/>
                <a:gd name="T13" fmla="*/ 62 h 98"/>
                <a:gd name="T14" fmla="*/ 158 w 158"/>
                <a:gd name="T15" fmla="*/ 0 h 98"/>
                <a:gd name="T16" fmla="*/ 114 w 158"/>
                <a:gd name="T17" fmla="*/ 0 h 98"/>
                <a:gd name="T18" fmla="*/ 80 w 158"/>
                <a:gd name="T19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98">
                  <a:moveTo>
                    <a:pt x="80" y="38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62" y="62"/>
                  </a:lnTo>
                  <a:lnTo>
                    <a:pt x="62" y="98"/>
                  </a:lnTo>
                  <a:lnTo>
                    <a:pt x="98" y="98"/>
                  </a:lnTo>
                  <a:lnTo>
                    <a:pt x="98" y="62"/>
                  </a:lnTo>
                  <a:lnTo>
                    <a:pt x="158" y="0"/>
                  </a:lnTo>
                  <a:lnTo>
                    <a:pt x="114" y="0"/>
                  </a:lnTo>
                  <a:lnTo>
                    <a:pt x="8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BA8B0130-B777-44E4-A5A7-12717777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964" y="1999046"/>
              <a:ext cx="108495" cy="91660"/>
            </a:xfrm>
            <a:custGeom>
              <a:avLst/>
              <a:gdLst>
                <a:gd name="T0" fmla="*/ 0 w 116"/>
                <a:gd name="T1" fmla="*/ 98 h 98"/>
                <a:gd name="T2" fmla="*/ 34 w 116"/>
                <a:gd name="T3" fmla="*/ 98 h 98"/>
                <a:gd name="T4" fmla="*/ 34 w 116"/>
                <a:gd name="T5" fmla="*/ 64 h 98"/>
                <a:gd name="T6" fmla="*/ 112 w 116"/>
                <a:gd name="T7" fmla="*/ 64 h 98"/>
                <a:gd name="T8" fmla="*/ 112 w 116"/>
                <a:gd name="T9" fmla="*/ 40 h 98"/>
                <a:gd name="T10" fmla="*/ 34 w 116"/>
                <a:gd name="T11" fmla="*/ 40 h 98"/>
                <a:gd name="T12" fmla="*/ 34 w 116"/>
                <a:gd name="T13" fmla="*/ 22 h 98"/>
                <a:gd name="T14" fmla="*/ 116 w 116"/>
                <a:gd name="T15" fmla="*/ 22 h 98"/>
                <a:gd name="T16" fmla="*/ 116 w 116"/>
                <a:gd name="T17" fmla="*/ 0 h 98"/>
                <a:gd name="T18" fmla="*/ 0 w 116"/>
                <a:gd name="T19" fmla="*/ 0 h 98"/>
                <a:gd name="T20" fmla="*/ 0 w 116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98">
                  <a:moveTo>
                    <a:pt x="0" y="98"/>
                  </a:moveTo>
                  <a:lnTo>
                    <a:pt x="34" y="98"/>
                  </a:lnTo>
                  <a:lnTo>
                    <a:pt x="34" y="64"/>
                  </a:lnTo>
                  <a:lnTo>
                    <a:pt x="112" y="64"/>
                  </a:lnTo>
                  <a:lnTo>
                    <a:pt x="112" y="40"/>
                  </a:lnTo>
                  <a:lnTo>
                    <a:pt x="34" y="40"/>
                  </a:lnTo>
                  <a:lnTo>
                    <a:pt x="34" y="22"/>
                  </a:lnTo>
                  <a:lnTo>
                    <a:pt x="116" y="22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02D5D037-F886-42FD-86DA-A3F7B32A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518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1A2EE4E0-87A6-4A7F-9DDB-503485E756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2107" y="1997175"/>
              <a:ext cx="142166" cy="95401"/>
            </a:xfrm>
            <a:custGeom>
              <a:avLst/>
              <a:gdLst>
                <a:gd name="T0" fmla="*/ 124 w 152"/>
                <a:gd name="T1" fmla="*/ 2 h 102"/>
                <a:gd name="T2" fmla="*/ 76 w 152"/>
                <a:gd name="T3" fmla="*/ 0 h 102"/>
                <a:gd name="T4" fmla="*/ 26 w 152"/>
                <a:gd name="T5" fmla="*/ 2 h 102"/>
                <a:gd name="T6" fmla="*/ 12 w 152"/>
                <a:gd name="T7" fmla="*/ 6 h 102"/>
                <a:gd name="T8" fmla="*/ 4 w 152"/>
                <a:gd name="T9" fmla="*/ 18 h 102"/>
                <a:gd name="T10" fmla="*/ 2 w 152"/>
                <a:gd name="T11" fmla="*/ 30 h 102"/>
                <a:gd name="T12" fmla="*/ 0 w 152"/>
                <a:gd name="T13" fmla="*/ 50 h 102"/>
                <a:gd name="T14" fmla="*/ 4 w 152"/>
                <a:gd name="T15" fmla="*/ 84 h 102"/>
                <a:gd name="T16" fmla="*/ 6 w 152"/>
                <a:gd name="T17" fmla="*/ 90 h 102"/>
                <a:gd name="T18" fmla="*/ 18 w 152"/>
                <a:gd name="T19" fmla="*/ 98 h 102"/>
                <a:gd name="T20" fmla="*/ 26 w 152"/>
                <a:gd name="T21" fmla="*/ 100 h 102"/>
                <a:gd name="T22" fmla="*/ 76 w 152"/>
                <a:gd name="T23" fmla="*/ 102 h 102"/>
                <a:gd name="T24" fmla="*/ 124 w 152"/>
                <a:gd name="T25" fmla="*/ 100 h 102"/>
                <a:gd name="T26" fmla="*/ 140 w 152"/>
                <a:gd name="T27" fmla="*/ 94 h 102"/>
                <a:gd name="T28" fmla="*/ 148 w 152"/>
                <a:gd name="T29" fmla="*/ 84 h 102"/>
                <a:gd name="T30" fmla="*/ 150 w 152"/>
                <a:gd name="T31" fmla="*/ 70 h 102"/>
                <a:gd name="T32" fmla="*/ 152 w 152"/>
                <a:gd name="T33" fmla="*/ 50 h 102"/>
                <a:gd name="T34" fmla="*/ 148 w 152"/>
                <a:gd name="T35" fmla="*/ 18 h 102"/>
                <a:gd name="T36" fmla="*/ 146 w 152"/>
                <a:gd name="T37" fmla="*/ 12 h 102"/>
                <a:gd name="T38" fmla="*/ 134 w 152"/>
                <a:gd name="T39" fmla="*/ 4 h 102"/>
                <a:gd name="T40" fmla="*/ 124 w 152"/>
                <a:gd name="T41" fmla="*/ 2 h 102"/>
                <a:gd name="T42" fmla="*/ 116 w 152"/>
                <a:gd name="T43" fmla="*/ 66 h 102"/>
                <a:gd name="T44" fmla="*/ 112 w 152"/>
                <a:gd name="T45" fmla="*/ 72 h 102"/>
                <a:gd name="T46" fmla="*/ 108 w 152"/>
                <a:gd name="T47" fmla="*/ 74 h 102"/>
                <a:gd name="T48" fmla="*/ 102 w 152"/>
                <a:gd name="T49" fmla="*/ 76 h 102"/>
                <a:gd name="T50" fmla="*/ 76 w 152"/>
                <a:gd name="T51" fmla="*/ 76 h 102"/>
                <a:gd name="T52" fmla="*/ 48 w 152"/>
                <a:gd name="T53" fmla="*/ 74 h 102"/>
                <a:gd name="T54" fmla="*/ 36 w 152"/>
                <a:gd name="T55" fmla="*/ 70 h 102"/>
                <a:gd name="T56" fmla="*/ 34 w 152"/>
                <a:gd name="T57" fmla="*/ 66 h 102"/>
                <a:gd name="T58" fmla="*/ 34 w 152"/>
                <a:gd name="T59" fmla="*/ 54 h 102"/>
                <a:gd name="T60" fmla="*/ 36 w 152"/>
                <a:gd name="T61" fmla="*/ 34 h 102"/>
                <a:gd name="T62" fmla="*/ 38 w 152"/>
                <a:gd name="T63" fmla="*/ 28 h 102"/>
                <a:gd name="T64" fmla="*/ 44 w 152"/>
                <a:gd name="T65" fmla="*/ 26 h 102"/>
                <a:gd name="T66" fmla="*/ 76 w 152"/>
                <a:gd name="T67" fmla="*/ 26 h 102"/>
                <a:gd name="T68" fmla="*/ 106 w 152"/>
                <a:gd name="T69" fmla="*/ 26 h 102"/>
                <a:gd name="T70" fmla="*/ 114 w 152"/>
                <a:gd name="T71" fmla="*/ 30 h 102"/>
                <a:gd name="T72" fmla="*/ 118 w 152"/>
                <a:gd name="T73" fmla="*/ 38 h 102"/>
                <a:gd name="T74" fmla="*/ 118 w 152"/>
                <a:gd name="T75" fmla="*/ 54 h 102"/>
                <a:gd name="T76" fmla="*/ 116 w 152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2">
                  <a:moveTo>
                    <a:pt x="124" y="2"/>
                  </a:moveTo>
                  <a:lnTo>
                    <a:pt x="124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70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12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4" y="98"/>
                  </a:lnTo>
                  <a:lnTo>
                    <a:pt x="140" y="94"/>
                  </a:lnTo>
                  <a:lnTo>
                    <a:pt x="146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6" y="12"/>
                  </a:lnTo>
                  <a:lnTo>
                    <a:pt x="140" y="6"/>
                  </a:lnTo>
                  <a:lnTo>
                    <a:pt x="134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6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40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8" y="28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4F9BDDB9-1755-4C04-B156-71EC90B14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2332" y="1999046"/>
              <a:ext cx="127201" cy="93530"/>
            </a:xfrm>
            <a:custGeom>
              <a:avLst/>
              <a:gdLst>
                <a:gd name="T0" fmla="*/ 130 w 136"/>
                <a:gd name="T1" fmla="*/ 66 h 100"/>
                <a:gd name="T2" fmla="*/ 116 w 136"/>
                <a:gd name="T3" fmla="*/ 62 h 100"/>
                <a:gd name="T4" fmla="*/ 124 w 136"/>
                <a:gd name="T5" fmla="*/ 60 h 100"/>
                <a:gd name="T6" fmla="*/ 130 w 136"/>
                <a:gd name="T7" fmla="*/ 56 h 100"/>
                <a:gd name="T8" fmla="*/ 134 w 136"/>
                <a:gd name="T9" fmla="*/ 48 h 100"/>
                <a:gd name="T10" fmla="*/ 136 w 136"/>
                <a:gd name="T11" fmla="*/ 32 h 100"/>
                <a:gd name="T12" fmla="*/ 136 w 136"/>
                <a:gd name="T13" fmla="*/ 22 h 100"/>
                <a:gd name="T14" fmla="*/ 134 w 136"/>
                <a:gd name="T15" fmla="*/ 14 h 100"/>
                <a:gd name="T16" fmla="*/ 126 w 136"/>
                <a:gd name="T17" fmla="*/ 4 h 100"/>
                <a:gd name="T18" fmla="*/ 120 w 136"/>
                <a:gd name="T19" fmla="*/ 2 h 100"/>
                <a:gd name="T20" fmla="*/ 114 w 136"/>
                <a:gd name="T21" fmla="*/ 2 h 100"/>
                <a:gd name="T22" fmla="*/ 0 w 136"/>
                <a:gd name="T23" fmla="*/ 0 h 100"/>
                <a:gd name="T24" fmla="*/ 32 w 136"/>
                <a:gd name="T25" fmla="*/ 100 h 100"/>
                <a:gd name="T26" fmla="*/ 80 w 136"/>
                <a:gd name="T27" fmla="*/ 74 h 100"/>
                <a:gd name="T28" fmla="*/ 94 w 136"/>
                <a:gd name="T29" fmla="*/ 74 h 100"/>
                <a:gd name="T30" fmla="*/ 98 w 136"/>
                <a:gd name="T31" fmla="*/ 76 h 100"/>
                <a:gd name="T32" fmla="*/ 102 w 136"/>
                <a:gd name="T33" fmla="*/ 82 h 100"/>
                <a:gd name="T34" fmla="*/ 102 w 136"/>
                <a:gd name="T35" fmla="*/ 94 h 100"/>
                <a:gd name="T36" fmla="*/ 134 w 136"/>
                <a:gd name="T37" fmla="*/ 100 h 100"/>
                <a:gd name="T38" fmla="*/ 134 w 136"/>
                <a:gd name="T39" fmla="*/ 90 h 100"/>
                <a:gd name="T40" fmla="*/ 134 w 136"/>
                <a:gd name="T41" fmla="*/ 74 h 100"/>
                <a:gd name="T42" fmla="*/ 130 w 136"/>
                <a:gd name="T43" fmla="*/ 66 h 100"/>
                <a:gd name="T44" fmla="*/ 102 w 136"/>
                <a:gd name="T45" fmla="*/ 44 h 100"/>
                <a:gd name="T46" fmla="*/ 98 w 136"/>
                <a:gd name="T47" fmla="*/ 48 h 100"/>
                <a:gd name="T48" fmla="*/ 94 w 136"/>
                <a:gd name="T49" fmla="*/ 50 h 100"/>
                <a:gd name="T50" fmla="*/ 32 w 136"/>
                <a:gd name="T51" fmla="*/ 50 h 100"/>
                <a:gd name="T52" fmla="*/ 80 w 136"/>
                <a:gd name="T53" fmla="*/ 26 h 100"/>
                <a:gd name="T54" fmla="*/ 94 w 136"/>
                <a:gd name="T55" fmla="*/ 26 h 100"/>
                <a:gd name="T56" fmla="*/ 98 w 136"/>
                <a:gd name="T57" fmla="*/ 26 h 100"/>
                <a:gd name="T58" fmla="*/ 102 w 136"/>
                <a:gd name="T59" fmla="*/ 30 h 100"/>
                <a:gd name="T60" fmla="*/ 102 w 136"/>
                <a:gd name="T61" fmla="*/ 38 h 100"/>
                <a:gd name="T62" fmla="*/ 102 w 136"/>
                <a:gd name="T6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100">
                  <a:moveTo>
                    <a:pt x="130" y="66"/>
                  </a:moveTo>
                  <a:lnTo>
                    <a:pt x="130" y="66"/>
                  </a:lnTo>
                  <a:lnTo>
                    <a:pt x="124" y="62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24" y="6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6" y="22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0" y="8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0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74"/>
                  </a:lnTo>
                  <a:lnTo>
                    <a:pt x="80" y="74"/>
                  </a:lnTo>
                  <a:lnTo>
                    <a:pt x="80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2" y="94"/>
                  </a:lnTo>
                  <a:lnTo>
                    <a:pt x="102" y="100"/>
                  </a:lnTo>
                  <a:lnTo>
                    <a:pt x="134" y="100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0" y="66"/>
                  </a:lnTo>
                  <a:lnTo>
                    <a:pt x="130" y="66"/>
                  </a:lnTo>
                  <a:close/>
                  <a:moveTo>
                    <a:pt x="102" y="44"/>
                  </a:moveTo>
                  <a:lnTo>
                    <a:pt x="102" y="44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80" y="50"/>
                  </a:lnTo>
                  <a:lnTo>
                    <a:pt x="32" y="50"/>
                  </a:lnTo>
                  <a:lnTo>
                    <a:pt x="32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44"/>
                  </a:lnTo>
                  <a:lnTo>
                    <a:pt x="10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5F2815B7-2DB3-4079-85AD-D79074DA1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2290" y="2137471"/>
              <a:ext cx="54248" cy="48636"/>
            </a:xfrm>
            <a:custGeom>
              <a:avLst/>
              <a:gdLst>
                <a:gd name="T0" fmla="*/ 6 w 58"/>
                <a:gd name="T1" fmla="*/ 36 h 52"/>
                <a:gd name="T2" fmla="*/ 6 w 58"/>
                <a:gd name="T3" fmla="*/ 38 h 52"/>
                <a:gd name="T4" fmla="*/ 8 w 58"/>
                <a:gd name="T5" fmla="*/ 44 h 52"/>
                <a:gd name="T6" fmla="*/ 18 w 58"/>
                <a:gd name="T7" fmla="*/ 46 h 52"/>
                <a:gd name="T8" fmla="*/ 38 w 58"/>
                <a:gd name="T9" fmla="*/ 46 h 52"/>
                <a:gd name="T10" fmla="*/ 48 w 58"/>
                <a:gd name="T11" fmla="*/ 44 h 52"/>
                <a:gd name="T12" fmla="*/ 52 w 58"/>
                <a:gd name="T13" fmla="*/ 36 h 52"/>
                <a:gd name="T14" fmla="*/ 50 w 58"/>
                <a:gd name="T15" fmla="*/ 34 h 52"/>
                <a:gd name="T16" fmla="*/ 46 w 58"/>
                <a:gd name="T17" fmla="*/ 30 h 52"/>
                <a:gd name="T18" fmla="*/ 28 w 58"/>
                <a:gd name="T19" fmla="*/ 30 h 52"/>
                <a:gd name="T20" fmla="*/ 14 w 58"/>
                <a:gd name="T21" fmla="*/ 28 h 52"/>
                <a:gd name="T22" fmla="*/ 2 w 58"/>
                <a:gd name="T23" fmla="*/ 22 h 52"/>
                <a:gd name="T24" fmla="*/ 0 w 58"/>
                <a:gd name="T25" fmla="*/ 14 h 52"/>
                <a:gd name="T26" fmla="*/ 6 w 58"/>
                <a:gd name="T27" fmla="*/ 4 h 52"/>
                <a:gd name="T28" fmla="*/ 20 w 58"/>
                <a:gd name="T29" fmla="*/ 0 h 52"/>
                <a:gd name="T30" fmla="*/ 36 w 58"/>
                <a:gd name="T31" fmla="*/ 0 h 52"/>
                <a:gd name="T32" fmla="*/ 52 w 58"/>
                <a:gd name="T33" fmla="*/ 4 h 52"/>
                <a:gd name="T34" fmla="*/ 56 w 58"/>
                <a:gd name="T35" fmla="*/ 14 h 52"/>
                <a:gd name="T36" fmla="*/ 50 w 58"/>
                <a:gd name="T37" fmla="*/ 16 h 52"/>
                <a:gd name="T38" fmla="*/ 50 w 58"/>
                <a:gd name="T39" fmla="*/ 10 h 52"/>
                <a:gd name="T40" fmla="*/ 42 w 58"/>
                <a:gd name="T41" fmla="*/ 6 h 52"/>
                <a:gd name="T42" fmla="*/ 24 w 58"/>
                <a:gd name="T43" fmla="*/ 6 h 52"/>
                <a:gd name="T44" fmla="*/ 16 w 58"/>
                <a:gd name="T45" fmla="*/ 6 h 52"/>
                <a:gd name="T46" fmla="*/ 8 w 58"/>
                <a:gd name="T47" fmla="*/ 10 h 52"/>
                <a:gd name="T48" fmla="*/ 6 w 58"/>
                <a:gd name="T49" fmla="*/ 16 h 52"/>
                <a:gd name="T50" fmla="*/ 8 w 58"/>
                <a:gd name="T51" fmla="*/ 22 h 52"/>
                <a:gd name="T52" fmla="*/ 18 w 58"/>
                <a:gd name="T53" fmla="*/ 24 h 52"/>
                <a:gd name="T54" fmla="*/ 38 w 58"/>
                <a:gd name="T55" fmla="*/ 24 h 52"/>
                <a:gd name="T56" fmla="*/ 54 w 58"/>
                <a:gd name="T57" fmla="*/ 26 h 52"/>
                <a:gd name="T58" fmla="*/ 58 w 58"/>
                <a:gd name="T59" fmla="*/ 36 h 52"/>
                <a:gd name="T60" fmla="*/ 58 w 58"/>
                <a:gd name="T61" fmla="*/ 38 h 52"/>
                <a:gd name="T62" fmla="*/ 52 w 58"/>
                <a:gd name="T63" fmla="*/ 50 h 52"/>
                <a:gd name="T64" fmla="*/ 38 w 58"/>
                <a:gd name="T65" fmla="*/ 52 h 52"/>
                <a:gd name="T66" fmla="*/ 18 w 58"/>
                <a:gd name="T67" fmla="*/ 52 h 52"/>
                <a:gd name="T68" fmla="*/ 6 w 58"/>
                <a:gd name="T69" fmla="*/ 50 h 52"/>
                <a:gd name="T70" fmla="*/ 0 w 58"/>
                <a:gd name="T7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" h="52">
                  <a:moveTo>
                    <a:pt x="0" y="36"/>
                  </a:moveTo>
                  <a:lnTo>
                    <a:pt x="6" y="36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42"/>
                  </a:lnTo>
                  <a:lnTo>
                    <a:pt x="8" y="44"/>
                  </a:lnTo>
                  <a:lnTo>
                    <a:pt x="12" y="46"/>
                  </a:lnTo>
                  <a:lnTo>
                    <a:pt x="1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4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14" y="28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4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8" y="24"/>
                  </a:lnTo>
                  <a:lnTo>
                    <a:pt x="54" y="26"/>
                  </a:lnTo>
                  <a:lnTo>
                    <a:pt x="56" y="30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46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3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8EC60F15-0310-4B3F-BC92-C01D728AF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891" y="2137471"/>
              <a:ext cx="59859" cy="48636"/>
            </a:xfrm>
            <a:custGeom>
              <a:avLst/>
              <a:gdLst>
                <a:gd name="T0" fmla="*/ 0 w 64"/>
                <a:gd name="T1" fmla="*/ 20 h 52"/>
                <a:gd name="T2" fmla="*/ 0 w 64"/>
                <a:gd name="T3" fmla="*/ 20 h 52"/>
                <a:gd name="T4" fmla="*/ 2 w 64"/>
                <a:gd name="T5" fmla="*/ 12 h 52"/>
                <a:gd name="T6" fmla="*/ 4 w 64"/>
                <a:gd name="T7" fmla="*/ 6 h 52"/>
                <a:gd name="T8" fmla="*/ 10 w 64"/>
                <a:gd name="T9" fmla="*/ 2 h 52"/>
                <a:gd name="T10" fmla="*/ 18 w 64"/>
                <a:gd name="T11" fmla="*/ 0 h 52"/>
                <a:gd name="T12" fmla="*/ 46 w 64"/>
                <a:gd name="T13" fmla="*/ 0 h 52"/>
                <a:gd name="T14" fmla="*/ 46 w 64"/>
                <a:gd name="T15" fmla="*/ 0 h 52"/>
                <a:gd name="T16" fmla="*/ 56 w 64"/>
                <a:gd name="T17" fmla="*/ 2 h 52"/>
                <a:gd name="T18" fmla="*/ 60 w 64"/>
                <a:gd name="T19" fmla="*/ 6 h 52"/>
                <a:gd name="T20" fmla="*/ 64 w 64"/>
                <a:gd name="T21" fmla="*/ 12 h 52"/>
                <a:gd name="T22" fmla="*/ 64 w 64"/>
                <a:gd name="T23" fmla="*/ 20 h 52"/>
                <a:gd name="T24" fmla="*/ 64 w 64"/>
                <a:gd name="T25" fmla="*/ 32 h 52"/>
                <a:gd name="T26" fmla="*/ 64 w 64"/>
                <a:gd name="T27" fmla="*/ 32 h 52"/>
                <a:gd name="T28" fmla="*/ 64 w 64"/>
                <a:gd name="T29" fmla="*/ 42 h 52"/>
                <a:gd name="T30" fmla="*/ 60 w 64"/>
                <a:gd name="T31" fmla="*/ 48 h 52"/>
                <a:gd name="T32" fmla="*/ 56 w 64"/>
                <a:gd name="T33" fmla="*/ 50 h 52"/>
                <a:gd name="T34" fmla="*/ 46 w 64"/>
                <a:gd name="T35" fmla="*/ 52 h 52"/>
                <a:gd name="T36" fmla="*/ 18 w 64"/>
                <a:gd name="T37" fmla="*/ 52 h 52"/>
                <a:gd name="T38" fmla="*/ 18 w 64"/>
                <a:gd name="T39" fmla="*/ 52 h 52"/>
                <a:gd name="T40" fmla="*/ 10 w 64"/>
                <a:gd name="T41" fmla="*/ 50 h 52"/>
                <a:gd name="T42" fmla="*/ 4 w 64"/>
                <a:gd name="T43" fmla="*/ 48 h 52"/>
                <a:gd name="T44" fmla="*/ 2 w 64"/>
                <a:gd name="T45" fmla="*/ 42 h 52"/>
                <a:gd name="T46" fmla="*/ 0 w 64"/>
                <a:gd name="T47" fmla="*/ 32 h 52"/>
                <a:gd name="T48" fmla="*/ 0 w 64"/>
                <a:gd name="T49" fmla="*/ 20 h 52"/>
                <a:gd name="T50" fmla="*/ 58 w 64"/>
                <a:gd name="T51" fmla="*/ 16 h 52"/>
                <a:gd name="T52" fmla="*/ 58 w 64"/>
                <a:gd name="T53" fmla="*/ 16 h 52"/>
                <a:gd name="T54" fmla="*/ 56 w 64"/>
                <a:gd name="T55" fmla="*/ 12 h 52"/>
                <a:gd name="T56" fmla="*/ 54 w 64"/>
                <a:gd name="T57" fmla="*/ 8 h 52"/>
                <a:gd name="T58" fmla="*/ 50 w 64"/>
                <a:gd name="T59" fmla="*/ 6 h 52"/>
                <a:gd name="T60" fmla="*/ 46 w 64"/>
                <a:gd name="T61" fmla="*/ 6 h 52"/>
                <a:gd name="T62" fmla="*/ 18 w 64"/>
                <a:gd name="T63" fmla="*/ 6 h 52"/>
                <a:gd name="T64" fmla="*/ 18 w 64"/>
                <a:gd name="T65" fmla="*/ 6 h 52"/>
                <a:gd name="T66" fmla="*/ 14 w 64"/>
                <a:gd name="T67" fmla="*/ 6 h 52"/>
                <a:gd name="T68" fmla="*/ 10 w 64"/>
                <a:gd name="T69" fmla="*/ 8 h 52"/>
                <a:gd name="T70" fmla="*/ 8 w 64"/>
                <a:gd name="T71" fmla="*/ 12 h 52"/>
                <a:gd name="T72" fmla="*/ 6 w 64"/>
                <a:gd name="T73" fmla="*/ 16 h 52"/>
                <a:gd name="T74" fmla="*/ 6 w 64"/>
                <a:gd name="T75" fmla="*/ 36 h 52"/>
                <a:gd name="T76" fmla="*/ 6 w 64"/>
                <a:gd name="T77" fmla="*/ 36 h 52"/>
                <a:gd name="T78" fmla="*/ 8 w 64"/>
                <a:gd name="T79" fmla="*/ 40 h 52"/>
                <a:gd name="T80" fmla="*/ 10 w 64"/>
                <a:gd name="T81" fmla="*/ 44 h 52"/>
                <a:gd name="T82" fmla="*/ 14 w 64"/>
                <a:gd name="T83" fmla="*/ 46 h 52"/>
                <a:gd name="T84" fmla="*/ 18 w 64"/>
                <a:gd name="T85" fmla="*/ 46 h 52"/>
                <a:gd name="T86" fmla="*/ 46 w 64"/>
                <a:gd name="T87" fmla="*/ 46 h 52"/>
                <a:gd name="T88" fmla="*/ 46 w 64"/>
                <a:gd name="T89" fmla="*/ 46 h 52"/>
                <a:gd name="T90" fmla="*/ 50 w 64"/>
                <a:gd name="T91" fmla="*/ 46 h 52"/>
                <a:gd name="T92" fmla="*/ 54 w 64"/>
                <a:gd name="T93" fmla="*/ 44 h 52"/>
                <a:gd name="T94" fmla="*/ 56 w 64"/>
                <a:gd name="T95" fmla="*/ 40 h 52"/>
                <a:gd name="T96" fmla="*/ 58 w 64"/>
                <a:gd name="T97" fmla="*/ 36 h 52"/>
                <a:gd name="T98" fmla="*/ 58 w 64"/>
                <a:gd name="T9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0" y="6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42"/>
                  </a:lnTo>
                  <a:lnTo>
                    <a:pt x="60" y="48"/>
                  </a:lnTo>
                  <a:lnTo>
                    <a:pt x="56" y="50"/>
                  </a:lnTo>
                  <a:lnTo>
                    <a:pt x="46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4" y="46"/>
                  </a:lnTo>
                  <a:lnTo>
                    <a:pt x="18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6" y="40"/>
                  </a:lnTo>
                  <a:lnTo>
                    <a:pt x="58" y="36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071957C1-178B-4462-B603-38C4A2759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97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8 w 58"/>
                <a:gd name="T3" fmla="*/ 0 h 50"/>
                <a:gd name="T4" fmla="*/ 8 w 58"/>
                <a:gd name="T5" fmla="*/ 36 h 50"/>
                <a:gd name="T6" fmla="*/ 8 w 58"/>
                <a:gd name="T7" fmla="*/ 36 h 50"/>
                <a:gd name="T8" fmla="*/ 8 w 58"/>
                <a:gd name="T9" fmla="*/ 40 h 50"/>
                <a:gd name="T10" fmla="*/ 10 w 58"/>
                <a:gd name="T11" fmla="*/ 42 h 50"/>
                <a:gd name="T12" fmla="*/ 12 w 58"/>
                <a:gd name="T13" fmla="*/ 44 h 50"/>
                <a:gd name="T14" fmla="*/ 18 w 58"/>
                <a:gd name="T15" fmla="*/ 44 h 50"/>
                <a:gd name="T16" fmla="*/ 42 w 58"/>
                <a:gd name="T17" fmla="*/ 44 h 50"/>
                <a:gd name="T18" fmla="*/ 42 w 58"/>
                <a:gd name="T19" fmla="*/ 44 h 50"/>
                <a:gd name="T20" fmla="*/ 46 w 58"/>
                <a:gd name="T21" fmla="*/ 44 h 50"/>
                <a:gd name="T22" fmla="*/ 50 w 58"/>
                <a:gd name="T23" fmla="*/ 42 h 50"/>
                <a:gd name="T24" fmla="*/ 52 w 58"/>
                <a:gd name="T25" fmla="*/ 40 h 50"/>
                <a:gd name="T26" fmla="*/ 52 w 58"/>
                <a:gd name="T27" fmla="*/ 36 h 50"/>
                <a:gd name="T28" fmla="*/ 52 w 58"/>
                <a:gd name="T29" fmla="*/ 0 h 50"/>
                <a:gd name="T30" fmla="*/ 58 w 58"/>
                <a:gd name="T31" fmla="*/ 0 h 50"/>
                <a:gd name="T32" fmla="*/ 58 w 58"/>
                <a:gd name="T33" fmla="*/ 36 h 50"/>
                <a:gd name="T34" fmla="*/ 58 w 58"/>
                <a:gd name="T35" fmla="*/ 36 h 50"/>
                <a:gd name="T36" fmla="*/ 58 w 58"/>
                <a:gd name="T37" fmla="*/ 42 h 50"/>
                <a:gd name="T38" fmla="*/ 54 w 58"/>
                <a:gd name="T39" fmla="*/ 46 h 50"/>
                <a:gd name="T40" fmla="*/ 50 w 58"/>
                <a:gd name="T41" fmla="*/ 50 h 50"/>
                <a:gd name="T42" fmla="*/ 42 w 58"/>
                <a:gd name="T43" fmla="*/ 50 h 50"/>
                <a:gd name="T44" fmla="*/ 18 w 58"/>
                <a:gd name="T45" fmla="*/ 50 h 50"/>
                <a:gd name="T46" fmla="*/ 18 w 58"/>
                <a:gd name="T47" fmla="*/ 50 h 50"/>
                <a:gd name="T48" fmla="*/ 10 w 58"/>
                <a:gd name="T49" fmla="*/ 50 h 50"/>
                <a:gd name="T50" fmla="*/ 4 w 58"/>
                <a:gd name="T51" fmla="*/ 46 h 50"/>
                <a:gd name="T52" fmla="*/ 2 w 58"/>
                <a:gd name="T53" fmla="*/ 42 h 50"/>
                <a:gd name="T54" fmla="*/ 0 w 58"/>
                <a:gd name="T55" fmla="*/ 36 h 50"/>
                <a:gd name="T56" fmla="*/ 0 w 58"/>
                <a:gd name="T5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8" y="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8" y="44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6" y="44"/>
                  </a:lnTo>
                  <a:lnTo>
                    <a:pt x="50" y="42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4" y="46"/>
                  </a:lnTo>
                  <a:lnTo>
                    <a:pt x="50" y="50"/>
                  </a:lnTo>
                  <a:lnTo>
                    <a:pt x="42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11925FED-6A47-48F8-B3B1-1112EA2CB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2139341"/>
              <a:ext cx="54248" cy="46765"/>
            </a:xfrm>
            <a:custGeom>
              <a:avLst/>
              <a:gdLst>
                <a:gd name="T0" fmla="*/ 26 w 58"/>
                <a:gd name="T1" fmla="*/ 4 h 50"/>
                <a:gd name="T2" fmla="*/ 0 w 58"/>
                <a:gd name="T3" fmla="*/ 4 h 50"/>
                <a:gd name="T4" fmla="*/ 0 w 58"/>
                <a:gd name="T5" fmla="*/ 0 h 50"/>
                <a:gd name="T6" fmla="*/ 58 w 58"/>
                <a:gd name="T7" fmla="*/ 0 h 50"/>
                <a:gd name="T8" fmla="*/ 58 w 58"/>
                <a:gd name="T9" fmla="*/ 4 h 50"/>
                <a:gd name="T10" fmla="*/ 32 w 58"/>
                <a:gd name="T11" fmla="*/ 4 h 50"/>
                <a:gd name="T12" fmla="*/ 32 w 58"/>
                <a:gd name="T13" fmla="*/ 50 h 50"/>
                <a:gd name="T14" fmla="*/ 26 w 58"/>
                <a:gd name="T15" fmla="*/ 50 h 50"/>
                <a:gd name="T16" fmla="*/ 26 w 58"/>
                <a:gd name="T1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0">
                  <a:moveTo>
                    <a:pt x="2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32" y="4"/>
                  </a:lnTo>
                  <a:lnTo>
                    <a:pt x="32" y="50"/>
                  </a:lnTo>
                  <a:lnTo>
                    <a:pt x="26" y="5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10672D64-71DB-4DDC-944C-C012BA9D9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43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6 w 58"/>
                <a:gd name="T3" fmla="*/ 0 h 50"/>
                <a:gd name="T4" fmla="*/ 6 w 58"/>
                <a:gd name="T5" fmla="*/ 20 h 50"/>
                <a:gd name="T6" fmla="*/ 52 w 58"/>
                <a:gd name="T7" fmla="*/ 20 h 50"/>
                <a:gd name="T8" fmla="*/ 52 w 58"/>
                <a:gd name="T9" fmla="*/ 0 h 50"/>
                <a:gd name="T10" fmla="*/ 58 w 58"/>
                <a:gd name="T11" fmla="*/ 0 h 50"/>
                <a:gd name="T12" fmla="*/ 58 w 58"/>
                <a:gd name="T13" fmla="*/ 50 h 50"/>
                <a:gd name="T14" fmla="*/ 52 w 58"/>
                <a:gd name="T15" fmla="*/ 50 h 50"/>
                <a:gd name="T16" fmla="*/ 52 w 58"/>
                <a:gd name="T17" fmla="*/ 26 h 50"/>
                <a:gd name="T18" fmla="*/ 6 w 58"/>
                <a:gd name="T19" fmla="*/ 26 h 50"/>
                <a:gd name="T20" fmla="*/ 6 w 58"/>
                <a:gd name="T21" fmla="*/ 50 h 50"/>
                <a:gd name="T22" fmla="*/ 0 w 58"/>
                <a:gd name="T23" fmla="*/ 50 h 50"/>
                <a:gd name="T24" fmla="*/ 0 w 58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6" y="0"/>
                  </a:lnTo>
                  <a:lnTo>
                    <a:pt x="6" y="20"/>
                  </a:lnTo>
                  <a:lnTo>
                    <a:pt x="52" y="2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50"/>
                  </a:lnTo>
                  <a:lnTo>
                    <a:pt x="52" y="50"/>
                  </a:lnTo>
                  <a:lnTo>
                    <a:pt x="52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5BF59B18-22F5-4B48-8D58-E1871D205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2093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2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2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8E8224BA-1A0A-4F42-B6E3-A1A942A02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176" y="2139341"/>
              <a:ext cx="44895" cy="46765"/>
            </a:xfrm>
            <a:custGeom>
              <a:avLst/>
              <a:gdLst>
                <a:gd name="T0" fmla="*/ 0 w 48"/>
                <a:gd name="T1" fmla="*/ 0 h 50"/>
                <a:gd name="T2" fmla="*/ 48 w 48"/>
                <a:gd name="T3" fmla="*/ 0 h 50"/>
                <a:gd name="T4" fmla="*/ 48 w 48"/>
                <a:gd name="T5" fmla="*/ 4 h 50"/>
                <a:gd name="T6" fmla="*/ 6 w 48"/>
                <a:gd name="T7" fmla="*/ 4 h 50"/>
                <a:gd name="T8" fmla="*/ 6 w 48"/>
                <a:gd name="T9" fmla="*/ 20 h 50"/>
                <a:gd name="T10" fmla="*/ 46 w 48"/>
                <a:gd name="T11" fmla="*/ 20 h 50"/>
                <a:gd name="T12" fmla="*/ 46 w 48"/>
                <a:gd name="T13" fmla="*/ 26 h 50"/>
                <a:gd name="T14" fmla="*/ 6 w 48"/>
                <a:gd name="T15" fmla="*/ 26 h 50"/>
                <a:gd name="T16" fmla="*/ 6 w 48"/>
                <a:gd name="T17" fmla="*/ 50 h 50"/>
                <a:gd name="T18" fmla="*/ 0 w 48"/>
                <a:gd name="T19" fmla="*/ 50 h 50"/>
                <a:gd name="T20" fmla="*/ 0 w 48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0">
                  <a:moveTo>
                    <a:pt x="0" y="0"/>
                  </a:moveTo>
                  <a:lnTo>
                    <a:pt x="48" y="0"/>
                  </a:lnTo>
                  <a:lnTo>
                    <a:pt x="48" y="4"/>
                  </a:lnTo>
                  <a:lnTo>
                    <a:pt x="6" y="4"/>
                  </a:lnTo>
                  <a:lnTo>
                    <a:pt x="6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01CC4D3D-E26A-4425-BA5E-1CB424854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7424" y="2139341"/>
              <a:ext cx="52377" cy="46765"/>
            </a:xfrm>
            <a:custGeom>
              <a:avLst/>
              <a:gdLst>
                <a:gd name="T0" fmla="*/ 0 w 56"/>
                <a:gd name="T1" fmla="*/ 0 h 50"/>
                <a:gd name="T2" fmla="*/ 40 w 56"/>
                <a:gd name="T3" fmla="*/ 0 h 50"/>
                <a:gd name="T4" fmla="*/ 40 w 56"/>
                <a:gd name="T5" fmla="*/ 0 h 50"/>
                <a:gd name="T6" fmla="*/ 48 w 56"/>
                <a:gd name="T7" fmla="*/ 0 h 50"/>
                <a:gd name="T8" fmla="*/ 54 w 56"/>
                <a:gd name="T9" fmla="*/ 2 h 50"/>
                <a:gd name="T10" fmla="*/ 56 w 56"/>
                <a:gd name="T11" fmla="*/ 8 h 50"/>
                <a:gd name="T12" fmla="*/ 56 w 56"/>
                <a:gd name="T13" fmla="*/ 14 h 50"/>
                <a:gd name="T14" fmla="*/ 56 w 56"/>
                <a:gd name="T15" fmla="*/ 18 h 50"/>
                <a:gd name="T16" fmla="*/ 56 w 56"/>
                <a:gd name="T17" fmla="*/ 18 h 50"/>
                <a:gd name="T18" fmla="*/ 56 w 56"/>
                <a:gd name="T19" fmla="*/ 22 h 50"/>
                <a:gd name="T20" fmla="*/ 54 w 56"/>
                <a:gd name="T21" fmla="*/ 24 h 50"/>
                <a:gd name="T22" fmla="*/ 50 w 56"/>
                <a:gd name="T23" fmla="*/ 26 h 50"/>
                <a:gd name="T24" fmla="*/ 46 w 56"/>
                <a:gd name="T25" fmla="*/ 26 h 50"/>
                <a:gd name="T26" fmla="*/ 46 w 56"/>
                <a:gd name="T27" fmla="*/ 28 h 50"/>
                <a:gd name="T28" fmla="*/ 46 w 56"/>
                <a:gd name="T29" fmla="*/ 28 h 50"/>
                <a:gd name="T30" fmla="*/ 52 w 56"/>
                <a:gd name="T31" fmla="*/ 28 h 50"/>
                <a:gd name="T32" fmla="*/ 54 w 56"/>
                <a:gd name="T33" fmla="*/ 30 h 50"/>
                <a:gd name="T34" fmla="*/ 56 w 56"/>
                <a:gd name="T35" fmla="*/ 36 h 50"/>
                <a:gd name="T36" fmla="*/ 56 w 56"/>
                <a:gd name="T37" fmla="*/ 50 h 50"/>
                <a:gd name="T38" fmla="*/ 50 w 56"/>
                <a:gd name="T39" fmla="*/ 50 h 50"/>
                <a:gd name="T40" fmla="*/ 50 w 56"/>
                <a:gd name="T41" fmla="*/ 38 h 50"/>
                <a:gd name="T42" fmla="*/ 50 w 56"/>
                <a:gd name="T43" fmla="*/ 38 h 50"/>
                <a:gd name="T44" fmla="*/ 48 w 56"/>
                <a:gd name="T45" fmla="*/ 34 h 50"/>
                <a:gd name="T46" fmla="*/ 46 w 56"/>
                <a:gd name="T47" fmla="*/ 30 h 50"/>
                <a:gd name="T48" fmla="*/ 44 w 56"/>
                <a:gd name="T49" fmla="*/ 30 h 50"/>
                <a:gd name="T50" fmla="*/ 40 w 56"/>
                <a:gd name="T51" fmla="*/ 30 h 50"/>
                <a:gd name="T52" fmla="*/ 6 w 56"/>
                <a:gd name="T53" fmla="*/ 30 h 50"/>
                <a:gd name="T54" fmla="*/ 6 w 56"/>
                <a:gd name="T55" fmla="*/ 50 h 50"/>
                <a:gd name="T56" fmla="*/ 0 w 56"/>
                <a:gd name="T57" fmla="*/ 50 h 50"/>
                <a:gd name="T58" fmla="*/ 0 w 56"/>
                <a:gd name="T59" fmla="*/ 0 h 50"/>
                <a:gd name="T60" fmla="*/ 38 w 56"/>
                <a:gd name="T61" fmla="*/ 24 h 50"/>
                <a:gd name="T62" fmla="*/ 38 w 56"/>
                <a:gd name="T63" fmla="*/ 24 h 50"/>
                <a:gd name="T64" fmla="*/ 46 w 56"/>
                <a:gd name="T65" fmla="*/ 22 h 50"/>
                <a:gd name="T66" fmla="*/ 48 w 56"/>
                <a:gd name="T67" fmla="*/ 20 h 50"/>
                <a:gd name="T68" fmla="*/ 50 w 56"/>
                <a:gd name="T69" fmla="*/ 16 h 50"/>
                <a:gd name="T70" fmla="*/ 50 w 56"/>
                <a:gd name="T71" fmla="*/ 12 h 50"/>
                <a:gd name="T72" fmla="*/ 50 w 56"/>
                <a:gd name="T73" fmla="*/ 12 h 50"/>
                <a:gd name="T74" fmla="*/ 48 w 56"/>
                <a:gd name="T75" fmla="*/ 8 h 50"/>
                <a:gd name="T76" fmla="*/ 46 w 56"/>
                <a:gd name="T77" fmla="*/ 6 h 50"/>
                <a:gd name="T78" fmla="*/ 44 w 56"/>
                <a:gd name="T79" fmla="*/ 6 h 50"/>
                <a:gd name="T80" fmla="*/ 36 w 56"/>
                <a:gd name="T81" fmla="*/ 4 h 50"/>
                <a:gd name="T82" fmla="*/ 6 w 56"/>
                <a:gd name="T83" fmla="*/ 4 h 50"/>
                <a:gd name="T84" fmla="*/ 6 w 56"/>
                <a:gd name="T85" fmla="*/ 24 h 50"/>
                <a:gd name="T86" fmla="*/ 38 w 56"/>
                <a:gd name="T8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50">
                  <a:moveTo>
                    <a:pt x="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4" y="24"/>
                  </a:lnTo>
                  <a:lnTo>
                    <a:pt x="50" y="26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2" y="28"/>
                  </a:lnTo>
                  <a:lnTo>
                    <a:pt x="54" y="30"/>
                  </a:lnTo>
                  <a:lnTo>
                    <a:pt x="56" y="36"/>
                  </a:lnTo>
                  <a:lnTo>
                    <a:pt x="56" y="50"/>
                  </a:lnTo>
                  <a:lnTo>
                    <a:pt x="50" y="5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0" y="30"/>
                  </a:lnTo>
                  <a:lnTo>
                    <a:pt x="6" y="30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  <a:moveTo>
                    <a:pt x="38" y="24"/>
                  </a:moveTo>
                  <a:lnTo>
                    <a:pt x="38" y="2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50" y="16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36" y="4"/>
                  </a:lnTo>
                  <a:lnTo>
                    <a:pt x="6" y="4"/>
                  </a:lnTo>
                  <a:lnTo>
                    <a:pt x="6" y="24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CD8C935-9A50-432C-8D82-1515802D4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024" y="2139341"/>
              <a:ext cx="5612" cy="46765"/>
            </a:xfrm>
            <a:prstGeom prst="rect">
              <a:avLst/>
            </a:pr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9237B443-F514-4445-9695-8709E1E0C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60" y="2137471"/>
              <a:ext cx="57989" cy="48636"/>
            </a:xfrm>
            <a:custGeom>
              <a:avLst/>
              <a:gdLst>
                <a:gd name="T0" fmla="*/ 0 w 62"/>
                <a:gd name="T1" fmla="*/ 20 h 52"/>
                <a:gd name="T2" fmla="*/ 0 w 62"/>
                <a:gd name="T3" fmla="*/ 20 h 52"/>
                <a:gd name="T4" fmla="*/ 2 w 62"/>
                <a:gd name="T5" fmla="*/ 12 h 52"/>
                <a:gd name="T6" fmla="*/ 4 w 62"/>
                <a:gd name="T7" fmla="*/ 6 h 52"/>
                <a:gd name="T8" fmla="*/ 10 w 62"/>
                <a:gd name="T9" fmla="*/ 2 h 52"/>
                <a:gd name="T10" fmla="*/ 18 w 62"/>
                <a:gd name="T11" fmla="*/ 0 h 52"/>
                <a:gd name="T12" fmla="*/ 44 w 62"/>
                <a:gd name="T13" fmla="*/ 0 h 52"/>
                <a:gd name="T14" fmla="*/ 44 w 62"/>
                <a:gd name="T15" fmla="*/ 0 h 52"/>
                <a:gd name="T16" fmla="*/ 52 w 62"/>
                <a:gd name="T17" fmla="*/ 2 h 52"/>
                <a:gd name="T18" fmla="*/ 56 w 62"/>
                <a:gd name="T19" fmla="*/ 4 h 52"/>
                <a:gd name="T20" fmla="*/ 60 w 62"/>
                <a:gd name="T21" fmla="*/ 8 h 52"/>
                <a:gd name="T22" fmla="*/ 60 w 62"/>
                <a:gd name="T23" fmla="*/ 14 h 52"/>
                <a:gd name="T24" fmla="*/ 60 w 62"/>
                <a:gd name="T25" fmla="*/ 18 h 52"/>
                <a:gd name="T26" fmla="*/ 54 w 62"/>
                <a:gd name="T27" fmla="*/ 18 h 52"/>
                <a:gd name="T28" fmla="*/ 54 w 62"/>
                <a:gd name="T29" fmla="*/ 16 h 52"/>
                <a:gd name="T30" fmla="*/ 54 w 62"/>
                <a:gd name="T31" fmla="*/ 16 h 52"/>
                <a:gd name="T32" fmla="*/ 54 w 62"/>
                <a:gd name="T33" fmla="*/ 10 h 52"/>
                <a:gd name="T34" fmla="*/ 50 w 62"/>
                <a:gd name="T35" fmla="*/ 8 h 52"/>
                <a:gd name="T36" fmla="*/ 48 w 62"/>
                <a:gd name="T37" fmla="*/ 6 h 52"/>
                <a:gd name="T38" fmla="*/ 42 w 62"/>
                <a:gd name="T39" fmla="*/ 6 h 52"/>
                <a:gd name="T40" fmla="*/ 20 w 62"/>
                <a:gd name="T41" fmla="*/ 6 h 52"/>
                <a:gd name="T42" fmla="*/ 20 w 62"/>
                <a:gd name="T43" fmla="*/ 6 h 52"/>
                <a:gd name="T44" fmla="*/ 14 w 62"/>
                <a:gd name="T45" fmla="*/ 6 h 52"/>
                <a:gd name="T46" fmla="*/ 12 w 62"/>
                <a:gd name="T47" fmla="*/ 8 h 52"/>
                <a:gd name="T48" fmla="*/ 8 w 62"/>
                <a:gd name="T49" fmla="*/ 12 h 52"/>
                <a:gd name="T50" fmla="*/ 8 w 62"/>
                <a:gd name="T51" fmla="*/ 16 h 52"/>
                <a:gd name="T52" fmla="*/ 8 w 62"/>
                <a:gd name="T53" fmla="*/ 36 h 52"/>
                <a:gd name="T54" fmla="*/ 8 w 62"/>
                <a:gd name="T55" fmla="*/ 36 h 52"/>
                <a:gd name="T56" fmla="*/ 8 w 62"/>
                <a:gd name="T57" fmla="*/ 40 h 52"/>
                <a:gd name="T58" fmla="*/ 12 w 62"/>
                <a:gd name="T59" fmla="*/ 44 h 52"/>
                <a:gd name="T60" fmla="*/ 14 w 62"/>
                <a:gd name="T61" fmla="*/ 46 h 52"/>
                <a:gd name="T62" fmla="*/ 20 w 62"/>
                <a:gd name="T63" fmla="*/ 46 h 52"/>
                <a:gd name="T64" fmla="*/ 42 w 62"/>
                <a:gd name="T65" fmla="*/ 46 h 52"/>
                <a:gd name="T66" fmla="*/ 42 w 62"/>
                <a:gd name="T67" fmla="*/ 46 h 52"/>
                <a:gd name="T68" fmla="*/ 48 w 62"/>
                <a:gd name="T69" fmla="*/ 46 h 52"/>
                <a:gd name="T70" fmla="*/ 52 w 62"/>
                <a:gd name="T71" fmla="*/ 44 h 52"/>
                <a:gd name="T72" fmla="*/ 54 w 62"/>
                <a:gd name="T73" fmla="*/ 42 h 52"/>
                <a:gd name="T74" fmla="*/ 54 w 62"/>
                <a:gd name="T75" fmla="*/ 38 h 52"/>
                <a:gd name="T76" fmla="*/ 54 w 62"/>
                <a:gd name="T77" fmla="*/ 34 h 52"/>
                <a:gd name="T78" fmla="*/ 62 w 62"/>
                <a:gd name="T79" fmla="*/ 34 h 52"/>
                <a:gd name="T80" fmla="*/ 62 w 62"/>
                <a:gd name="T81" fmla="*/ 38 h 52"/>
                <a:gd name="T82" fmla="*/ 62 w 62"/>
                <a:gd name="T83" fmla="*/ 38 h 52"/>
                <a:gd name="T84" fmla="*/ 60 w 62"/>
                <a:gd name="T85" fmla="*/ 44 h 52"/>
                <a:gd name="T86" fmla="*/ 58 w 62"/>
                <a:gd name="T87" fmla="*/ 48 h 52"/>
                <a:gd name="T88" fmla="*/ 52 w 62"/>
                <a:gd name="T89" fmla="*/ 50 h 52"/>
                <a:gd name="T90" fmla="*/ 44 w 62"/>
                <a:gd name="T91" fmla="*/ 52 h 52"/>
                <a:gd name="T92" fmla="*/ 18 w 62"/>
                <a:gd name="T93" fmla="*/ 52 h 52"/>
                <a:gd name="T94" fmla="*/ 18 w 62"/>
                <a:gd name="T95" fmla="*/ 52 h 52"/>
                <a:gd name="T96" fmla="*/ 10 w 62"/>
                <a:gd name="T97" fmla="*/ 50 h 52"/>
                <a:gd name="T98" fmla="*/ 4 w 62"/>
                <a:gd name="T99" fmla="*/ 48 h 52"/>
                <a:gd name="T100" fmla="*/ 2 w 62"/>
                <a:gd name="T101" fmla="*/ 42 h 52"/>
                <a:gd name="T102" fmla="*/ 0 w 62"/>
                <a:gd name="T103" fmla="*/ 32 h 52"/>
                <a:gd name="T104" fmla="*/ 0 w 62"/>
                <a:gd name="T105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2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8" y="46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62" y="34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4"/>
                  </a:lnTo>
                  <a:lnTo>
                    <a:pt x="58" y="48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40531159-D984-41A7-9560-58C046B91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9589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0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0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39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78B17E7C-A411-4CEC-8D85-DC6013A68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11761"/>
          <a:stretch/>
        </p:blipFill>
        <p:spPr>
          <a:xfrm>
            <a:off x="5788404" y="0"/>
            <a:ext cx="6403595" cy="68602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1594" y="272020"/>
            <a:ext cx="5383357" cy="63139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ZA" sz="3400" b="1" dirty="0"/>
              <a:t>   </a:t>
            </a:r>
          </a:p>
          <a:p>
            <a:pPr marL="0" indent="0">
              <a:buNone/>
            </a:pPr>
            <a:r>
              <a:rPr lang="en-ZA" b="1" dirty="0"/>
              <a:t>Why Vinyl?</a:t>
            </a:r>
          </a:p>
          <a:p>
            <a:pPr marL="0" indent="0">
              <a:buNone/>
            </a:pPr>
            <a:endParaRPr lang="en-ZA" sz="2200" dirty="0"/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Impervious surface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Hygienic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Flexible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Durable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Waterproof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Reduces noise and stress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Significantly reduces slips, trips and falls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Low VOC emissions ensures best indoor air quality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Ease of maintenance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Natural thermal insulator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Range to suit most requirements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Beautiful design versatility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Comfort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ZA" sz="1600" dirty="0"/>
              <a:t>100% Recyclable</a:t>
            </a:r>
          </a:p>
          <a:p>
            <a:pPr marL="0" indent="0">
              <a:buSzPct val="80000"/>
              <a:buNone/>
            </a:pPr>
            <a:endParaRPr lang="en-ZA" sz="1600" dirty="0"/>
          </a:p>
          <a:p>
            <a:pPr marL="0" indent="0">
              <a:buNone/>
            </a:pPr>
            <a:endParaRPr lang="en-ZA" sz="1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ZA" sz="1400" dirty="0"/>
              <a:t>Although a vinyl installation requires very specific preparation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ZA" sz="1400" dirty="0"/>
              <a:t>and installation technique, the benefits far outweigh the time and cost.</a:t>
            </a:r>
          </a:p>
          <a:p>
            <a:pPr marL="0" indent="0">
              <a:spcBef>
                <a:spcPts val="0"/>
              </a:spcBef>
              <a:buNone/>
            </a:pPr>
            <a:endParaRPr lang="en-ZA" sz="1600" dirty="0"/>
          </a:p>
          <a:p>
            <a:pPr>
              <a:buFont typeface="Wingdings" panose="05000000000000000000" pitchFamily="2" charset="2"/>
              <a:buChar char="§"/>
            </a:pPr>
            <a:endParaRPr lang="en-ZA" sz="18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7FF877-AE03-42E0-8753-6503B5872B5B}"/>
              </a:ext>
            </a:extLst>
          </p:cNvPr>
          <p:cNvGrpSpPr/>
          <p:nvPr/>
        </p:nvGrpSpPr>
        <p:grpSpPr>
          <a:xfrm>
            <a:off x="10683965" y="0"/>
            <a:ext cx="1365825" cy="1058779"/>
            <a:chOff x="7508816" y="1222745"/>
            <a:chExt cx="1447848" cy="1122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AutoShape 3">
              <a:extLst>
                <a:ext uri="{FF2B5EF4-FFF2-40B4-BE49-F238E27FC236}">
                  <a16:creationId xmlns:a16="http://schemas.microsoft.com/office/drawing/2014/main" id="{8E8F150A-9A18-43E1-8C14-1AC3A02C534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F1A9355-4D33-4D13-94E1-3BE202D3D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816" y="1222745"/>
              <a:ext cx="1447848" cy="1122363"/>
            </a:xfrm>
            <a:prstGeom prst="rect">
              <a:avLst/>
            </a:prstGeom>
            <a:solidFill>
              <a:srgbClr val="005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9F5FAD94-30CC-43E3-BB1C-8913390C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D1140AAE-43AB-473C-8F67-49700613B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681" y="1952281"/>
              <a:ext cx="44895" cy="37412"/>
            </a:xfrm>
            <a:custGeom>
              <a:avLst/>
              <a:gdLst>
                <a:gd name="T0" fmla="*/ 16 w 48"/>
                <a:gd name="T1" fmla="*/ 40 h 40"/>
                <a:gd name="T2" fmla="*/ 16 w 48"/>
                <a:gd name="T3" fmla="*/ 40 h 40"/>
                <a:gd name="T4" fmla="*/ 8 w 48"/>
                <a:gd name="T5" fmla="*/ 38 h 40"/>
                <a:gd name="T6" fmla="*/ 2 w 48"/>
                <a:gd name="T7" fmla="*/ 36 h 40"/>
                <a:gd name="T8" fmla="*/ 0 w 48"/>
                <a:gd name="T9" fmla="*/ 34 h 40"/>
                <a:gd name="T10" fmla="*/ 2 w 48"/>
                <a:gd name="T11" fmla="*/ 32 h 40"/>
                <a:gd name="T12" fmla="*/ 2 w 48"/>
                <a:gd name="T13" fmla="*/ 32 h 40"/>
                <a:gd name="T14" fmla="*/ 12 w 48"/>
                <a:gd name="T15" fmla="*/ 30 h 40"/>
                <a:gd name="T16" fmla="*/ 16 w 48"/>
                <a:gd name="T17" fmla="*/ 24 h 40"/>
                <a:gd name="T18" fmla="*/ 16 w 48"/>
                <a:gd name="T19" fmla="*/ 16 h 40"/>
                <a:gd name="T20" fmla="*/ 14 w 48"/>
                <a:gd name="T21" fmla="*/ 8 h 40"/>
                <a:gd name="T22" fmla="*/ 14 w 48"/>
                <a:gd name="T23" fmla="*/ 8 h 40"/>
                <a:gd name="T24" fmla="*/ 26 w 48"/>
                <a:gd name="T25" fmla="*/ 2 h 40"/>
                <a:gd name="T26" fmla="*/ 38 w 48"/>
                <a:gd name="T27" fmla="*/ 0 h 40"/>
                <a:gd name="T28" fmla="*/ 38 w 48"/>
                <a:gd name="T29" fmla="*/ 0 h 40"/>
                <a:gd name="T30" fmla="*/ 46 w 48"/>
                <a:gd name="T31" fmla="*/ 0 h 40"/>
                <a:gd name="T32" fmla="*/ 46 w 48"/>
                <a:gd name="T33" fmla="*/ 0 h 40"/>
                <a:gd name="T34" fmla="*/ 48 w 48"/>
                <a:gd name="T35" fmla="*/ 8 h 40"/>
                <a:gd name="T36" fmla="*/ 48 w 48"/>
                <a:gd name="T37" fmla="*/ 14 h 40"/>
                <a:gd name="T38" fmla="*/ 46 w 48"/>
                <a:gd name="T39" fmla="*/ 20 h 40"/>
                <a:gd name="T40" fmla="*/ 44 w 48"/>
                <a:gd name="T41" fmla="*/ 26 h 40"/>
                <a:gd name="T42" fmla="*/ 40 w 48"/>
                <a:gd name="T43" fmla="*/ 30 h 40"/>
                <a:gd name="T44" fmla="*/ 32 w 48"/>
                <a:gd name="T45" fmla="*/ 34 h 40"/>
                <a:gd name="T46" fmla="*/ 24 w 48"/>
                <a:gd name="T47" fmla="*/ 38 h 40"/>
                <a:gd name="T48" fmla="*/ 24 w 48"/>
                <a:gd name="T49" fmla="*/ 38 h 40"/>
                <a:gd name="T50" fmla="*/ 16 w 48"/>
                <a:gd name="T5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40">
                  <a:moveTo>
                    <a:pt x="16" y="40"/>
                  </a:moveTo>
                  <a:lnTo>
                    <a:pt x="16" y="40"/>
                  </a:lnTo>
                  <a:lnTo>
                    <a:pt x="8" y="38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2" y="3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30"/>
                  </a:lnTo>
                  <a:lnTo>
                    <a:pt x="32" y="34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1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516A3BF6-7FF4-4E5F-81F6-1D914180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A43E00F4-A041-447D-9D25-8F2ED00BA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1912998"/>
              <a:ext cx="160872" cy="99142"/>
            </a:xfrm>
            <a:custGeom>
              <a:avLst/>
              <a:gdLst>
                <a:gd name="T0" fmla="*/ 172 w 172"/>
                <a:gd name="T1" fmla="*/ 46 h 106"/>
                <a:gd name="T2" fmla="*/ 172 w 172"/>
                <a:gd name="T3" fmla="*/ 46 h 106"/>
                <a:gd name="T4" fmla="*/ 166 w 172"/>
                <a:gd name="T5" fmla="*/ 36 h 106"/>
                <a:gd name="T6" fmla="*/ 160 w 172"/>
                <a:gd name="T7" fmla="*/ 28 h 106"/>
                <a:gd name="T8" fmla="*/ 152 w 172"/>
                <a:gd name="T9" fmla="*/ 20 h 106"/>
                <a:gd name="T10" fmla="*/ 142 w 172"/>
                <a:gd name="T11" fmla="*/ 14 h 106"/>
                <a:gd name="T12" fmla="*/ 132 w 172"/>
                <a:gd name="T13" fmla="*/ 8 h 106"/>
                <a:gd name="T14" fmla="*/ 122 w 172"/>
                <a:gd name="T15" fmla="*/ 4 h 106"/>
                <a:gd name="T16" fmla="*/ 112 w 172"/>
                <a:gd name="T17" fmla="*/ 2 h 106"/>
                <a:gd name="T18" fmla="*/ 100 w 172"/>
                <a:gd name="T19" fmla="*/ 0 h 106"/>
                <a:gd name="T20" fmla="*/ 88 w 172"/>
                <a:gd name="T21" fmla="*/ 0 h 106"/>
                <a:gd name="T22" fmla="*/ 74 w 172"/>
                <a:gd name="T23" fmla="*/ 2 h 106"/>
                <a:gd name="T24" fmla="*/ 62 w 172"/>
                <a:gd name="T25" fmla="*/ 4 h 106"/>
                <a:gd name="T26" fmla="*/ 50 w 172"/>
                <a:gd name="T27" fmla="*/ 8 h 106"/>
                <a:gd name="T28" fmla="*/ 36 w 172"/>
                <a:gd name="T29" fmla="*/ 14 h 106"/>
                <a:gd name="T30" fmla="*/ 24 w 172"/>
                <a:gd name="T31" fmla="*/ 20 h 106"/>
                <a:gd name="T32" fmla="*/ 12 w 172"/>
                <a:gd name="T33" fmla="*/ 30 h 106"/>
                <a:gd name="T34" fmla="*/ 0 w 172"/>
                <a:gd name="T35" fmla="*/ 40 h 106"/>
                <a:gd name="T36" fmla="*/ 70 w 172"/>
                <a:gd name="T37" fmla="*/ 106 h 106"/>
                <a:gd name="T38" fmla="*/ 70 w 172"/>
                <a:gd name="T39" fmla="*/ 106 h 106"/>
                <a:gd name="T40" fmla="*/ 92 w 172"/>
                <a:gd name="T41" fmla="*/ 82 h 106"/>
                <a:gd name="T42" fmla="*/ 104 w 172"/>
                <a:gd name="T43" fmla="*/ 70 h 106"/>
                <a:gd name="T44" fmla="*/ 116 w 172"/>
                <a:gd name="T45" fmla="*/ 62 h 106"/>
                <a:gd name="T46" fmla="*/ 128 w 172"/>
                <a:gd name="T47" fmla="*/ 54 h 106"/>
                <a:gd name="T48" fmla="*/ 142 w 172"/>
                <a:gd name="T49" fmla="*/ 48 h 106"/>
                <a:gd name="T50" fmla="*/ 156 w 172"/>
                <a:gd name="T51" fmla="*/ 46 h 106"/>
                <a:gd name="T52" fmla="*/ 172 w 172"/>
                <a:gd name="T53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106">
                  <a:moveTo>
                    <a:pt x="172" y="46"/>
                  </a:moveTo>
                  <a:lnTo>
                    <a:pt x="172" y="46"/>
                  </a:lnTo>
                  <a:lnTo>
                    <a:pt x="166" y="36"/>
                  </a:lnTo>
                  <a:lnTo>
                    <a:pt x="160" y="28"/>
                  </a:lnTo>
                  <a:lnTo>
                    <a:pt x="152" y="20"/>
                  </a:lnTo>
                  <a:lnTo>
                    <a:pt x="142" y="14"/>
                  </a:lnTo>
                  <a:lnTo>
                    <a:pt x="132" y="8"/>
                  </a:lnTo>
                  <a:lnTo>
                    <a:pt x="122" y="4"/>
                  </a:lnTo>
                  <a:lnTo>
                    <a:pt x="112" y="2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4" y="2"/>
                  </a:lnTo>
                  <a:lnTo>
                    <a:pt x="62" y="4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0"/>
                  </a:lnTo>
                  <a:lnTo>
                    <a:pt x="12" y="30"/>
                  </a:lnTo>
                  <a:lnTo>
                    <a:pt x="0" y="40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92" y="82"/>
                  </a:lnTo>
                  <a:lnTo>
                    <a:pt x="104" y="70"/>
                  </a:lnTo>
                  <a:lnTo>
                    <a:pt x="116" y="62"/>
                  </a:lnTo>
                  <a:lnTo>
                    <a:pt x="128" y="54"/>
                  </a:lnTo>
                  <a:lnTo>
                    <a:pt x="142" y="48"/>
                  </a:lnTo>
                  <a:lnTo>
                    <a:pt x="156" y="46"/>
                  </a:lnTo>
                  <a:lnTo>
                    <a:pt x="172" y="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32BC2B12-3EF2-446A-A210-0076DFA2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6B7BCB50-C2A1-4C67-B203-204AFD76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175" y="1931704"/>
              <a:ext cx="18706" cy="14965"/>
            </a:xfrm>
            <a:custGeom>
              <a:avLst/>
              <a:gdLst>
                <a:gd name="T0" fmla="*/ 8 w 20"/>
                <a:gd name="T1" fmla="*/ 2 h 16"/>
                <a:gd name="T2" fmla="*/ 8 w 20"/>
                <a:gd name="T3" fmla="*/ 2 h 16"/>
                <a:gd name="T4" fmla="*/ 12 w 20"/>
                <a:gd name="T5" fmla="*/ 0 h 16"/>
                <a:gd name="T6" fmla="*/ 16 w 20"/>
                <a:gd name="T7" fmla="*/ 2 h 16"/>
                <a:gd name="T8" fmla="*/ 18 w 20"/>
                <a:gd name="T9" fmla="*/ 4 h 16"/>
                <a:gd name="T10" fmla="*/ 20 w 20"/>
                <a:gd name="T11" fmla="*/ 6 h 16"/>
                <a:gd name="T12" fmla="*/ 20 w 20"/>
                <a:gd name="T13" fmla="*/ 6 h 16"/>
                <a:gd name="T14" fmla="*/ 20 w 20"/>
                <a:gd name="T15" fmla="*/ 8 h 16"/>
                <a:gd name="T16" fmla="*/ 20 w 20"/>
                <a:gd name="T17" fmla="*/ 12 h 16"/>
                <a:gd name="T18" fmla="*/ 16 w 20"/>
                <a:gd name="T19" fmla="*/ 14 h 16"/>
                <a:gd name="T20" fmla="*/ 12 w 20"/>
                <a:gd name="T21" fmla="*/ 16 h 16"/>
                <a:gd name="T22" fmla="*/ 12 w 20"/>
                <a:gd name="T23" fmla="*/ 16 h 16"/>
                <a:gd name="T24" fmla="*/ 8 w 20"/>
                <a:gd name="T25" fmla="*/ 16 h 16"/>
                <a:gd name="T26" fmla="*/ 6 w 20"/>
                <a:gd name="T27" fmla="*/ 16 h 16"/>
                <a:gd name="T28" fmla="*/ 2 w 20"/>
                <a:gd name="T29" fmla="*/ 14 h 16"/>
                <a:gd name="T30" fmla="*/ 0 w 20"/>
                <a:gd name="T31" fmla="*/ 12 h 16"/>
                <a:gd name="T32" fmla="*/ 0 w 20"/>
                <a:gd name="T33" fmla="*/ 12 h 16"/>
                <a:gd name="T34" fmla="*/ 0 w 20"/>
                <a:gd name="T35" fmla="*/ 8 h 16"/>
                <a:gd name="T36" fmla="*/ 2 w 20"/>
                <a:gd name="T37" fmla="*/ 6 h 16"/>
                <a:gd name="T38" fmla="*/ 4 w 20"/>
                <a:gd name="T39" fmla="*/ 4 h 16"/>
                <a:gd name="T40" fmla="*/ 8 w 20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6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49FCBC81-6D78-4C14-97C1-96773E40B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1404" y="2000917"/>
              <a:ext cx="33671" cy="14965"/>
            </a:xfrm>
            <a:custGeom>
              <a:avLst/>
              <a:gdLst>
                <a:gd name="T0" fmla="*/ 0 w 36"/>
                <a:gd name="T1" fmla="*/ 2 h 16"/>
                <a:gd name="T2" fmla="*/ 6 w 36"/>
                <a:gd name="T3" fmla="*/ 2 h 16"/>
                <a:gd name="T4" fmla="*/ 6 w 36"/>
                <a:gd name="T5" fmla="*/ 16 h 16"/>
                <a:gd name="T6" fmla="*/ 10 w 36"/>
                <a:gd name="T7" fmla="*/ 16 h 16"/>
                <a:gd name="T8" fmla="*/ 10 w 36"/>
                <a:gd name="T9" fmla="*/ 2 h 16"/>
                <a:gd name="T10" fmla="*/ 16 w 36"/>
                <a:gd name="T11" fmla="*/ 2 h 16"/>
                <a:gd name="T12" fmla="*/ 16 w 36"/>
                <a:gd name="T13" fmla="*/ 0 h 16"/>
                <a:gd name="T14" fmla="*/ 0 w 36"/>
                <a:gd name="T15" fmla="*/ 0 h 16"/>
                <a:gd name="T16" fmla="*/ 0 w 36"/>
                <a:gd name="T17" fmla="*/ 2 h 16"/>
                <a:gd name="T18" fmla="*/ 30 w 36"/>
                <a:gd name="T19" fmla="*/ 0 h 16"/>
                <a:gd name="T20" fmla="*/ 26 w 36"/>
                <a:gd name="T21" fmla="*/ 10 h 16"/>
                <a:gd name="T22" fmla="*/ 26 w 36"/>
                <a:gd name="T23" fmla="*/ 10 h 16"/>
                <a:gd name="T24" fmla="*/ 24 w 36"/>
                <a:gd name="T25" fmla="*/ 0 h 16"/>
                <a:gd name="T26" fmla="*/ 18 w 36"/>
                <a:gd name="T27" fmla="*/ 0 h 16"/>
                <a:gd name="T28" fmla="*/ 18 w 36"/>
                <a:gd name="T29" fmla="*/ 16 h 16"/>
                <a:gd name="T30" fmla="*/ 22 w 36"/>
                <a:gd name="T31" fmla="*/ 16 h 16"/>
                <a:gd name="T32" fmla="*/ 22 w 36"/>
                <a:gd name="T33" fmla="*/ 2 h 16"/>
                <a:gd name="T34" fmla="*/ 22 w 36"/>
                <a:gd name="T35" fmla="*/ 2 h 16"/>
                <a:gd name="T36" fmla="*/ 26 w 36"/>
                <a:gd name="T37" fmla="*/ 16 h 16"/>
                <a:gd name="T38" fmla="*/ 28 w 36"/>
                <a:gd name="T39" fmla="*/ 16 h 16"/>
                <a:gd name="T40" fmla="*/ 32 w 36"/>
                <a:gd name="T41" fmla="*/ 2 h 16"/>
                <a:gd name="T42" fmla="*/ 32 w 36"/>
                <a:gd name="T43" fmla="*/ 2 h 16"/>
                <a:gd name="T44" fmla="*/ 32 w 36"/>
                <a:gd name="T45" fmla="*/ 16 h 16"/>
                <a:gd name="T46" fmla="*/ 36 w 36"/>
                <a:gd name="T47" fmla="*/ 16 h 16"/>
                <a:gd name="T48" fmla="*/ 36 w 36"/>
                <a:gd name="T49" fmla="*/ 0 h 16"/>
                <a:gd name="T50" fmla="*/ 30 w 36"/>
                <a:gd name="T5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16">
                  <a:moveTo>
                    <a:pt x="0" y="2"/>
                  </a:moveTo>
                  <a:lnTo>
                    <a:pt x="6" y="2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"/>
                  </a:lnTo>
                  <a:close/>
                  <a:moveTo>
                    <a:pt x="30" y="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16"/>
                  </a:lnTo>
                  <a:lnTo>
                    <a:pt x="22" y="16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0F891A85-62FF-4D74-BD8E-765CC098B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817" y="1999046"/>
              <a:ext cx="123460" cy="91660"/>
            </a:xfrm>
            <a:custGeom>
              <a:avLst/>
              <a:gdLst>
                <a:gd name="T0" fmla="*/ 104 w 132"/>
                <a:gd name="T1" fmla="*/ 0 h 98"/>
                <a:gd name="T2" fmla="*/ 104 w 132"/>
                <a:gd name="T3" fmla="*/ 0 h 98"/>
                <a:gd name="T4" fmla="*/ 74 w 132"/>
                <a:gd name="T5" fmla="*/ 0 h 98"/>
                <a:gd name="T6" fmla="*/ 0 w 132"/>
                <a:gd name="T7" fmla="*/ 0 h 98"/>
                <a:gd name="T8" fmla="*/ 0 w 132"/>
                <a:gd name="T9" fmla="*/ 98 h 98"/>
                <a:gd name="T10" fmla="*/ 34 w 132"/>
                <a:gd name="T11" fmla="*/ 98 h 98"/>
                <a:gd name="T12" fmla="*/ 34 w 132"/>
                <a:gd name="T13" fmla="*/ 74 h 98"/>
                <a:gd name="T14" fmla="*/ 76 w 132"/>
                <a:gd name="T15" fmla="*/ 74 h 98"/>
                <a:gd name="T16" fmla="*/ 76 w 132"/>
                <a:gd name="T17" fmla="*/ 74 h 98"/>
                <a:gd name="T18" fmla="*/ 102 w 132"/>
                <a:gd name="T19" fmla="*/ 72 h 98"/>
                <a:gd name="T20" fmla="*/ 102 w 132"/>
                <a:gd name="T21" fmla="*/ 72 h 98"/>
                <a:gd name="T22" fmla="*/ 110 w 132"/>
                <a:gd name="T23" fmla="*/ 72 h 98"/>
                <a:gd name="T24" fmla="*/ 118 w 132"/>
                <a:gd name="T25" fmla="*/ 70 h 98"/>
                <a:gd name="T26" fmla="*/ 118 w 132"/>
                <a:gd name="T27" fmla="*/ 70 h 98"/>
                <a:gd name="T28" fmla="*/ 122 w 132"/>
                <a:gd name="T29" fmla="*/ 66 h 98"/>
                <a:gd name="T30" fmla="*/ 126 w 132"/>
                <a:gd name="T31" fmla="*/ 62 h 98"/>
                <a:gd name="T32" fmla="*/ 126 w 132"/>
                <a:gd name="T33" fmla="*/ 62 h 98"/>
                <a:gd name="T34" fmla="*/ 130 w 132"/>
                <a:gd name="T35" fmla="*/ 52 h 98"/>
                <a:gd name="T36" fmla="*/ 132 w 132"/>
                <a:gd name="T37" fmla="*/ 36 h 98"/>
                <a:gd name="T38" fmla="*/ 132 w 132"/>
                <a:gd name="T39" fmla="*/ 36 h 98"/>
                <a:gd name="T40" fmla="*/ 130 w 132"/>
                <a:gd name="T41" fmla="*/ 20 h 98"/>
                <a:gd name="T42" fmla="*/ 128 w 132"/>
                <a:gd name="T43" fmla="*/ 14 h 98"/>
                <a:gd name="T44" fmla="*/ 126 w 132"/>
                <a:gd name="T45" fmla="*/ 10 h 98"/>
                <a:gd name="T46" fmla="*/ 126 w 132"/>
                <a:gd name="T47" fmla="*/ 10 h 98"/>
                <a:gd name="T48" fmla="*/ 122 w 132"/>
                <a:gd name="T49" fmla="*/ 6 h 98"/>
                <a:gd name="T50" fmla="*/ 118 w 132"/>
                <a:gd name="T51" fmla="*/ 4 h 98"/>
                <a:gd name="T52" fmla="*/ 104 w 132"/>
                <a:gd name="T53" fmla="*/ 0 h 98"/>
                <a:gd name="T54" fmla="*/ 104 w 132"/>
                <a:gd name="T55" fmla="*/ 0 h 98"/>
                <a:gd name="T56" fmla="*/ 98 w 132"/>
                <a:gd name="T57" fmla="*/ 44 h 98"/>
                <a:gd name="T58" fmla="*/ 98 w 132"/>
                <a:gd name="T59" fmla="*/ 44 h 98"/>
                <a:gd name="T60" fmla="*/ 94 w 132"/>
                <a:gd name="T61" fmla="*/ 48 h 98"/>
                <a:gd name="T62" fmla="*/ 94 w 132"/>
                <a:gd name="T63" fmla="*/ 48 h 98"/>
                <a:gd name="T64" fmla="*/ 90 w 132"/>
                <a:gd name="T65" fmla="*/ 48 h 98"/>
                <a:gd name="T66" fmla="*/ 90 w 132"/>
                <a:gd name="T67" fmla="*/ 48 h 98"/>
                <a:gd name="T68" fmla="*/ 76 w 132"/>
                <a:gd name="T69" fmla="*/ 48 h 98"/>
                <a:gd name="T70" fmla="*/ 34 w 132"/>
                <a:gd name="T71" fmla="*/ 48 h 98"/>
                <a:gd name="T72" fmla="*/ 34 w 132"/>
                <a:gd name="T73" fmla="*/ 24 h 98"/>
                <a:gd name="T74" fmla="*/ 76 w 132"/>
                <a:gd name="T75" fmla="*/ 24 h 98"/>
                <a:gd name="T76" fmla="*/ 76 w 132"/>
                <a:gd name="T77" fmla="*/ 24 h 98"/>
                <a:gd name="T78" fmla="*/ 92 w 132"/>
                <a:gd name="T79" fmla="*/ 24 h 98"/>
                <a:gd name="T80" fmla="*/ 92 w 132"/>
                <a:gd name="T81" fmla="*/ 24 h 98"/>
                <a:gd name="T82" fmla="*/ 96 w 132"/>
                <a:gd name="T83" fmla="*/ 28 h 98"/>
                <a:gd name="T84" fmla="*/ 96 w 132"/>
                <a:gd name="T85" fmla="*/ 28 h 98"/>
                <a:gd name="T86" fmla="*/ 98 w 132"/>
                <a:gd name="T87" fmla="*/ 36 h 98"/>
                <a:gd name="T88" fmla="*/ 98 w 132"/>
                <a:gd name="T89" fmla="*/ 36 h 98"/>
                <a:gd name="T90" fmla="*/ 98 w 132"/>
                <a:gd name="T91" fmla="*/ 44 h 98"/>
                <a:gd name="T92" fmla="*/ 98 w 132"/>
                <a:gd name="T93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2" h="98">
                  <a:moveTo>
                    <a:pt x="104" y="0"/>
                  </a:moveTo>
                  <a:lnTo>
                    <a:pt x="104" y="0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8"/>
                  </a:lnTo>
                  <a:lnTo>
                    <a:pt x="34" y="98"/>
                  </a:lnTo>
                  <a:lnTo>
                    <a:pt x="34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10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2" y="66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30" y="52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0" y="20"/>
                  </a:lnTo>
                  <a:lnTo>
                    <a:pt x="128" y="14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2" y="6"/>
                  </a:lnTo>
                  <a:lnTo>
                    <a:pt x="118" y="4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98" y="44"/>
                  </a:moveTo>
                  <a:lnTo>
                    <a:pt x="98" y="44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76" y="48"/>
                  </a:lnTo>
                  <a:lnTo>
                    <a:pt x="34" y="48"/>
                  </a:lnTo>
                  <a:lnTo>
                    <a:pt x="3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44"/>
                  </a:lnTo>
                  <a:lnTo>
                    <a:pt x="9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B2E853C9-18BA-4940-A260-43C313099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3078" y="1997175"/>
              <a:ext cx="140295" cy="95401"/>
            </a:xfrm>
            <a:custGeom>
              <a:avLst/>
              <a:gdLst>
                <a:gd name="T0" fmla="*/ 124 w 150"/>
                <a:gd name="T1" fmla="*/ 2 h 102"/>
                <a:gd name="T2" fmla="*/ 74 w 150"/>
                <a:gd name="T3" fmla="*/ 0 h 102"/>
                <a:gd name="T4" fmla="*/ 26 w 150"/>
                <a:gd name="T5" fmla="*/ 2 h 102"/>
                <a:gd name="T6" fmla="*/ 10 w 150"/>
                <a:gd name="T7" fmla="*/ 6 h 102"/>
                <a:gd name="T8" fmla="*/ 2 w 150"/>
                <a:gd name="T9" fmla="*/ 18 h 102"/>
                <a:gd name="T10" fmla="*/ 0 w 150"/>
                <a:gd name="T11" fmla="*/ 30 h 102"/>
                <a:gd name="T12" fmla="*/ 0 w 150"/>
                <a:gd name="T13" fmla="*/ 50 h 102"/>
                <a:gd name="T14" fmla="*/ 2 w 150"/>
                <a:gd name="T15" fmla="*/ 84 h 102"/>
                <a:gd name="T16" fmla="*/ 6 w 150"/>
                <a:gd name="T17" fmla="*/ 90 h 102"/>
                <a:gd name="T18" fmla="*/ 18 w 150"/>
                <a:gd name="T19" fmla="*/ 98 h 102"/>
                <a:gd name="T20" fmla="*/ 26 w 150"/>
                <a:gd name="T21" fmla="*/ 100 h 102"/>
                <a:gd name="T22" fmla="*/ 76 w 150"/>
                <a:gd name="T23" fmla="*/ 102 h 102"/>
                <a:gd name="T24" fmla="*/ 124 w 150"/>
                <a:gd name="T25" fmla="*/ 100 h 102"/>
                <a:gd name="T26" fmla="*/ 140 w 150"/>
                <a:gd name="T27" fmla="*/ 94 h 102"/>
                <a:gd name="T28" fmla="*/ 148 w 150"/>
                <a:gd name="T29" fmla="*/ 84 h 102"/>
                <a:gd name="T30" fmla="*/ 150 w 150"/>
                <a:gd name="T31" fmla="*/ 70 h 102"/>
                <a:gd name="T32" fmla="*/ 150 w 150"/>
                <a:gd name="T33" fmla="*/ 50 h 102"/>
                <a:gd name="T34" fmla="*/ 148 w 150"/>
                <a:gd name="T35" fmla="*/ 18 h 102"/>
                <a:gd name="T36" fmla="*/ 144 w 150"/>
                <a:gd name="T37" fmla="*/ 12 h 102"/>
                <a:gd name="T38" fmla="*/ 132 w 150"/>
                <a:gd name="T39" fmla="*/ 4 h 102"/>
                <a:gd name="T40" fmla="*/ 124 w 150"/>
                <a:gd name="T41" fmla="*/ 2 h 102"/>
                <a:gd name="T42" fmla="*/ 116 w 150"/>
                <a:gd name="T43" fmla="*/ 66 h 102"/>
                <a:gd name="T44" fmla="*/ 112 w 150"/>
                <a:gd name="T45" fmla="*/ 72 h 102"/>
                <a:gd name="T46" fmla="*/ 108 w 150"/>
                <a:gd name="T47" fmla="*/ 74 h 102"/>
                <a:gd name="T48" fmla="*/ 102 w 150"/>
                <a:gd name="T49" fmla="*/ 76 h 102"/>
                <a:gd name="T50" fmla="*/ 76 w 150"/>
                <a:gd name="T51" fmla="*/ 76 h 102"/>
                <a:gd name="T52" fmla="*/ 46 w 150"/>
                <a:gd name="T53" fmla="*/ 74 h 102"/>
                <a:gd name="T54" fmla="*/ 36 w 150"/>
                <a:gd name="T55" fmla="*/ 70 h 102"/>
                <a:gd name="T56" fmla="*/ 34 w 150"/>
                <a:gd name="T57" fmla="*/ 66 h 102"/>
                <a:gd name="T58" fmla="*/ 32 w 150"/>
                <a:gd name="T59" fmla="*/ 54 h 102"/>
                <a:gd name="T60" fmla="*/ 34 w 150"/>
                <a:gd name="T61" fmla="*/ 34 h 102"/>
                <a:gd name="T62" fmla="*/ 38 w 150"/>
                <a:gd name="T63" fmla="*/ 28 h 102"/>
                <a:gd name="T64" fmla="*/ 42 w 150"/>
                <a:gd name="T65" fmla="*/ 26 h 102"/>
                <a:gd name="T66" fmla="*/ 74 w 150"/>
                <a:gd name="T67" fmla="*/ 26 h 102"/>
                <a:gd name="T68" fmla="*/ 104 w 150"/>
                <a:gd name="T69" fmla="*/ 26 h 102"/>
                <a:gd name="T70" fmla="*/ 114 w 150"/>
                <a:gd name="T71" fmla="*/ 30 h 102"/>
                <a:gd name="T72" fmla="*/ 116 w 150"/>
                <a:gd name="T73" fmla="*/ 38 h 102"/>
                <a:gd name="T74" fmla="*/ 116 w 150"/>
                <a:gd name="T75" fmla="*/ 54 h 102"/>
                <a:gd name="T76" fmla="*/ 116 w 150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102">
                  <a:moveTo>
                    <a:pt x="124" y="2"/>
                  </a:moveTo>
                  <a:lnTo>
                    <a:pt x="124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70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0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2" y="98"/>
                  </a:lnTo>
                  <a:lnTo>
                    <a:pt x="140" y="94"/>
                  </a:lnTo>
                  <a:lnTo>
                    <a:pt x="144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4" y="12"/>
                  </a:lnTo>
                  <a:lnTo>
                    <a:pt x="140" y="6"/>
                  </a:lnTo>
                  <a:lnTo>
                    <a:pt x="132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4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4" y="4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CD1694AB-55BD-4AE9-B3BD-9CF92C78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303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389A4225-7FA8-4E95-8E54-9489A7D31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480" y="1999046"/>
              <a:ext cx="147778" cy="91660"/>
            </a:xfrm>
            <a:custGeom>
              <a:avLst/>
              <a:gdLst>
                <a:gd name="T0" fmla="*/ 80 w 158"/>
                <a:gd name="T1" fmla="*/ 38 h 98"/>
                <a:gd name="T2" fmla="*/ 44 w 158"/>
                <a:gd name="T3" fmla="*/ 0 h 98"/>
                <a:gd name="T4" fmla="*/ 0 w 158"/>
                <a:gd name="T5" fmla="*/ 0 h 98"/>
                <a:gd name="T6" fmla="*/ 62 w 158"/>
                <a:gd name="T7" fmla="*/ 62 h 98"/>
                <a:gd name="T8" fmla="*/ 62 w 158"/>
                <a:gd name="T9" fmla="*/ 98 h 98"/>
                <a:gd name="T10" fmla="*/ 98 w 158"/>
                <a:gd name="T11" fmla="*/ 98 h 98"/>
                <a:gd name="T12" fmla="*/ 98 w 158"/>
                <a:gd name="T13" fmla="*/ 62 h 98"/>
                <a:gd name="T14" fmla="*/ 158 w 158"/>
                <a:gd name="T15" fmla="*/ 0 h 98"/>
                <a:gd name="T16" fmla="*/ 114 w 158"/>
                <a:gd name="T17" fmla="*/ 0 h 98"/>
                <a:gd name="T18" fmla="*/ 80 w 158"/>
                <a:gd name="T19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98">
                  <a:moveTo>
                    <a:pt x="80" y="38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62" y="62"/>
                  </a:lnTo>
                  <a:lnTo>
                    <a:pt x="62" y="98"/>
                  </a:lnTo>
                  <a:lnTo>
                    <a:pt x="98" y="98"/>
                  </a:lnTo>
                  <a:lnTo>
                    <a:pt x="98" y="62"/>
                  </a:lnTo>
                  <a:lnTo>
                    <a:pt x="158" y="0"/>
                  </a:lnTo>
                  <a:lnTo>
                    <a:pt x="114" y="0"/>
                  </a:lnTo>
                  <a:lnTo>
                    <a:pt x="8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1EF7270A-2C81-4C5D-AF63-736D2855C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964" y="1999046"/>
              <a:ext cx="108495" cy="91660"/>
            </a:xfrm>
            <a:custGeom>
              <a:avLst/>
              <a:gdLst>
                <a:gd name="T0" fmla="*/ 0 w 116"/>
                <a:gd name="T1" fmla="*/ 98 h 98"/>
                <a:gd name="T2" fmla="*/ 34 w 116"/>
                <a:gd name="T3" fmla="*/ 98 h 98"/>
                <a:gd name="T4" fmla="*/ 34 w 116"/>
                <a:gd name="T5" fmla="*/ 64 h 98"/>
                <a:gd name="T6" fmla="*/ 112 w 116"/>
                <a:gd name="T7" fmla="*/ 64 h 98"/>
                <a:gd name="T8" fmla="*/ 112 w 116"/>
                <a:gd name="T9" fmla="*/ 40 h 98"/>
                <a:gd name="T10" fmla="*/ 34 w 116"/>
                <a:gd name="T11" fmla="*/ 40 h 98"/>
                <a:gd name="T12" fmla="*/ 34 w 116"/>
                <a:gd name="T13" fmla="*/ 22 h 98"/>
                <a:gd name="T14" fmla="*/ 116 w 116"/>
                <a:gd name="T15" fmla="*/ 22 h 98"/>
                <a:gd name="T16" fmla="*/ 116 w 116"/>
                <a:gd name="T17" fmla="*/ 0 h 98"/>
                <a:gd name="T18" fmla="*/ 0 w 116"/>
                <a:gd name="T19" fmla="*/ 0 h 98"/>
                <a:gd name="T20" fmla="*/ 0 w 116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98">
                  <a:moveTo>
                    <a:pt x="0" y="98"/>
                  </a:moveTo>
                  <a:lnTo>
                    <a:pt x="34" y="98"/>
                  </a:lnTo>
                  <a:lnTo>
                    <a:pt x="34" y="64"/>
                  </a:lnTo>
                  <a:lnTo>
                    <a:pt x="112" y="64"/>
                  </a:lnTo>
                  <a:lnTo>
                    <a:pt x="112" y="40"/>
                  </a:lnTo>
                  <a:lnTo>
                    <a:pt x="34" y="40"/>
                  </a:lnTo>
                  <a:lnTo>
                    <a:pt x="34" y="22"/>
                  </a:lnTo>
                  <a:lnTo>
                    <a:pt x="116" y="22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8AA26D13-DE27-4983-A70E-26C6F342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518" y="1999046"/>
              <a:ext cx="106624" cy="91660"/>
            </a:xfrm>
            <a:custGeom>
              <a:avLst/>
              <a:gdLst>
                <a:gd name="T0" fmla="*/ 36 w 114"/>
                <a:gd name="T1" fmla="*/ 0 h 98"/>
                <a:gd name="T2" fmla="*/ 0 w 114"/>
                <a:gd name="T3" fmla="*/ 0 h 98"/>
                <a:gd name="T4" fmla="*/ 0 w 114"/>
                <a:gd name="T5" fmla="*/ 98 h 98"/>
                <a:gd name="T6" fmla="*/ 114 w 114"/>
                <a:gd name="T7" fmla="*/ 98 h 98"/>
                <a:gd name="T8" fmla="*/ 114 w 114"/>
                <a:gd name="T9" fmla="*/ 72 h 98"/>
                <a:gd name="T10" fmla="*/ 36 w 114"/>
                <a:gd name="T11" fmla="*/ 72 h 98"/>
                <a:gd name="T12" fmla="*/ 36 w 114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98">
                  <a:moveTo>
                    <a:pt x="36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14" y="98"/>
                  </a:lnTo>
                  <a:lnTo>
                    <a:pt x="114" y="72"/>
                  </a:lnTo>
                  <a:lnTo>
                    <a:pt x="36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28A60BE9-1283-43AA-AC72-502E71C450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2107" y="1997175"/>
              <a:ext cx="142166" cy="95401"/>
            </a:xfrm>
            <a:custGeom>
              <a:avLst/>
              <a:gdLst>
                <a:gd name="T0" fmla="*/ 124 w 152"/>
                <a:gd name="T1" fmla="*/ 2 h 102"/>
                <a:gd name="T2" fmla="*/ 76 w 152"/>
                <a:gd name="T3" fmla="*/ 0 h 102"/>
                <a:gd name="T4" fmla="*/ 26 w 152"/>
                <a:gd name="T5" fmla="*/ 2 h 102"/>
                <a:gd name="T6" fmla="*/ 12 w 152"/>
                <a:gd name="T7" fmla="*/ 6 h 102"/>
                <a:gd name="T8" fmla="*/ 4 w 152"/>
                <a:gd name="T9" fmla="*/ 18 h 102"/>
                <a:gd name="T10" fmla="*/ 2 w 152"/>
                <a:gd name="T11" fmla="*/ 30 h 102"/>
                <a:gd name="T12" fmla="*/ 0 w 152"/>
                <a:gd name="T13" fmla="*/ 50 h 102"/>
                <a:gd name="T14" fmla="*/ 4 w 152"/>
                <a:gd name="T15" fmla="*/ 84 h 102"/>
                <a:gd name="T16" fmla="*/ 6 w 152"/>
                <a:gd name="T17" fmla="*/ 90 h 102"/>
                <a:gd name="T18" fmla="*/ 18 w 152"/>
                <a:gd name="T19" fmla="*/ 98 h 102"/>
                <a:gd name="T20" fmla="*/ 26 w 152"/>
                <a:gd name="T21" fmla="*/ 100 h 102"/>
                <a:gd name="T22" fmla="*/ 76 w 152"/>
                <a:gd name="T23" fmla="*/ 102 h 102"/>
                <a:gd name="T24" fmla="*/ 124 w 152"/>
                <a:gd name="T25" fmla="*/ 100 h 102"/>
                <a:gd name="T26" fmla="*/ 140 w 152"/>
                <a:gd name="T27" fmla="*/ 94 h 102"/>
                <a:gd name="T28" fmla="*/ 148 w 152"/>
                <a:gd name="T29" fmla="*/ 84 h 102"/>
                <a:gd name="T30" fmla="*/ 150 w 152"/>
                <a:gd name="T31" fmla="*/ 70 h 102"/>
                <a:gd name="T32" fmla="*/ 152 w 152"/>
                <a:gd name="T33" fmla="*/ 50 h 102"/>
                <a:gd name="T34" fmla="*/ 148 w 152"/>
                <a:gd name="T35" fmla="*/ 18 h 102"/>
                <a:gd name="T36" fmla="*/ 146 w 152"/>
                <a:gd name="T37" fmla="*/ 12 h 102"/>
                <a:gd name="T38" fmla="*/ 134 w 152"/>
                <a:gd name="T39" fmla="*/ 4 h 102"/>
                <a:gd name="T40" fmla="*/ 124 w 152"/>
                <a:gd name="T41" fmla="*/ 2 h 102"/>
                <a:gd name="T42" fmla="*/ 116 w 152"/>
                <a:gd name="T43" fmla="*/ 66 h 102"/>
                <a:gd name="T44" fmla="*/ 112 w 152"/>
                <a:gd name="T45" fmla="*/ 72 h 102"/>
                <a:gd name="T46" fmla="*/ 108 w 152"/>
                <a:gd name="T47" fmla="*/ 74 h 102"/>
                <a:gd name="T48" fmla="*/ 102 w 152"/>
                <a:gd name="T49" fmla="*/ 76 h 102"/>
                <a:gd name="T50" fmla="*/ 76 w 152"/>
                <a:gd name="T51" fmla="*/ 76 h 102"/>
                <a:gd name="T52" fmla="*/ 48 w 152"/>
                <a:gd name="T53" fmla="*/ 74 h 102"/>
                <a:gd name="T54" fmla="*/ 36 w 152"/>
                <a:gd name="T55" fmla="*/ 70 h 102"/>
                <a:gd name="T56" fmla="*/ 34 w 152"/>
                <a:gd name="T57" fmla="*/ 66 h 102"/>
                <a:gd name="T58" fmla="*/ 34 w 152"/>
                <a:gd name="T59" fmla="*/ 54 h 102"/>
                <a:gd name="T60" fmla="*/ 36 w 152"/>
                <a:gd name="T61" fmla="*/ 34 h 102"/>
                <a:gd name="T62" fmla="*/ 38 w 152"/>
                <a:gd name="T63" fmla="*/ 28 h 102"/>
                <a:gd name="T64" fmla="*/ 44 w 152"/>
                <a:gd name="T65" fmla="*/ 26 h 102"/>
                <a:gd name="T66" fmla="*/ 76 w 152"/>
                <a:gd name="T67" fmla="*/ 26 h 102"/>
                <a:gd name="T68" fmla="*/ 106 w 152"/>
                <a:gd name="T69" fmla="*/ 26 h 102"/>
                <a:gd name="T70" fmla="*/ 114 w 152"/>
                <a:gd name="T71" fmla="*/ 30 h 102"/>
                <a:gd name="T72" fmla="*/ 118 w 152"/>
                <a:gd name="T73" fmla="*/ 38 h 102"/>
                <a:gd name="T74" fmla="*/ 118 w 152"/>
                <a:gd name="T75" fmla="*/ 54 h 102"/>
                <a:gd name="T76" fmla="*/ 116 w 152"/>
                <a:gd name="T77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2">
                  <a:moveTo>
                    <a:pt x="124" y="2"/>
                  </a:moveTo>
                  <a:lnTo>
                    <a:pt x="124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3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70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12" y="94"/>
                  </a:lnTo>
                  <a:lnTo>
                    <a:pt x="18" y="9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34" y="98"/>
                  </a:lnTo>
                  <a:lnTo>
                    <a:pt x="140" y="94"/>
                  </a:lnTo>
                  <a:lnTo>
                    <a:pt x="146" y="90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0" y="7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0" y="3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6" y="12"/>
                  </a:lnTo>
                  <a:lnTo>
                    <a:pt x="140" y="6"/>
                  </a:lnTo>
                  <a:lnTo>
                    <a:pt x="134" y="4"/>
                  </a:lnTo>
                  <a:lnTo>
                    <a:pt x="124" y="2"/>
                  </a:lnTo>
                  <a:lnTo>
                    <a:pt x="124" y="2"/>
                  </a:lnTo>
                  <a:close/>
                  <a:moveTo>
                    <a:pt x="116" y="66"/>
                  </a:moveTo>
                  <a:lnTo>
                    <a:pt x="116" y="66"/>
                  </a:lnTo>
                  <a:lnTo>
                    <a:pt x="116" y="70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40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8" y="28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0" y="28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6" y="66"/>
                  </a:lnTo>
                  <a:lnTo>
                    <a:pt x="116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E9459CEF-FEC4-4753-8264-C62134B44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2332" y="1999046"/>
              <a:ext cx="127201" cy="93530"/>
            </a:xfrm>
            <a:custGeom>
              <a:avLst/>
              <a:gdLst>
                <a:gd name="T0" fmla="*/ 130 w 136"/>
                <a:gd name="T1" fmla="*/ 66 h 100"/>
                <a:gd name="T2" fmla="*/ 116 w 136"/>
                <a:gd name="T3" fmla="*/ 62 h 100"/>
                <a:gd name="T4" fmla="*/ 124 w 136"/>
                <a:gd name="T5" fmla="*/ 60 h 100"/>
                <a:gd name="T6" fmla="*/ 130 w 136"/>
                <a:gd name="T7" fmla="*/ 56 h 100"/>
                <a:gd name="T8" fmla="*/ 134 w 136"/>
                <a:gd name="T9" fmla="*/ 48 h 100"/>
                <a:gd name="T10" fmla="*/ 136 w 136"/>
                <a:gd name="T11" fmla="*/ 32 h 100"/>
                <a:gd name="T12" fmla="*/ 136 w 136"/>
                <a:gd name="T13" fmla="*/ 22 h 100"/>
                <a:gd name="T14" fmla="*/ 134 w 136"/>
                <a:gd name="T15" fmla="*/ 14 h 100"/>
                <a:gd name="T16" fmla="*/ 126 w 136"/>
                <a:gd name="T17" fmla="*/ 4 h 100"/>
                <a:gd name="T18" fmla="*/ 120 w 136"/>
                <a:gd name="T19" fmla="*/ 2 h 100"/>
                <a:gd name="T20" fmla="*/ 114 w 136"/>
                <a:gd name="T21" fmla="*/ 2 h 100"/>
                <a:gd name="T22" fmla="*/ 0 w 136"/>
                <a:gd name="T23" fmla="*/ 0 h 100"/>
                <a:gd name="T24" fmla="*/ 32 w 136"/>
                <a:gd name="T25" fmla="*/ 100 h 100"/>
                <a:gd name="T26" fmla="*/ 80 w 136"/>
                <a:gd name="T27" fmla="*/ 74 h 100"/>
                <a:gd name="T28" fmla="*/ 94 w 136"/>
                <a:gd name="T29" fmla="*/ 74 h 100"/>
                <a:gd name="T30" fmla="*/ 98 w 136"/>
                <a:gd name="T31" fmla="*/ 76 h 100"/>
                <a:gd name="T32" fmla="*/ 102 w 136"/>
                <a:gd name="T33" fmla="*/ 82 h 100"/>
                <a:gd name="T34" fmla="*/ 102 w 136"/>
                <a:gd name="T35" fmla="*/ 94 h 100"/>
                <a:gd name="T36" fmla="*/ 134 w 136"/>
                <a:gd name="T37" fmla="*/ 100 h 100"/>
                <a:gd name="T38" fmla="*/ 134 w 136"/>
                <a:gd name="T39" fmla="*/ 90 h 100"/>
                <a:gd name="T40" fmla="*/ 134 w 136"/>
                <a:gd name="T41" fmla="*/ 74 h 100"/>
                <a:gd name="T42" fmla="*/ 130 w 136"/>
                <a:gd name="T43" fmla="*/ 66 h 100"/>
                <a:gd name="T44" fmla="*/ 102 w 136"/>
                <a:gd name="T45" fmla="*/ 44 h 100"/>
                <a:gd name="T46" fmla="*/ 98 w 136"/>
                <a:gd name="T47" fmla="*/ 48 h 100"/>
                <a:gd name="T48" fmla="*/ 94 w 136"/>
                <a:gd name="T49" fmla="*/ 50 h 100"/>
                <a:gd name="T50" fmla="*/ 32 w 136"/>
                <a:gd name="T51" fmla="*/ 50 h 100"/>
                <a:gd name="T52" fmla="*/ 80 w 136"/>
                <a:gd name="T53" fmla="*/ 26 h 100"/>
                <a:gd name="T54" fmla="*/ 94 w 136"/>
                <a:gd name="T55" fmla="*/ 26 h 100"/>
                <a:gd name="T56" fmla="*/ 98 w 136"/>
                <a:gd name="T57" fmla="*/ 26 h 100"/>
                <a:gd name="T58" fmla="*/ 102 w 136"/>
                <a:gd name="T59" fmla="*/ 30 h 100"/>
                <a:gd name="T60" fmla="*/ 102 w 136"/>
                <a:gd name="T61" fmla="*/ 38 h 100"/>
                <a:gd name="T62" fmla="*/ 102 w 136"/>
                <a:gd name="T6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100">
                  <a:moveTo>
                    <a:pt x="130" y="66"/>
                  </a:moveTo>
                  <a:lnTo>
                    <a:pt x="130" y="66"/>
                  </a:lnTo>
                  <a:lnTo>
                    <a:pt x="124" y="62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24" y="6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6" y="22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0" y="8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0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74"/>
                  </a:lnTo>
                  <a:lnTo>
                    <a:pt x="80" y="74"/>
                  </a:lnTo>
                  <a:lnTo>
                    <a:pt x="80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2" y="94"/>
                  </a:lnTo>
                  <a:lnTo>
                    <a:pt x="102" y="100"/>
                  </a:lnTo>
                  <a:lnTo>
                    <a:pt x="134" y="100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0" y="66"/>
                  </a:lnTo>
                  <a:lnTo>
                    <a:pt x="130" y="66"/>
                  </a:lnTo>
                  <a:close/>
                  <a:moveTo>
                    <a:pt x="102" y="44"/>
                  </a:moveTo>
                  <a:lnTo>
                    <a:pt x="102" y="44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80" y="50"/>
                  </a:lnTo>
                  <a:lnTo>
                    <a:pt x="32" y="50"/>
                  </a:lnTo>
                  <a:lnTo>
                    <a:pt x="32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44"/>
                  </a:lnTo>
                  <a:lnTo>
                    <a:pt x="10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082C01D9-C99E-4488-8760-F5D0C48F2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2290" y="2137471"/>
              <a:ext cx="54248" cy="48636"/>
            </a:xfrm>
            <a:custGeom>
              <a:avLst/>
              <a:gdLst>
                <a:gd name="T0" fmla="*/ 6 w 58"/>
                <a:gd name="T1" fmla="*/ 36 h 52"/>
                <a:gd name="T2" fmla="*/ 6 w 58"/>
                <a:gd name="T3" fmla="*/ 38 h 52"/>
                <a:gd name="T4" fmla="*/ 8 w 58"/>
                <a:gd name="T5" fmla="*/ 44 h 52"/>
                <a:gd name="T6" fmla="*/ 18 w 58"/>
                <a:gd name="T7" fmla="*/ 46 h 52"/>
                <a:gd name="T8" fmla="*/ 38 w 58"/>
                <a:gd name="T9" fmla="*/ 46 h 52"/>
                <a:gd name="T10" fmla="*/ 48 w 58"/>
                <a:gd name="T11" fmla="*/ 44 h 52"/>
                <a:gd name="T12" fmla="*/ 52 w 58"/>
                <a:gd name="T13" fmla="*/ 36 h 52"/>
                <a:gd name="T14" fmla="*/ 50 w 58"/>
                <a:gd name="T15" fmla="*/ 34 h 52"/>
                <a:gd name="T16" fmla="*/ 46 w 58"/>
                <a:gd name="T17" fmla="*/ 30 h 52"/>
                <a:gd name="T18" fmla="*/ 28 w 58"/>
                <a:gd name="T19" fmla="*/ 30 h 52"/>
                <a:gd name="T20" fmla="*/ 14 w 58"/>
                <a:gd name="T21" fmla="*/ 28 h 52"/>
                <a:gd name="T22" fmla="*/ 2 w 58"/>
                <a:gd name="T23" fmla="*/ 22 h 52"/>
                <a:gd name="T24" fmla="*/ 0 w 58"/>
                <a:gd name="T25" fmla="*/ 14 h 52"/>
                <a:gd name="T26" fmla="*/ 6 w 58"/>
                <a:gd name="T27" fmla="*/ 4 h 52"/>
                <a:gd name="T28" fmla="*/ 20 w 58"/>
                <a:gd name="T29" fmla="*/ 0 h 52"/>
                <a:gd name="T30" fmla="*/ 36 w 58"/>
                <a:gd name="T31" fmla="*/ 0 h 52"/>
                <a:gd name="T32" fmla="*/ 52 w 58"/>
                <a:gd name="T33" fmla="*/ 4 h 52"/>
                <a:gd name="T34" fmla="*/ 56 w 58"/>
                <a:gd name="T35" fmla="*/ 14 h 52"/>
                <a:gd name="T36" fmla="*/ 50 w 58"/>
                <a:gd name="T37" fmla="*/ 16 h 52"/>
                <a:gd name="T38" fmla="*/ 50 w 58"/>
                <a:gd name="T39" fmla="*/ 10 h 52"/>
                <a:gd name="T40" fmla="*/ 42 w 58"/>
                <a:gd name="T41" fmla="*/ 6 h 52"/>
                <a:gd name="T42" fmla="*/ 24 w 58"/>
                <a:gd name="T43" fmla="*/ 6 h 52"/>
                <a:gd name="T44" fmla="*/ 16 w 58"/>
                <a:gd name="T45" fmla="*/ 6 h 52"/>
                <a:gd name="T46" fmla="*/ 8 w 58"/>
                <a:gd name="T47" fmla="*/ 10 h 52"/>
                <a:gd name="T48" fmla="*/ 6 w 58"/>
                <a:gd name="T49" fmla="*/ 16 h 52"/>
                <a:gd name="T50" fmla="*/ 8 w 58"/>
                <a:gd name="T51" fmla="*/ 22 h 52"/>
                <a:gd name="T52" fmla="*/ 18 w 58"/>
                <a:gd name="T53" fmla="*/ 24 h 52"/>
                <a:gd name="T54" fmla="*/ 38 w 58"/>
                <a:gd name="T55" fmla="*/ 24 h 52"/>
                <a:gd name="T56" fmla="*/ 54 w 58"/>
                <a:gd name="T57" fmla="*/ 26 h 52"/>
                <a:gd name="T58" fmla="*/ 58 w 58"/>
                <a:gd name="T59" fmla="*/ 36 h 52"/>
                <a:gd name="T60" fmla="*/ 58 w 58"/>
                <a:gd name="T61" fmla="*/ 38 h 52"/>
                <a:gd name="T62" fmla="*/ 52 w 58"/>
                <a:gd name="T63" fmla="*/ 50 h 52"/>
                <a:gd name="T64" fmla="*/ 38 w 58"/>
                <a:gd name="T65" fmla="*/ 52 h 52"/>
                <a:gd name="T66" fmla="*/ 18 w 58"/>
                <a:gd name="T67" fmla="*/ 52 h 52"/>
                <a:gd name="T68" fmla="*/ 6 w 58"/>
                <a:gd name="T69" fmla="*/ 50 h 52"/>
                <a:gd name="T70" fmla="*/ 0 w 58"/>
                <a:gd name="T71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" h="52">
                  <a:moveTo>
                    <a:pt x="0" y="36"/>
                  </a:moveTo>
                  <a:lnTo>
                    <a:pt x="6" y="36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42"/>
                  </a:lnTo>
                  <a:lnTo>
                    <a:pt x="8" y="44"/>
                  </a:lnTo>
                  <a:lnTo>
                    <a:pt x="12" y="46"/>
                  </a:lnTo>
                  <a:lnTo>
                    <a:pt x="1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4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14" y="28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4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8" y="24"/>
                  </a:lnTo>
                  <a:lnTo>
                    <a:pt x="54" y="26"/>
                  </a:lnTo>
                  <a:lnTo>
                    <a:pt x="56" y="30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46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3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22">
              <a:extLst>
                <a:ext uri="{FF2B5EF4-FFF2-40B4-BE49-F238E27FC236}">
                  <a16:creationId xmlns:a16="http://schemas.microsoft.com/office/drawing/2014/main" id="{22C26F18-50A1-43AB-AF7C-8BF2D6DEB5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891" y="2137471"/>
              <a:ext cx="59859" cy="48636"/>
            </a:xfrm>
            <a:custGeom>
              <a:avLst/>
              <a:gdLst>
                <a:gd name="T0" fmla="*/ 0 w 64"/>
                <a:gd name="T1" fmla="*/ 20 h 52"/>
                <a:gd name="T2" fmla="*/ 0 w 64"/>
                <a:gd name="T3" fmla="*/ 20 h 52"/>
                <a:gd name="T4" fmla="*/ 2 w 64"/>
                <a:gd name="T5" fmla="*/ 12 h 52"/>
                <a:gd name="T6" fmla="*/ 4 w 64"/>
                <a:gd name="T7" fmla="*/ 6 h 52"/>
                <a:gd name="T8" fmla="*/ 10 w 64"/>
                <a:gd name="T9" fmla="*/ 2 h 52"/>
                <a:gd name="T10" fmla="*/ 18 w 64"/>
                <a:gd name="T11" fmla="*/ 0 h 52"/>
                <a:gd name="T12" fmla="*/ 46 w 64"/>
                <a:gd name="T13" fmla="*/ 0 h 52"/>
                <a:gd name="T14" fmla="*/ 46 w 64"/>
                <a:gd name="T15" fmla="*/ 0 h 52"/>
                <a:gd name="T16" fmla="*/ 56 w 64"/>
                <a:gd name="T17" fmla="*/ 2 h 52"/>
                <a:gd name="T18" fmla="*/ 60 w 64"/>
                <a:gd name="T19" fmla="*/ 6 h 52"/>
                <a:gd name="T20" fmla="*/ 64 w 64"/>
                <a:gd name="T21" fmla="*/ 12 h 52"/>
                <a:gd name="T22" fmla="*/ 64 w 64"/>
                <a:gd name="T23" fmla="*/ 20 h 52"/>
                <a:gd name="T24" fmla="*/ 64 w 64"/>
                <a:gd name="T25" fmla="*/ 32 h 52"/>
                <a:gd name="T26" fmla="*/ 64 w 64"/>
                <a:gd name="T27" fmla="*/ 32 h 52"/>
                <a:gd name="T28" fmla="*/ 64 w 64"/>
                <a:gd name="T29" fmla="*/ 42 h 52"/>
                <a:gd name="T30" fmla="*/ 60 w 64"/>
                <a:gd name="T31" fmla="*/ 48 h 52"/>
                <a:gd name="T32" fmla="*/ 56 w 64"/>
                <a:gd name="T33" fmla="*/ 50 h 52"/>
                <a:gd name="T34" fmla="*/ 46 w 64"/>
                <a:gd name="T35" fmla="*/ 52 h 52"/>
                <a:gd name="T36" fmla="*/ 18 w 64"/>
                <a:gd name="T37" fmla="*/ 52 h 52"/>
                <a:gd name="T38" fmla="*/ 18 w 64"/>
                <a:gd name="T39" fmla="*/ 52 h 52"/>
                <a:gd name="T40" fmla="*/ 10 w 64"/>
                <a:gd name="T41" fmla="*/ 50 h 52"/>
                <a:gd name="T42" fmla="*/ 4 w 64"/>
                <a:gd name="T43" fmla="*/ 48 h 52"/>
                <a:gd name="T44" fmla="*/ 2 w 64"/>
                <a:gd name="T45" fmla="*/ 42 h 52"/>
                <a:gd name="T46" fmla="*/ 0 w 64"/>
                <a:gd name="T47" fmla="*/ 32 h 52"/>
                <a:gd name="T48" fmla="*/ 0 w 64"/>
                <a:gd name="T49" fmla="*/ 20 h 52"/>
                <a:gd name="T50" fmla="*/ 58 w 64"/>
                <a:gd name="T51" fmla="*/ 16 h 52"/>
                <a:gd name="T52" fmla="*/ 58 w 64"/>
                <a:gd name="T53" fmla="*/ 16 h 52"/>
                <a:gd name="T54" fmla="*/ 56 w 64"/>
                <a:gd name="T55" fmla="*/ 12 h 52"/>
                <a:gd name="T56" fmla="*/ 54 w 64"/>
                <a:gd name="T57" fmla="*/ 8 h 52"/>
                <a:gd name="T58" fmla="*/ 50 w 64"/>
                <a:gd name="T59" fmla="*/ 6 h 52"/>
                <a:gd name="T60" fmla="*/ 46 w 64"/>
                <a:gd name="T61" fmla="*/ 6 h 52"/>
                <a:gd name="T62" fmla="*/ 18 w 64"/>
                <a:gd name="T63" fmla="*/ 6 h 52"/>
                <a:gd name="T64" fmla="*/ 18 w 64"/>
                <a:gd name="T65" fmla="*/ 6 h 52"/>
                <a:gd name="T66" fmla="*/ 14 w 64"/>
                <a:gd name="T67" fmla="*/ 6 h 52"/>
                <a:gd name="T68" fmla="*/ 10 w 64"/>
                <a:gd name="T69" fmla="*/ 8 h 52"/>
                <a:gd name="T70" fmla="*/ 8 w 64"/>
                <a:gd name="T71" fmla="*/ 12 h 52"/>
                <a:gd name="T72" fmla="*/ 6 w 64"/>
                <a:gd name="T73" fmla="*/ 16 h 52"/>
                <a:gd name="T74" fmla="*/ 6 w 64"/>
                <a:gd name="T75" fmla="*/ 36 h 52"/>
                <a:gd name="T76" fmla="*/ 6 w 64"/>
                <a:gd name="T77" fmla="*/ 36 h 52"/>
                <a:gd name="T78" fmla="*/ 8 w 64"/>
                <a:gd name="T79" fmla="*/ 40 h 52"/>
                <a:gd name="T80" fmla="*/ 10 w 64"/>
                <a:gd name="T81" fmla="*/ 44 h 52"/>
                <a:gd name="T82" fmla="*/ 14 w 64"/>
                <a:gd name="T83" fmla="*/ 46 h 52"/>
                <a:gd name="T84" fmla="*/ 18 w 64"/>
                <a:gd name="T85" fmla="*/ 46 h 52"/>
                <a:gd name="T86" fmla="*/ 46 w 64"/>
                <a:gd name="T87" fmla="*/ 46 h 52"/>
                <a:gd name="T88" fmla="*/ 46 w 64"/>
                <a:gd name="T89" fmla="*/ 46 h 52"/>
                <a:gd name="T90" fmla="*/ 50 w 64"/>
                <a:gd name="T91" fmla="*/ 46 h 52"/>
                <a:gd name="T92" fmla="*/ 54 w 64"/>
                <a:gd name="T93" fmla="*/ 44 h 52"/>
                <a:gd name="T94" fmla="*/ 56 w 64"/>
                <a:gd name="T95" fmla="*/ 40 h 52"/>
                <a:gd name="T96" fmla="*/ 58 w 64"/>
                <a:gd name="T97" fmla="*/ 36 h 52"/>
                <a:gd name="T98" fmla="*/ 58 w 64"/>
                <a:gd name="T9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0" y="6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42"/>
                  </a:lnTo>
                  <a:lnTo>
                    <a:pt x="60" y="48"/>
                  </a:lnTo>
                  <a:lnTo>
                    <a:pt x="56" y="50"/>
                  </a:lnTo>
                  <a:lnTo>
                    <a:pt x="46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4" y="46"/>
                  </a:lnTo>
                  <a:lnTo>
                    <a:pt x="18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6" y="40"/>
                  </a:lnTo>
                  <a:lnTo>
                    <a:pt x="58" y="36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23">
              <a:extLst>
                <a:ext uri="{FF2B5EF4-FFF2-40B4-BE49-F238E27FC236}">
                  <a16:creationId xmlns:a16="http://schemas.microsoft.com/office/drawing/2014/main" id="{02E059A5-0B3E-465A-96E3-8C4C90D1F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97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8 w 58"/>
                <a:gd name="T3" fmla="*/ 0 h 50"/>
                <a:gd name="T4" fmla="*/ 8 w 58"/>
                <a:gd name="T5" fmla="*/ 36 h 50"/>
                <a:gd name="T6" fmla="*/ 8 w 58"/>
                <a:gd name="T7" fmla="*/ 36 h 50"/>
                <a:gd name="T8" fmla="*/ 8 w 58"/>
                <a:gd name="T9" fmla="*/ 40 h 50"/>
                <a:gd name="T10" fmla="*/ 10 w 58"/>
                <a:gd name="T11" fmla="*/ 42 h 50"/>
                <a:gd name="T12" fmla="*/ 12 w 58"/>
                <a:gd name="T13" fmla="*/ 44 h 50"/>
                <a:gd name="T14" fmla="*/ 18 w 58"/>
                <a:gd name="T15" fmla="*/ 44 h 50"/>
                <a:gd name="T16" fmla="*/ 42 w 58"/>
                <a:gd name="T17" fmla="*/ 44 h 50"/>
                <a:gd name="T18" fmla="*/ 42 w 58"/>
                <a:gd name="T19" fmla="*/ 44 h 50"/>
                <a:gd name="T20" fmla="*/ 46 w 58"/>
                <a:gd name="T21" fmla="*/ 44 h 50"/>
                <a:gd name="T22" fmla="*/ 50 w 58"/>
                <a:gd name="T23" fmla="*/ 42 h 50"/>
                <a:gd name="T24" fmla="*/ 52 w 58"/>
                <a:gd name="T25" fmla="*/ 40 h 50"/>
                <a:gd name="T26" fmla="*/ 52 w 58"/>
                <a:gd name="T27" fmla="*/ 36 h 50"/>
                <a:gd name="T28" fmla="*/ 52 w 58"/>
                <a:gd name="T29" fmla="*/ 0 h 50"/>
                <a:gd name="T30" fmla="*/ 58 w 58"/>
                <a:gd name="T31" fmla="*/ 0 h 50"/>
                <a:gd name="T32" fmla="*/ 58 w 58"/>
                <a:gd name="T33" fmla="*/ 36 h 50"/>
                <a:gd name="T34" fmla="*/ 58 w 58"/>
                <a:gd name="T35" fmla="*/ 36 h 50"/>
                <a:gd name="T36" fmla="*/ 58 w 58"/>
                <a:gd name="T37" fmla="*/ 42 h 50"/>
                <a:gd name="T38" fmla="*/ 54 w 58"/>
                <a:gd name="T39" fmla="*/ 46 h 50"/>
                <a:gd name="T40" fmla="*/ 50 w 58"/>
                <a:gd name="T41" fmla="*/ 50 h 50"/>
                <a:gd name="T42" fmla="*/ 42 w 58"/>
                <a:gd name="T43" fmla="*/ 50 h 50"/>
                <a:gd name="T44" fmla="*/ 18 w 58"/>
                <a:gd name="T45" fmla="*/ 50 h 50"/>
                <a:gd name="T46" fmla="*/ 18 w 58"/>
                <a:gd name="T47" fmla="*/ 50 h 50"/>
                <a:gd name="T48" fmla="*/ 10 w 58"/>
                <a:gd name="T49" fmla="*/ 50 h 50"/>
                <a:gd name="T50" fmla="*/ 4 w 58"/>
                <a:gd name="T51" fmla="*/ 46 h 50"/>
                <a:gd name="T52" fmla="*/ 2 w 58"/>
                <a:gd name="T53" fmla="*/ 42 h 50"/>
                <a:gd name="T54" fmla="*/ 0 w 58"/>
                <a:gd name="T55" fmla="*/ 36 h 50"/>
                <a:gd name="T56" fmla="*/ 0 w 58"/>
                <a:gd name="T5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8" y="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8" y="44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6" y="44"/>
                  </a:lnTo>
                  <a:lnTo>
                    <a:pt x="50" y="42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4" y="46"/>
                  </a:lnTo>
                  <a:lnTo>
                    <a:pt x="50" y="50"/>
                  </a:lnTo>
                  <a:lnTo>
                    <a:pt x="42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0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24">
              <a:extLst>
                <a:ext uri="{FF2B5EF4-FFF2-40B4-BE49-F238E27FC236}">
                  <a16:creationId xmlns:a16="http://schemas.microsoft.com/office/drawing/2014/main" id="{A0D34E86-DC46-464A-A2C6-7AD2AE8BA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703" y="2139341"/>
              <a:ext cx="54248" cy="46765"/>
            </a:xfrm>
            <a:custGeom>
              <a:avLst/>
              <a:gdLst>
                <a:gd name="T0" fmla="*/ 26 w 58"/>
                <a:gd name="T1" fmla="*/ 4 h 50"/>
                <a:gd name="T2" fmla="*/ 0 w 58"/>
                <a:gd name="T3" fmla="*/ 4 h 50"/>
                <a:gd name="T4" fmla="*/ 0 w 58"/>
                <a:gd name="T5" fmla="*/ 0 h 50"/>
                <a:gd name="T6" fmla="*/ 58 w 58"/>
                <a:gd name="T7" fmla="*/ 0 h 50"/>
                <a:gd name="T8" fmla="*/ 58 w 58"/>
                <a:gd name="T9" fmla="*/ 4 h 50"/>
                <a:gd name="T10" fmla="*/ 32 w 58"/>
                <a:gd name="T11" fmla="*/ 4 h 50"/>
                <a:gd name="T12" fmla="*/ 32 w 58"/>
                <a:gd name="T13" fmla="*/ 50 h 50"/>
                <a:gd name="T14" fmla="*/ 26 w 58"/>
                <a:gd name="T15" fmla="*/ 50 h 50"/>
                <a:gd name="T16" fmla="*/ 26 w 58"/>
                <a:gd name="T1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0">
                  <a:moveTo>
                    <a:pt x="26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32" y="4"/>
                  </a:lnTo>
                  <a:lnTo>
                    <a:pt x="32" y="50"/>
                  </a:lnTo>
                  <a:lnTo>
                    <a:pt x="26" y="5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E02B365D-179F-4BE2-9196-048D05814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433" y="2139341"/>
              <a:ext cx="54248" cy="46765"/>
            </a:xfrm>
            <a:custGeom>
              <a:avLst/>
              <a:gdLst>
                <a:gd name="T0" fmla="*/ 0 w 58"/>
                <a:gd name="T1" fmla="*/ 0 h 50"/>
                <a:gd name="T2" fmla="*/ 6 w 58"/>
                <a:gd name="T3" fmla="*/ 0 h 50"/>
                <a:gd name="T4" fmla="*/ 6 w 58"/>
                <a:gd name="T5" fmla="*/ 20 h 50"/>
                <a:gd name="T6" fmla="*/ 52 w 58"/>
                <a:gd name="T7" fmla="*/ 20 h 50"/>
                <a:gd name="T8" fmla="*/ 52 w 58"/>
                <a:gd name="T9" fmla="*/ 0 h 50"/>
                <a:gd name="T10" fmla="*/ 58 w 58"/>
                <a:gd name="T11" fmla="*/ 0 h 50"/>
                <a:gd name="T12" fmla="*/ 58 w 58"/>
                <a:gd name="T13" fmla="*/ 50 h 50"/>
                <a:gd name="T14" fmla="*/ 52 w 58"/>
                <a:gd name="T15" fmla="*/ 50 h 50"/>
                <a:gd name="T16" fmla="*/ 52 w 58"/>
                <a:gd name="T17" fmla="*/ 26 h 50"/>
                <a:gd name="T18" fmla="*/ 6 w 58"/>
                <a:gd name="T19" fmla="*/ 26 h 50"/>
                <a:gd name="T20" fmla="*/ 6 w 58"/>
                <a:gd name="T21" fmla="*/ 50 h 50"/>
                <a:gd name="T22" fmla="*/ 0 w 58"/>
                <a:gd name="T23" fmla="*/ 50 h 50"/>
                <a:gd name="T24" fmla="*/ 0 w 58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lnTo>
                    <a:pt x="6" y="0"/>
                  </a:lnTo>
                  <a:lnTo>
                    <a:pt x="6" y="20"/>
                  </a:lnTo>
                  <a:lnTo>
                    <a:pt x="52" y="2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58" y="50"/>
                  </a:lnTo>
                  <a:lnTo>
                    <a:pt x="52" y="50"/>
                  </a:lnTo>
                  <a:lnTo>
                    <a:pt x="52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26">
              <a:extLst>
                <a:ext uri="{FF2B5EF4-FFF2-40B4-BE49-F238E27FC236}">
                  <a16:creationId xmlns:a16="http://schemas.microsoft.com/office/drawing/2014/main" id="{672864F8-86A0-4026-8D4B-342A55D33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2093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2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2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id="{3F2436AF-F788-4684-B8D7-82C65B20F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176" y="2139341"/>
              <a:ext cx="44895" cy="46765"/>
            </a:xfrm>
            <a:custGeom>
              <a:avLst/>
              <a:gdLst>
                <a:gd name="T0" fmla="*/ 0 w 48"/>
                <a:gd name="T1" fmla="*/ 0 h 50"/>
                <a:gd name="T2" fmla="*/ 48 w 48"/>
                <a:gd name="T3" fmla="*/ 0 h 50"/>
                <a:gd name="T4" fmla="*/ 48 w 48"/>
                <a:gd name="T5" fmla="*/ 4 h 50"/>
                <a:gd name="T6" fmla="*/ 6 w 48"/>
                <a:gd name="T7" fmla="*/ 4 h 50"/>
                <a:gd name="T8" fmla="*/ 6 w 48"/>
                <a:gd name="T9" fmla="*/ 20 h 50"/>
                <a:gd name="T10" fmla="*/ 46 w 48"/>
                <a:gd name="T11" fmla="*/ 20 h 50"/>
                <a:gd name="T12" fmla="*/ 46 w 48"/>
                <a:gd name="T13" fmla="*/ 26 h 50"/>
                <a:gd name="T14" fmla="*/ 6 w 48"/>
                <a:gd name="T15" fmla="*/ 26 h 50"/>
                <a:gd name="T16" fmla="*/ 6 w 48"/>
                <a:gd name="T17" fmla="*/ 50 h 50"/>
                <a:gd name="T18" fmla="*/ 0 w 48"/>
                <a:gd name="T19" fmla="*/ 50 h 50"/>
                <a:gd name="T20" fmla="*/ 0 w 48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0">
                  <a:moveTo>
                    <a:pt x="0" y="0"/>
                  </a:moveTo>
                  <a:lnTo>
                    <a:pt x="48" y="0"/>
                  </a:lnTo>
                  <a:lnTo>
                    <a:pt x="48" y="4"/>
                  </a:lnTo>
                  <a:lnTo>
                    <a:pt x="6" y="4"/>
                  </a:lnTo>
                  <a:lnTo>
                    <a:pt x="6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28">
              <a:extLst>
                <a:ext uri="{FF2B5EF4-FFF2-40B4-BE49-F238E27FC236}">
                  <a16:creationId xmlns:a16="http://schemas.microsoft.com/office/drawing/2014/main" id="{18E671EC-725E-41C4-8B71-3D029127A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7424" y="2139341"/>
              <a:ext cx="52377" cy="46765"/>
            </a:xfrm>
            <a:custGeom>
              <a:avLst/>
              <a:gdLst>
                <a:gd name="T0" fmla="*/ 0 w 56"/>
                <a:gd name="T1" fmla="*/ 0 h 50"/>
                <a:gd name="T2" fmla="*/ 40 w 56"/>
                <a:gd name="T3" fmla="*/ 0 h 50"/>
                <a:gd name="T4" fmla="*/ 40 w 56"/>
                <a:gd name="T5" fmla="*/ 0 h 50"/>
                <a:gd name="T6" fmla="*/ 48 w 56"/>
                <a:gd name="T7" fmla="*/ 0 h 50"/>
                <a:gd name="T8" fmla="*/ 54 w 56"/>
                <a:gd name="T9" fmla="*/ 2 h 50"/>
                <a:gd name="T10" fmla="*/ 56 w 56"/>
                <a:gd name="T11" fmla="*/ 8 h 50"/>
                <a:gd name="T12" fmla="*/ 56 w 56"/>
                <a:gd name="T13" fmla="*/ 14 h 50"/>
                <a:gd name="T14" fmla="*/ 56 w 56"/>
                <a:gd name="T15" fmla="*/ 18 h 50"/>
                <a:gd name="T16" fmla="*/ 56 w 56"/>
                <a:gd name="T17" fmla="*/ 18 h 50"/>
                <a:gd name="T18" fmla="*/ 56 w 56"/>
                <a:gd name="T19" fmla="*/ 22 h 50"/>
                <a:gd name="T20" fmla="*/ 54 w 56"/>
                <a:gd name="T21" fmla="*/ 24 h 50"/>
                <a:gd name="T22" fmla="*/ 50 w 56"/>
                <a:gd name="T23" fmla="*/ 26 h 50"/>
                <a:gd name="T24" fmla="*/ 46 w 56"/>
                <a:gd name="T25" fmla="*/ 26 h 50"/>
                <a:gd name="T26" fmla="*/ 46 w 56"/>
                <a:gd name="T27" fmla="*/ 28 h 50"/>
                <a:gd name="T28" fmla="*/ 46 w 56"/>
                <a:gd name="T29" fmla="*/ 28 h 50"/>
                <a:gd name="T30" fmla="*/ 52 w 56"/>
                <a:gd name="T31" fmla="*/ 28 h 50"/>
                <a:gd name="T32" fmla="*/ 54 w 56"/>
                <a:gd name="T33" fmla="*/ 30 h 50"/>
                <a:gd name="T34" fmla="*/ 56 w 56"/>
                <a:gd name="T35" fmla="*/ 36 h 50"/>
                <a:gd name="T36" fmla="*/ 56 w 56"/>
                <a:gd name="T37" fmla="*/ 50 h 50"/>
                <a:gd name="T38" fmla="*/ 50 w 56"/>
                <a:gd name="T39" fmla="*/ 50 h 50"/>
                <a:gd name="T40" fmla="*/ 50 w 56"/>
                <a:gd name="T41" fmla="*/ 38 h 50"/>
                <a:gd name="T42" fmla="*/ 50 w 56"/>
                <a:gd name="T43" fmla="*/ 38 h 50"/>
                <a:gd name="T44" fmla="*/ 48 w 56"/>
                <a:gd name="T45" fmla="*/ 34 h 50"/>
                <a:gd name="T46" fmla="*/ 46 w 56"/>
                <a:gd name="T47" fmla="*/ 30 h 50"/>
                <a:gd name="T48" fmla="*/ 44 w 56"/>
                <a:gd name="T49" fmla="*/ 30 h 50"/>
                <a:gd name="T50" fmla="*/ 40 w 56"/>
                <a:gd name="T51" fmla="*/ 30 h 50"/>
                <a:gd name="T52" fmla="*/ 6 w 56"/>
                <a:gd name="T53" fmla="*/ 30 h 50"/>
                <a:gd name="T54" fmla="*/ 6 w 56"/>
                <a:gd name="T55" fmla="*/ 50 h 50"/>
                <a:gd name="T56" fmla="*/ 0 w 56"/>
                <a:gd name="T57" fmla="*/ 50 h 50"/>
                <a:gd name="T58" fmla="*/ 0 w 56"/>
                <a:gd name="T59" fmla="*/ 0 h 50"/>
                <a:gd name="T60" fmla="*/ 38 w 56"/>
                <a:gd name="T61" fmla="*/ 24 h 50"/>
                <a:gd name="T62" fmla="*/ 38 w 56"/>
                <a:gd name="T63" fmla="*/ 24 h 50"/>
                <a:gd name="T64" fmla="*/ 46 w 56"/>
                <a:gd name="T65" fmla="*/ 22 h 50"/>
                <a:gd name="T66" fmla="*/ 48 w 56"/>
                <a:gd name="T67" fmla="*/ 20 h 50"/>
                <a:gd name="T68" fmla="*/ 50 w 56"/>
                <a:gd name="T69" fmla="*/ 16 h 50"/>
                <a:gd name="T70" fmla="*/ 50 w 56"/>
                <a:gd name="T71" fmla="*/ 12 h 50"/>
                <a:gd name="T72" fmla="*/ 50 w 56"/>
                <a:gd name="T73" fmla="*/ 12 h 50"/>
                <a:gd name="T74" fmla="*/ 48 w 56"/>
                <a:gd name="T75" fmla="*/ 8 h 50"/>
                <a:gd name="T76" fmla="*/ 46 w 56"/>
                <a:gd name="T77" fmla="*/ 6 h 50"/>
                <a:gd name="T78" fmla="*/ 44 w 56"/>
                <a:gd name="T79" fmla="*/ 6 h 50"/>
                <a:gd name="T80" fmla="*/ 36 w 56"/>
                <a:gd name="T81" fmla="*/ 4 h 50"/>
                <a:gd name="T82" fmla="*/ 6 w 56"/>
                <a:gd name="T83" fmla="*/ 4 h 50"/>
                <a:gd name="T84" fmla="*/ 6 w 56"/>
                <a:gd name="T85" fmla="*/ 24 h 50"/>
                <a:gd name="T86" fmla="*/ 38 w 56"/>
                <a:gd name="T8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50">
                  <a:moveTo>
                    <a:pt x="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4" y="24"/>
                  </a:lnTo>
                  <a:lnTo>
                    <a:pt x="50" y="26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2" y="28"/>
                  </a:lnTo>
                  <a:lnTo>
                    <a:pt x="54" y="30"/>
                  </a:lnTo>
                  <a:lnTo>
                    <a:pt x="56" y="36"/>
                  </a:lnTo>
                  <a:lnTo>
                    <a:pt x="56" y="50"/>
                  </a:lnTo>
                  <a:lnTo>
                    <a:pt x="50" y="5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34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0" y="30"/>
                  </a:lnTo>
                  <a:lnTo>
                    <a:pt x="6" y="30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  <a:moveTo>
                    <a:pt x="38" y="24"/>
                  </a:moveTo>
                  <a:lnTo>
                    <a:pt x="38" y="2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50" y="16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36" y="4"/>
                  </a:lnTo>
                  <a:lnTo>
                    <a:pt x="6" y="4"/>
                  </a:lnTo>
                  <a:lnTo>
                    <a:pt x="6" y="24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335F9E7-9220-474B-B73D-2B09534C2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024" y="2139341"/>
              <a:ext cx="5612" cy="46765"/>
            </a:xfrm>
            <a:prstGeom prst="rect">
              <a:avLst/>
            </a:pr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30">
              <a:extLst>
                <a:ext uri="{FF2B5EF4-FFF2-40B4-BE49-F238E27FC236}">
                  <a16:creationId xmlns:a16="http://schemas.microsoft.com/office/drawing/2014/main" id="{2BFC68E1-BCA6-4508-88A7-36989269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60" y="2137471"/>
              <a:ext cx="57989" cy="48636"/>
            </a:xfrm>
            <a:custGeom>
              <a:avLst/>
              <a:gdLst>
                <a:gd name="T0" fmla="*/ 0 w 62"/>
                <a:gd name="T1" fmla="*/ 20 h 52"/>
                <a:gd name="T2" fmla="*/ 0 w 62"/>
                <a:gd name="T3" fmla="*/ 20 h 52"/>
                <a:gd name="T4" fmla="*/ 2 w 62"/>
                <a:gd name="T5" fmla="*/ 12 h 52"/>
                <a:gd name="T6" fmla="*/ 4 w 62"/>
                <a:gd name="T7" fmla="*/ 6 h 52"/>
                <a:gd name="T8" fmla="*/ 10 w 62"/>
                <a:gd name="T9" fmla="*/ 2 h 52"/>
                <a:gd name="T10" fmla="*/ 18 w 62"/>
                <a:gd name="T11" fmla="*/ 0 h 52"/>
                <a:gd name="T12" fmla="*/ 44 w 62"/>
                <a:gd name="T13" fmla="*/ 0 h 52"/>
                <a:gd name="T14" fmla="*/ 44 w 62"/>
                <a:gd name="T15" fmla="*/ 0 h 52"/>
                <a:gd name="T16" fmla="*/ 52 w 62"/>
                <a:gd name="T17" fmla="*/ 2 h 52"/>
                <a:gd name="T18" fmla="*/ 56 w 62"/>
                <a:gd name="T19" fmla="*/ 4 h 52"/>
                <a:gd name="T20" fmla="*/ 60 w 62"/>
                <a:gd name="T21" fmla="*/ 8 h 52"/>
                <a:gd name="T22" fmla="*/ 60 w 62"/>
                <a:gd name="T23" fmla="*/ 14 h 52"/>
                <a:gd name="T24" fmla="*/ 60 w 62"/>
                <a:gd name="T25" fmla="*/ 18 h 52"/>
                <a:gd name="T26" fmla="*/ 54 w 62"/>
                <a:gd name="T27" fmla="*/ 18 h 52"/>
                <a:gd name="T28" fmla="*/ 54 w 62"/>
                <a:gd name="T29" fmla="*/ 16 h 52"/>
                <a:gd name="T30" fmla="*/ 54 w 62"/>
                <a:gd name="T31" fmla="*/ 16 h 52"/>
                <a:gd name="T32" fmla="*/ 54 w 62"/>
                <a:gd name="T33" fmla="*/ 10 h 52"/>
                <a:gd name="T34" fmla="*/ 50 w 62"/>
                <a:gd name="T35" fmla="*/ 8 h 52"/>
                <a:gd name="T36" fmla="*/ 48 w 62"/>
                <a:gd name="T37" fmla="*/ 6 h 52"/>
                <a:gd name="T38" fmla="*/ 42 w 62"/>
                <a:gd name="T39" fmla="*/ 6 h 52"/>
                <a:gd name="T40" fmla="*/ 20 w 62"/>
                <a:gd name="T41" fmla="*/ 6 h 52"/>
                <a:gd name="T42" fmla="*/ 20 w 62"/>
                <a:gd name="T43" fmla="*/ 6 h 52"/>
                <a:gd name="T44" fmla="*/ 14 w 62"/>
                <a:gd name="T45" fmla="*/ 6 h 52"/>
                <a:gd name="T46" fmla="*/ 12 w 62"/>
                <a:gd name="T47" fmla="*/ 8 h 52"/>
                <a:gd name="T48" fmla="*/ 8 w 62"/>
                <a:gd name="T49" fmla="*/ 12 h 52"/>
                <a:gd name="T50" fmla="*/ 8 w 62"/>
                <a:gd name="T51" fmla="*/ 16 h 52"/>
                <a:gd name="T52" fmla="*/ 8 w 62"/>
                <a:gd name="T53" fmla="*/ 36 h 52"/>
                <a:gd name="T54" fmla="*/ 8 w 62"/>
                <a:gd name="T55" fmla="*/ 36 h 52"/>
                <a:gd name="T56" fmla="*/ 8 w 62"/>
                <a:gd name="T57" fmla="*/ 40 h 52"/>
                <a:gd name="T58" fmla="*/ 12 w 62"/>
                <a:gd name="T59" fmla="*/ 44 h 52"/>
                <a:gd name="T60" fmla="*/ 14 w 62"/>
                <a:gd name="T61" fmla="*/ 46 h 52"/>
                <a:gd name="T62" fmla="*/ 20 w 62"/>
                <a:gd name="T63" fmla="*/ 46 h 52"/>
                <a:gd name="T64" fmla="*/ 42 w 62"/>
                <a:gd name="T65" fmla="*/ 46 h 52"/>
                <a:gd name="T66" fmla="*/ 42 w 62"/>
                <a:gd name="T67" fmla="*/ 46 h 52"/>
                <a:gd name="T68" fmla="*/ 48 w 62"/>
                <a:gd name="T69" fmla="*/ 46 h 52"/>
                <a:gd name="T70" fmla="*/ 52 w 62"/>
                <a:gd name="T71" fmla="*/ 44 h 52"/>
                <a:gd name="T72" fmla="*/ 54 w 62"/>
                <a:gd name="T73" fmla="*/ 42 h 52"/>
                <a:gd name="T74" fmla="*/ 54 w 62"/>
                <a:gd name="T75" fmla="*/ 38 h 52"/>
                <a:gd name="T76" fmla="*/ 54 w 62"/>
                <a:gd name="T77" fmla="*/ 34 h 52"/>
                <a:gd name="T78" fmla="*/ 62 w 62"/>
                <a:gd name="T79" fmla="*/ 34 h 52"/>
                <a:gd name="T80" fmla="*/ 62 w 62"/>
                <a:gd name="T81" fmla="*/ 38 h 52"/>
                <a:gd name="T82" fmla="*/ 62 w 62"/>
                <a:gd name="T83" fmla="*/ 38 h 52"/>
                <a:gd name="T84" fmla="*/ 60 w 62"/>
                <a:gd name="T85" fmla="*/ 44 h 52"/>
                <a:gd name="T86" fmla="*/ 58 w 62"/>
                <a:gd name="T87" fmla="*/ 48 h 52"/>
                <a:gd name="T88" fmla="*/ 52 w 62"/>
                <a:gd name="T89" fmla="*/ 50 h 52"/>
                <a:gd name="T90" fmla="*/ 44 w 62"/>
                <a:gd name="T91" fmla="*/ 52 h 52"/>
                <a:gd name="T92" fmla="*/ 18 w 62"/>
                <a:gd name="T93" fmla="*/ 52 h 52"/>
                <a:gd name="T94" fmla="*/ 18 w 62"/>
                <a:gd name="T95" fmla="*/ 52 h 52"/>
                <a:gd name="T96" fmla="*/ 10 w 62"/>
                <a:gd name="T97" fmla="*/ 50 h 52"/>
                <a:gd name="T98" fmla="*/ 4 w 62"/>
                <a:gd name="T99" fmla="*/ 48 h 52"/>
                <a:gd name="T100" fmla="*/ 2 w 62"/>
                <a:gd name="T101" fmla="*/ 42 h 52"/>
                <a:gd name="T102" fmla="*/ 0 w 62"/>
                <a:gd name="T103" fmla="*/ 32 h 52"/>
                <a:gd name="T104" fmla="*/ 0 w 62"/>
                <a:gd name="T105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52">
                  <a:moveTo>
                    <a:pt x="0" y="20"/>
                  </a:moveTo>
                  <a:lnTo>
                    <a:pt x="0" y="20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2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8" y="46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62" y="34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4"/>
                  </a:lnTo>
                  <a:lnTo>
                    <a:pt x="58" y="48"/>
                  </a:lnTo>
                  <a:lnTo>
                    <a:pt x="52" y="50"/>
                  </a:lnTo>
                  <a:lnTo>
                    <a:pt x="44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31">
              <a:extLst>
                <a:ext uri="{FF2B5EF4-FFF2-40B4-BE49-F238E27FC236}">
                  <a16:creationId xmlns:a16="http://schemas.microsoft.com/office/drawing/2014/main" id="{AFE31D39-9941-465C-B16C-D24CF4315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9589" y="2139341"/>
              <a:ext cx="63601" cy="46765"/>
            </a:xfrm>
            <a:custGeom>
              <a:avLst/>
              <a:gdLst>
                <a:gd name="T0" fmla="*/ 30 w 68"/>
                <a:gd name="T1" fmla="*/ 0 h 50"/>
                <a:gd name="T2" fmla="*/ 38 w 68"/>
                <a:gd name="T3" fmla="*/ 0 h 50"/>
                <a:gd name="T4" fmla="*/ 68 w 68"/>
                <a:gd name="T5" fmla="*/ 50 h 50"/>
                <a:gd name="T6" fmla="*/ 60 w 68"/>
                <a:gd name="T7" fmla="*/ 50 h 50"/>
                <a:gd name="T8" fmla="*/ 54 w 68"/>
                <a:gd name="T9" fmla="*/ 38 h 50"/>
                <a:gd name="T10" fmla="*/ 14 w 68"/>
                <a:gd name="T11" fmla="*/ 38 h 50"/>
                <a:gd name="T12" fmla="*/ 8 w 68"/>
                <a:gd name="T13" fmla="*/ 50 h 50"/>
                <a:gd name="T14" fmla="*/ 0 w 68"/>
                <a:gd name="T15" fmla="*/ 50 h 50"/>
                <a:gd name="T16" fmla="*/ 30 w 68"/>
                <a:gd name="T17" fmla="*/ 0 h 50"/>
                <a:gd name="T18" fmla="*/ 34 w 68"/>
                <a:gd name="T19" fmla="*/ 4 h 50"/>
                <a:gd name="T20" fmla="*/ 18 w 68"/>
                <a:gd name="T21" fmla="*/ 34 h 50"/>
                <a:gd name="T22" fmla="*/ 50 w 68"/>
                <a:gd name="T23" fmla="*/ 34 h 50"/>
                <a:gd name="T24" fmla="*/ 34 w 68"/>
                <a:gd name="T2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0">
                  <a:moveTo>
                    <a:pt x="30" y="0"/>
                  </a:moveTo>
                  <a:lnTo>
                    <a:pt x="38" y="0"/>
                  </a:lnTo>
                  <a:lnTo>
                    <a:pt x="68" y="50"/>
                  </a:lnTo>
                  <a:lnTo>
                    <a:pt x="60" y="50"/>
                  </a:lnTo>
                  <a:lnTo>
                    <a:pt x="54" y="38"/>
                  </a:lnTo>
                  <a:lnTo>
                    <a:pt x="14" y="38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30" y="0"/>
                  </a:lnTo>
                  <a:close/>
                  <a:moveTo>
                    <a:pt x="34" y="4"/>
                  </a:moveTo>
                  <a:lnTo>
                    <a:pt x="18" y="34"/>
                  </a:lnTo>
                  <a:lnTo>
                    <a:pt x="50" y="3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678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18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10996-E0AC-4B33-B958-FA181AB92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7868" r="32750" b="7868"/>
          <a:stretch/>
        </p:blipFill>
        <p:spPr>
          <a:xfrm>
            <a:off x="0" y="0"/>
            <a:ext cx="6150606" cy="6858000"/>
          </a:xfrm>
          <a:prstGeom prst="rect">
            <a:avLst/>
          </a:prstGeom>
        </p:spPr>
      </p:pic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F1E80-8FC2-4A47-BCA3-7B82945F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689" y="0"/>
            <a:ext cx="1469263" cy="11644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CC25E-B188-4B9A-A355-CBA4D6BC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r>
              <a:rPr lang="en-US" sz="1400" dirty="0"/>
              <a:t>Ability to personalise the space</a:t>
            </a:r>
          </a:p>
          <a:p>
            <a:r>
              <a:rPr lang="en-US" sz="1400" dirty="0"/>
              <a:t>Durability</a:t>
            </a:r>
          </a:p>
          <a:p>
            <a:r>
              <a:rPr lang="en-US" sz="1400" dirty="0"/>
              <a:t>Design versatility</a:t>
            </a:r>
          </a:p>
          <a:p>
            <a:r>
              <a:rPr lang="en-US" sz="1400" dirty="0"/>
              <a:t>The ability to transition seamlessly from one space to the next</a:t>
            </a:r>
          </a:p>
          <a:p>
            <a:r>
              <a:rPr lang="en-US" sz="1400" dirty="0"/>
              <a:t>Ease of maintenance</a:t>
            </a:r>
          </a:p>
          <a:p>
            <a:r>
              <a:rPr lang="en-US" sz="1400" dirty="0"/>
              <a:t> Special requirements – slip resistance, hygiene, acoustics, special needs etc.</a:t>
            </a:r>
          </a:p>
          <a:p>
            <a:r>
              <a:rPr lang="en-US" sz="1400" dirty="0"/>
              <a:t>Specifying materials with low environmental impact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EE5EF-DB67-44EC-A196-518980D1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752" y="1306024"/>
            <a:ext cx="3748810" cy="59827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Design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272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8181-53F3-46FC-86D1-A91C0B61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2" y="896259"/>
            <a:ext cx="10515600" cy="1325563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+mn-lt"/>
                <a:ea typeface="+mn-ea"/>
                <a:cs typeface="+mn-cs"/>
              </a:rPr>
              <a:t>Suitable Products | Directional sheeting</a:t>
            </a:r>
            <a:endParaRPr lang="en-GB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F16AB-3445-4B3A-AB98-B596B82D8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30" y="1397910"/>
            <a:ext cx="5157787" cy="823912"/>
          </a:xfrm>
        </p:spPr>
        <p:txBody>
          <a:bodyPr>
            <a:normAutofit/>
          </a:bodyPr>
          <a:lstStyle/>
          <a:p>
            <a:r>
              <a:rPr lang="en-ZA" sz="1600" dirty="0"/>
              <a:t>XL PU &amp; STANDARD XL (Annual maintenance required)</a:t>
            </a:r>
            <a:endParaRPr lang="en-GB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1A582-B04D-4963-AF14-75F460F0F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9917" y="1429681"/>
            <a:ext cx="5183188" cy="823912"/>
          </a:xfrm>
        </p:spPr>
        <p:txBody>
          <a:bodyPr>
            <a:normAutofit/>
          </a:bodyPr>
          <a:lstStyle/>
          <a:p>
            <a:r>
              <a:rPr lang="en-ZA" sz="1600" dirty="0"/>
              <a:t>2000 PUR (Low maintenance)</a:t>
            </a:r>
            <a:endParaRPr lang="en-GB" sz="16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9B21E3F-4478-4EE5-A522-62EC5876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07" y="3836000"/>
            <a:ext cx="3069737" cy="20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rkspur (8350)">
            <a:extLst>
              <a:ext uri="{FF2B5EF4-FFF2-40B4-BE49-F238E27FC236}">
                <a16:creationId xmlns:a16="http://schemas.microsoft.com/office/drawing/2014/main" id="{F29E3ECB-121A-465E-ACE8-192DDE5FFE6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07" y="2294470"/>
            <a:ext cx="1880088" cy="15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apphire (8550)">
            <a:extLst>
              <a:ext uri="{FF2B5EF4-FFF2-40B4-BE49-F238E27FC236}">
                <a16:creationId xmlns:a16="http://schemas.microsoft.com/office/drawing/2014/main" id="{1E97C7F9-26E3-4697-825F-8A833901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00" y="2294470"/>
            <a:ext cx="1769769" cy="15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osehip (8950)">
            <a:extLst>
              <a:ext uri="{FF2B5EF4-FFF2-40B4-BE49-F238E27FC236}">
                <a16:creationId xmlns:a16="http://schemas.microsoft.com/office/drawing/2014/main" id="{C9E273F4-D19A-48EC-9A1C-70E4F7B0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73" y="2290743"/>
            <a:ext cx="1823695" cy="15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allery-XL PU">
            <a:extLst>
              <a:ext uri="{FF2B5EF4-FFF2-40B4-BE49-F238E27FC236}">
                <a16:creationId xmlns:a16="http://schemas.microsoft.com/office/drawing/2014/main" id="{1F859CBD-4C1B-47AE-A909-CACA5AD470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" y="3840710"/>
            <a:ext cx="3069737" cy="204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llery-2000 PUR">
            <a:extLst>
              <a:ext uri="{FF2B5EF4-FFF2-40B4-BE49-F238E27FC236}">
                <a16:creationId xmlns:a16="http://schemas.microsoft.com/office/drawing/2014/main" id="{7B7A69AD-570D-4272-AC4B-C8AE53772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713" y="3836000"/>
            <a:ext cx="2471055" cy="20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B9271E7-48A6-4467-8AA8-015F2F8D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5914" y="3825905"/>
            <a:ext cx="2992074" cy="20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nemara Green (3800)">
            <a:extLst>
              <a:ext uri="{FF2B5EF4-FFF2-40B4-BE49-F238E27FC236}">
                <a16:creationId xmlns:a16="http://schemas.microsoft.com/office/drawing/2014/main" id="{DFF00DCF-A52B-476F-9298-A5E5907B6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" y="2297867"/>
            <a:ext cx="2006537" cy="15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anzanite Blue (3750)">
            <a:extLst>
              <a:ext uri="{FF2B5EF4-FFF2-40B4-BE49-F238E27FC236}">
                <a16:creationId xmlns:a16="http://schemas.microsoft.com/office/drawing/2014/main" id="{20254EB5-71A3-4F8F-8B36-175B6CA0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10" y="2297867"/>
            <a:ext cx="2006537" cy="150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lint (3720)">
            <a:extLst>
              <a:ext uri="{FF2B5EF4-FFF2-40B4-BE49-F238E27FC236}">
                <a16:creationId xmlns:a16="http://schemas.microsoft.com/office/drawing/2014/main" id="{2061AF90-90EB-42EA-992B-FD3E9E30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51" y="2294470"/>
            <a:ext cx="2006537" cy="15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9E67B-E6CB-4887-9205-A831393CEF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2737" y="-7921"/>
            <a:ext cx="1469263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01D6-B98D-4BFA-9029-62B4CC02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6" y="974227"/>
            <a:ext cx="6648751" cy="1325563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+mn-lt"/>
                <a:ea typeface="+mn-ea"/>
                <a:cs typeface="+mn-cs"/>
              </a:rPr>
              <a:t>Suitable Products | Non-Directional sheeting</a:t>
            </a:r>
            <a:endParaRPr lang="en-GB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4474B-75C6-4EA7-8AE1-7717E5045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2009" y="1637009"/>
            <a:ext cx="5157787" cy="823912"/>
          </a:xfrm>
        </p:spPr>
        <p:txBody>
          <a:bodyPr>
            <a:normAutofit/>
          </a:bodyPr>
          <a:lstStyle/>
          <a:p>
            <a:r>
              <a:rPr lang="en-ZA" sz="1600" dirty="0"/>
              <a:t>Classic Mystique PUR (Low maintenance)</a:t>
            </a:r>
            <a:endParaRPr lang="en-GB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88E49-02A9-4D43-A0FA-D3D5B8BD1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12717" y="1634881"/>
            <a:ext cx="5183188" cy="823912"/>
          </a:xfrm>
        </p:spPr>
        <p:txBody>
          <a:bodyPr>
            <a:normAutofit/>
          </a:bodyPr>
          <a:lstStyle/>
          <a:p>
            <a:r>
              <a:rPr lang="en-ZA" sz="1600" dirty="0"/>
              <a:t>Palettone PUR (Low maintenance)</a:t>
            </a:r>
            <a:endParaRPr lang="en-GB" sz="16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6F0E8C-B2D9-464F-B0F1-F9D98BD48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73" y="2505075"/>
            <a:ext cx="2186516" cy="32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321CFBB-C607-4797-A905-AF2785214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9" y="4188170"/>
            <a:ext cx="2134513" cy="159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emon Zest (1140)">
            <a:extLst>
              <a:ext uri="{FF2B5EF4-FFF2-40B4-BE49-F238E27FC236}">
                <a16:creationId xmlns:a16="http://schemas.microsoft.com/office/drawing/2014/main" id="{AEA1DD75-8CBB-4A52-AD94-437F5F13C0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9" y="2505075"/>
            <a:ext cx="2134513" cy="16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A590A-F335-4DBA-AF1B-7869AE2BC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737" y="0"/>
            <a:ext cx="1469263" cy="1164437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1CEAB2-1DC8-4BC8-B2B3-8DCE4949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40" y="4242543"/>
            <a:ext cx="2227104" cy="154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1CB1434-B373-4153-9FB6-7A08A283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40" y="2512798"/>
            <a:ext cx="2227104" cy="1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0A9D65FC-787B-4D06-8C83-A4249F11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28" y="4240047"/>
            <a:ext cx="2227104" cy="154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nshine-Meadow-8617">
            <a:extLst>
              <a:ext uri="{FF2B5EF4-FFF2-40B4-BE49-F238E27FC236}">
                <a16:creationId xmlns:a16="http://schemas.microsoft.com/office/drawing/2014/main" id="{AC70D5A6-0344-40B1-8B7D-AFAE59C7B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28" y="2505075"/>
            <a:ext cx="2227104" cy="16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0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3D73-B54A-4704-A854-5F426B93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8" y="864500"/>
            <a:ext cx="10515600" cy="666265"/>
          </a:xfrm>
        </p:spPr>
        <p:txBody>
          <a:bodyPr>
            <a:normAutofit/>
          </a:bodyPr>
          <a:lstStyle/>
          <a:p>
            <a:r>
              <a:rPr lang="en-ZA" sz="2400" b="1" dirty="0">
                <a:latin typeface="+mn-lt"/>
                <a:ea typeface="+mn-ea"/>
                <a:cs typeface="+mn-cs"/>
              </a:rPr>
              <a:t>Luxury Vinyl Tiles</a:t>
            </a:r>
            <a:endParaRPr lang="en-GB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27218-F2B2-4C48-92CC-566DD32A7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5336" y="1095572"/>
            <a:ext cx="5157787" cy="823912"/>
          </a:xfrm>
        </p:spPr>
        <p:txBody>
          <a:bodyPr>
            <a:normAutofit/>
          </a:bodyPr>
          <a:lstStyle/>
          <a:p>
            <a:r>
              <a:rPr lang="en-ZA" sz="1600" dirty="0"/>
              <a:t>Sheet | Expona Flow PUR</a:t>
            </a:r>
            <a:endParaRPr lang="en-GB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51C25-C144-46DD-98EA-44E983CAE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0948" y="1095137"/>
            <a:ext cx="5183188" cy="823912"/>
          </a:xfrm>
        </p:spPr>
        <p:txBody>
          <a:bodyPr>
            <a:normAutofit/>
          </a:bodyPr>
          <a:lstStyle/>
          <a:p>
            <a:r>
              <a:rPr lang="en-ZA" sz="1600" dirty="0"/>
              <a:t>Tiles &amp; Planks | Camaro PUR, Expona Commercial PUR,  Affinity255 PUR</a:t>
            </a:r>
            <a:endParaRPr lang="en-GB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E6B1B2-7C57-4D77-BC2A-5BC8212282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5" y="1988626"/>
            <a:ext cx="2329363" cy="23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B45AE0-1B89-439B-8943-984CA3FFAAF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94" y="1988626"/>
            <a:ext cx="2558643" cy="23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C2C196-9A97-4D88-9E31-4BAF2F95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87" y="1988626"/>
            <a:ext cx="2550253" cy="23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77BEF96-F2CB-48E3-A84D-9A91C4E4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16" y="2005263"/>
            <a:ext cx="2739355" cy="23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llery-CF16_5079 Fossil Stone">
            <a:extLst>
              <a:ext uri="{FF2B5EF4-FFF2-40B4-BE49-F238E27FC236}">
                <a16:creationId xmlns:a16="http://schemas.microsoft.com/office/drawing/2014/main" id="{A4EC7D75-5B9A-41DA-AB35-DE38E87F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86" y="4350649"/>
            <a:ext cx="2539917" cy="22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llery-CF 9872_Office Stairs">
            <a:extLst>
              <a:ext uri="{FF2B5EF4-FFF2-40B4-BE49-F238E27FC236}">
                <a16:creationId xmlns:a16="http://schemas.microsoft.com/office/drawing/2014/main" id="{C5B913B3-247D-40AB-B0E0-D6D3F03C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5" y="4362447"/>
            <a:ext cx="2329363" cy="22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allery-De Montfort University Student Union">
            <a:extLst>
              <a:ext uri="{FF2B5EF4-FFF2-40B4-BE49-F238E27FC236}">
                <a16:creationId xmlns:a16="http://schemas.microsoft.com/office/drawing/2014/main" id="{0BA146C8-0180-44AC-9797-D2C027FB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15" y="4354438"/>
            <a:ext cx="2739356" cy="2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allery-Polysafe Stone PUR">
            <a:extLst>
              <a:ext uri="{FF2B5EF4-FFF2-40B4-BE49-F238E27FC236}">
                <a16:creationId xmlns:a16="http://schemas.microsoft.com/office/drawing/2014/main" id="{7547246A-0C9C-4044-85D1-F51EAB17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94" y="4350649"/>
            <a:ext cx="2558643" cy="22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38CA89-5D51-4E52-B451-902FFAF2A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2737" y="-4333"/>
            <a:ext cx="1469263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2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wall, gallery&#10;&#10;Description automatically generated">
            <a:extLst>
              <a:ext uri="{FF2B5EF4-FFF2-40B4-BE49-F238E27FC236}">
                <a16:creationId xmlns:a16="http://schemas.microsoft.com/office/drawing/2014/main" id="{0A024387-BBA5-4DA3-BFB6-577D5A130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17" y="0"/>
            <a:ext cx="778498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06662F-2FBF-48E8-BA88-BD2AB84C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640" y="0"/>
            <a:ext cx="1475360" cy="1164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B4155-13E4-49F0-BF23-6656FF906765}"/>
              </a:ext>
            </a:extLst>
          </p:cNvPr>
          <p:cNvSpPr txBox="1"/>
          <p:nvPr/>
        </p:nvSpPr>
        <p:spPr>
          <a:xfrm>
            <a:off x="827728" y="1991619"/>
            <a:ext cx="3748033" cy="287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/>
              <a:t>Why Wall Protection</a:t>
            </a:r>
            <a:r>
              <a:rPr lang="en-ZA" sz="2800" b="1" dirty="0"/>
              <a:t>?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endParaRPr lang="en-ZA" sz="14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ZA" sz="1500" dirty="0"/>
              <a:t>Reduce maintenance costs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ZA" sz="1500" dirty="0"/>
              <a:t>Resistance to impact damage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ZA" sz="1500" dirty="0"/>
              <a:t>Improve the overall appearance of an interior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ZA" sz="1500" dirty="0"/>
              <a:t>The hygienic wall cladding system offers excellent surface protection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ZA" sz="1500" dirty="0"/>
              <a:t>Easy to clean surface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ZA" sz="1500" dirty="0"/>
              <a:t>Wayfinding</a:t>
            </a:r>
          </a:p>
        </p:txBody>
      </p:sp>
    </p:spTree>
    <p:extLst>
      <p:ext uri="{BB962C8B-B14F-4D97-AF65-F5344CB8AC3E}">
        <p14:creationId xmlns:p14="http://schemas.microsoft.com/office/powerpoint/2010/main" val="158743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6662F-2FBF-48E8-BA88-BD2AB84C0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640" y="0"/>
            <a:ext cx="1475360" cy="1164437"/>
          </a:xfrm>
          <a:prstGeom prst="rect">
            <a:avLst/>
          </a:prstGeom>
        </p:spPr>
      </p:pic>
      <p:pic>
        <p:nvPicPr>
          <p:cNvPr id="4104" name="Picture 8" descr="Gradus supplies wall protection to school | Specification Online">
            <a:extLst>
              <a:ext uri="{FF2B5EF4-FFF2-40B4-BE49-F238E27FC236}">
                <a16:creationId xmlns:a16="http://schemas.microsoft.com/office/drawing/2014/main" id="{F2764605-2C4A-4FE5-BFEC-DC75BE8A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5620" y="3800252"/>
            <a:ext cx="3531105" cy="23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Wall Protection - Nottingham Free School | Gradus | NBS Source">
            <a:extLst>
              <a:ext uri="{FF2B5EF4-FFF2-40B4-BE49-F238E27FC236}">
                <a16:creationId xmlns:a16="http://schemas.microsoft.com/office/drawing/2014/main" id="{4973A2B9-B1C6-483B-9EF4-6C1B6536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21" y="1378619"/>
            <a:ext cx="3531104" cy="23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04B792-6AC2-49D9-AC04-1FDF6ED8C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367" y="705148"/>
            <a:ext cx="3933426" cy="54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680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Widescreen</PresentationFormat>
  <Paragraphs>111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Design considerations</vt:lpstr>
      <vt:lpstr>Suitable Products | Directional sheeting</vt:lpstr>
      <vt:lpstr>Suitable Products | Non-Directional sheeting</vt:lpstr>
      <vt:lpstr>Luxury Vinyl Tiles</vt:lpstr>
      <vt:lpstr>PowerPoint Presentation</vt:lpstr>
      <vt:lpstr>PowerPoint Presentation</vt:lpstr>
      <vt:lpstr>University of Pretoria Akanyang Student Residence</vt:lpstr>
      <vt:lpstr>University of Pretoria EMS Research Hub</vt:lpstr>
      <vt:lpstr>Luneside Student Accommodation</vt:lpstr>
      <vt:lpstr>Envie Student Apartments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Nelia Garcia</dc:creator>
  <cp:lastModifiedBy>Karen Fagan</cp:lastModifiedBy>
  <cp:revision>23</cp:revision>
  <dcterms:created xsi:type="dcterms:W3CDTF">2021-08-26T11:23:27Z</dcterms:created>
  <dcterms:modified xsi:type="dcterms:W3CDTF">2021-09-14T11:28:01Z</dcterms:modified>
</cp:coreProperties>
</file>