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9" r:id="rId2"/>
    <p:sldId id="256" r:id="rId3"/>
    <p:sldId id="257" r:id="rId4"/>
    <p:sldId id="330" r:id="rId5"/>
    <p:sldId id="331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ED78-C299-46CF-985C-8E6207B2A9D2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ACEC-6073-4C70-A537-70F7F18B1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4F45"/>
                </a:solidFill>
                <a:effectLst/>
              </a:rPr>
              <a:t>Polyflor is the leading supplier of quality vinyl flooring and wall protection solutions to the South African and African market, with particular focus on the Healthcare, Education and Commercial sectors.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F63-650E-41DB-B296-5C3CF8310399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309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673C-87F4-4D74-8E64-55E3516D0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AC1B2-D5CC-46E9-A2C8-8F922AA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026C-EF28-46C2-B13B-2B80F291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3C639-FF8A-4DAF-8A89-ECBFAE36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DA34-D765-4D61-B9F1-77F903E3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4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CE7-2620-4980-93FA-700CCC34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A7E1F-3BF5-44F3-862B-8D5586AD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0A6F-E98A-4E1B-BCA6-ECDB4333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29993-FB60-4E32-8023-41D1946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6D5A-0FE7-400B-B9B1-127634D3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0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573E2-070A-4AE8-AA23-8B999DDBD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D6BFA-1A60-41EB-B0ED-9FACBD61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A9DE-C8D5-4D24-8F68-4C66D647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6888-D129-4C22-97DB-F4EB0FBE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A897-5B67-4CE4-AA43-03F46B77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FD7-0717-4551-8F5F-C03201DF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18AC-CA43-4503-8E02-9066BD54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18C2-1832-4E1E-8DEC-57E495C1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43A6-1F98-4C87-9C3B-00742A9E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83A8C-8F60-4679-8D7A-1806A868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8272-FC34-45AB-8741-644D9582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797D-A3E5-4CA7-AEC6-9AC996907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8CAD-3C29-4A3D-9AB5-42D84CAB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C923-179E-4641-9F76-9FAD8E7B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A664C-65C3-4BFA-9073-44F7729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6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A7D0-4215-4AE7-B1A0-DB552574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0E67-7D83-4317-93A7-40F5935FB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16D8-298C-49CB-B718-D84EEE3F0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532A-5099-4C47-938D-7EF9C3C5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4C5BB-2AF8-4C4C-BEE9-1E30D3B6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F4D3-F066-4C73-B7DB-58B58681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B911-83C3-4A0F-BD9F-32EAA967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EC56-E8DC-420C-BF2F-0BF9952B5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9B45-E9F8-4FEE-9D82-D403FE89B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7236B-67D7-4DAD-9F11-068E9DC8C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3668-0AA9-46AA-8FAE-F50229C4B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6EBF0-0870-4874-8B66-3EB8C067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52DDB-0B23-4EAD-8141-5F981A2C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C361E-9D9B-496C-B59C-464306C0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6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FE64-50BD-4D77-A55F-ECDF856E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69758-74EF-40FE-A6F9-70162082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7454A-7754-4686-A4AF-585E7731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4DB83-0D70-4945-BF10-735AAE3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4564B-9562-4D26-BFBA-688669FE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399DD-2B93-4C3C-8763-7E743D5F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86767-14CA-452A-9123-917B45A3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B25F-9342-4EB4-B9AD-B1769A5E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E1D9-93E1-46A3-A53F-421C4076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57D85-8172-4835-BBC9-FC4E30CA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F670-D1A9-47C6-96E7-619649E1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09174-CD19-4B83-A7E8-166F36A0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F8E05-8E8D-4DD4-94F6-F4AADC03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0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1E56-F4BE-4BBF-90FE-459E98BA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A7F31-FECE-421A-8CA4-D7D7A06D6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A2F75-666B-428B-A360-27D066EF2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EBD1-C759-4F48-BB1B-210BB9F1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03F61-E07A-458E-AE32-DDE29C60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A8DC-903B-4539-B782-B31463F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1983D-B20D-4437-A55C-83BA4B6D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DF084-7952-49EE-A494-9CE62B77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EBC2-52A9-4F73-8A0C-45812BC34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0322-BA99-4D64-BFE4-8323238DE855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9D483-89BF-434C-82E0-85D8A256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2D94C-52CF-42B9-9579-C5C3205D8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E91B-59A5-4F70-BF14-9AD1F2A2D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2" y="1754487"/>
            <a:ext cx="11917652" cy="29794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27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E04F7DF-2535-4AB8-A03F-F91F0F38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CE278-0809-4CC7-9B2D-8C82E11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Pretoria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Faculty of Economic and Management Sciences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A1779-F3E5-442E-A86B-9760B8A1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4" y="510047"/>
            <a:ext cx="6858000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Product used :		</a:t>
            </a:r>
            <a:r>
              <a:rPr lang="en-US" sz="1800" b="1" dirty="0"/>
              <a:t>Polyflor Silentflor PUR</a:t>
            </a:r>
          </a:p>
          <a:p>
            <a:r>
              <a:rPr lang="en-US" sz="1800" b="1" dirty="0"/>
              <a:t>			Polyflor Bloc PUR</a:t>
            </a: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Architect :		Two Five </a:t>
            </a:r>
            <a:r>
              <a:rPr lang="en-US" sz="1800" dirty="0" err="1"/>
              <a:t>Five</a:t>
            </a:r>
            <a:r>
              <a:rPr lang="en-US" sz="1800" dirty="0"/>
              <a:t> Architects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Specifying architect :	Andre </a:t>
            </a:r>
            <a:r>
              <a:rPr lang="en-US" sz="1800" dirty="0" err="1"/>
              <a:t>Krige</a:t>
            </a:r>
            <a:endParaRPr lang="en-US" sz="1800" dirty="0"/>
          </a:p>
        </p:txBody>
      </p:sp>
      <p:pic>
        <p:nvPicPr>
          <p:cNvPr id="2052" name="b5cef54e-bfbd-4172-9389-1e8979ae400e" descr="Image">
            <a:extLst>
              <a:ext uri="{FF2B5EF4-FFF2-40B4-BE49-F238E27FC236}">
                <a16:creationId xmlns:a16="http://schemas.microsoft.com/office/drawing/2014/main" id="{50EA02B5-F19E-4EE4-ADBD-038B9CD9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r="14315" b="3"/>
          <a:stretch/>
        </p:blipFill>
        <p:spPr bwMode="auto">
          <a:xfrm>
            <a:off x="246888" y="2606462"/>
            <a:ext cx="283464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4d59cf32-0aa8-4366-9d7c-4486d9c0c942" descr="Image">
            <a:extLst>
              <a:ext uri="{FF2B5EF4-FFF2-40B4-BE49-F238E27FC236}">
                <a16:creationId xmlns:a16="http://schemas.microsoft.com/office/drawing/2014/main" id="{3F124F56-DD6C-4EFA-A7E4-2C71CA723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2" r="21798" b="3"/>
          <a:stretch/>
        </p:blipFill>
        <p:spPr bwMode="auto">
          <a:xfrm>
            <a:off x="3200400" y="2606462"/>
            <a:ext cx="283464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8f8c5c79-2e7f-40d6-8c40-a45553a9d0e5" descr="Image">
            <a:extLst>
              <a:ext uri="{FF2B5EF4-FFF2-40B4-BE49-F238E27FC236}">
                <a16:creationId xmlns:a16="http://schemas.microsoft.com/office/drawing/2014/main" id="{6E2A90AE-FB37-469E-A0B2-3A7CD4BDF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r="22167" b="3"/>
          <a:stretch/>
        </p:blipFill>
        <p:spPr bwMode="auto">
          <a:xfrm>
            <a:off x="6153912" y="2606462"/>
            <a:ext cx="283464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81cddb23-6f53-4438-930b-45e9e2407b2d" descr="Image">
            <a:extLst>
              <a:ext uri="{FF2B5EF4-FFF2-40B4-BE49-F238E27FC236}">
                <a16:creationId xmlns:a16="http://schemas.microsoft.com/office/drawing/2014/main" id="{74105E50-D89A-48A4-B15E-4BBB80537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r="29599" b="3"/>
          <a:stretch/>
        </p:blipFill>
        <p:spPr bwMode="auto">
          <a:xfrm>
            <a:off x="9110472" y="2606462"/>
            <a:ext cx="2834640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8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8B023-1149-4011-9C18-AB21C89D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66"/>
          <a:stretch/>
        </p:blipFill>
        <p:spPr>
          <a:xfrm>
            <a:off x="7298" y="1866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5880F-D695-4915-9DF9-F3B0FF3EA0EF}"/>
              </a:ext>
            </a:extLst>
          </p:cNvPr>
          <p:cNvSpPr txBox="1"/>
          <p:nvPr/>
        </p:nvSpPr>
        <p:spPr>
          <a:xfrm>
            <a:off x="177392" y="5778146"/>
            <a:ext cx="10194195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4800" dirty="0" err="1">
                <a:latin typeface="+mj-lt"/>
              </a:rPr>
              <a:t>Polyflor’s</a:t>
            </a:r>
            <a:r>
              <a:rPr lang="en-ZA" sz="4800" dirty="0">
                <a:latin typeface="+mj-lt"/>
              </a:rPr>
              <a:t> Portfolio in </a:t>
            </a:r>
            <a:r>
              <a:rPr lang="en-ZA" sz="5400" b="1" dirty="0">
                <a:latin typeface="+mj-lt"/>
              </a:rPr>
              <a:t>Higher Education</a:t>
            </a:r>
            <a:endParaRPr lang="en-GB" sz="5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60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E8BD-939A-4B24-B097-53677FC8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/>
              <a:t>Higher Education</a:t>
            </a:r>
            <a:br>
              <a:rPr lang="en-ZA" sz="4000" b="1" dirty="0"/>
            </a:br>
            <a:r>
              <a:rPr lang="en-ZA" sz="4000" dirty="0"/>
              <a:t>List of completed projects</a:t>
            </a:r>
            <a:endParaRPr lang="en-GB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8899E-FDAC-4EA9-BC9E-90919DD7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2355977"/>
            <a:ext cx="11466576" cy="4172839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GB" sz="1200" b="1" u="sng" dirty="0"/>
              <a:t>NWU Potchefstroom</a:t>
            </a:r>
            <a:endParaRPr lang="en-ZA" sz="1200" dirty="0"/>
          </a:p>
          <a:p>
            <a:pPr lvl="0"/>
            <a:r>
              <a:rPr lang="en-GB" sz="1200" dirty="0"/>
              <a:t>Ferdinand </a:t>
            </a:r>
            <a:r>
              <a:rPr lang="en-GB" sz="1200" dirty="0" err="1"/>
              <a:t>Postma</a:t>
            </a:r>
            <a:r>
              <a:rPr lang="en-GB" sz="1200" dirty="0"/>
              <a:t> Library</a:t>
            </a:r>
            <a:endParaRPr lang="en-ZA" sz="1200" dirty="0"/>
          </a:p>
          <a:p>
            <a:pPr lvl="0"/>
            <a:r>
              <a:rPr lang="en-GB" sz="1200" dirty="0"/>
              <a:t>J. Chris Coetzee Building - Lecture Rooms and Media Services</a:t>
            </a:r>
            <a:endParaRPr lang="en-ZA" sz="1200" dirty="0"/>
          </a:p>
          <a:p>
            <a:pPr lvl="0"/>
            <a:r>
              <a:rPr lang="en-ZA" sz="1200" dirty="0"/>
              <a:t>Biological Complex</a:t>
            </a:r>
          </a:p>
          <a:p>
            <a:pPr lvl="0"/>
            <a:r>
              <a:rPr lang="en-GB" sz="1200" dirty="0"/>
              <a:t>Life Sciences</a:t>
            </a:r>
            <a:endParaRPr lang="en-ZA" sz="1200" dirty="0"/>
          </a:p>
          <a:p>
            <a:pPr lvl="0"/>
            <a:r>
              <a:rPr lang="en-GB" sz="1200" dirty="0"/>
              <a:t>Biochemistry </a:t>
            </a:r>
            <a:endParaRPr lang="en-ZA" sz="1200" dirty="0"/>
          </a:p>
          <a:p>
            <a:pPr marL="0" indent="0">
              <a:buNone/>
            </a:pPr>
            <a:r>
              <a:rPr lang="en-GB" sz="1200" b="1" u="sng" dirty="0"/>
              <a:t>NWU </a:t>
            </a:r>
            <a:r>
              <a:rPr lang="en-GB" sz="1200" b="1" u="sng" dirty="0" err="1"/>
              <a:t>Mahikeng</a:t>
            </a:r>
            <a:endParaRPr lang="en-ZA" sz="1200" dirty="0"/>
          </a:p>
          <a:p>
            <a:pPr lvl="0"/>
            <a:r>
              <a:rPr lang="en-GB" sz="1200" dirty="0"/>
              <a:t>New Psychosocial Health High Performance Building</a:t>
            </a:r>
            <a:endParaRPr lang="en-ZA" sz="1200" dirty="0"/>
          </a:p>
          <a:p>
            <a:pPr lvl="0"/>
            <a:r>
              <a:rPr lang="en-GB" sz="1200" dirty="0"/>
              <a:t>Physical Science Building</a:t>
            </a:r>
            <a:endParaRPr lang="en-ZA" sz="1200" dirty="0"/>
          </a:p>
          <a:p>
            <a:pPr lvl="0"/>
            <a:r>
              <a:rPr lang="en-ZA" sz="1200" dirty="0"/>
              <a:t>Building A2 – Base Building</a:t>
            </a:r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r>
              <a:rPr lang="en-ZA" sz="1200" b="1" u="sng" dirty="0"/>
              <a:t>University of Pretoria</a:t>
            </a:r>
            <a:endParaRPr lang="en-ZA" sz="1200" dirty="0"/>
          </a:p>
          <a:p>
            <a:pPr lvl="0"/>
            <a:r>
              <a:rPr lang="en-ZA" sz="1200" dirty="0" err="1"/>
              <a:t>Javett</a:t>
            </a:r>
            <a:r>
              <a:rPr lang="en-ZA" sz="1200" dirty="0"/>
              <a:t> Art Centre</a:t>
            </a:r>
          </a:p>
          <a:p>
            <a:pPr lvl="0"/>
            <a:r>
              <a:rPr lang="en-ZA" sz="1200" dirty="0"/>
              <a:t>Faculty of Veterinary Science Upgrade </a:t>
            </a:r>
          </a:p>
          <a:p>
            <a:pPr lvl="0"/>
            <a:r>
              <a:rPr lang="en-ZA" sz="1200" dirty="0"/>
              <a:t>Department of Architecture Building</a:t>
            </a:r>
          </a:p>
          <a:p>
            <a:pPr lvl="0"/>
            <a:r>
              <a:rPr lang="en-ZA" sz="1200" dirty="0"/>
              <a:t>Faculty of Health Sciences - The Skills Laboratory</a:t>
            </a:r>
          </a:p>
          <a:p>
            <a:pPr lvl="0"/>
            <a:r>
              <a:rPr lang="en-GB" sz="1200" dirty="0"/>
              <a:t>School of Dentistry</a:t>
            </a:r>
            <a:endParaRPr lang="en-ZA" sz="1200" dirty="0"/>
          </a:p>
          <a:p>
            <a:pPr lvl="0"/>
            <a:r>
              <a:rPr lang="en-ZA" sz="1200" dirty="0"/>
              <a:t>Faculty of Economic and Management Sciences Building</a:t>
            </a:r>
          </a:p>
          <a:p>
            <a:pPr lvl="0"/>
            <a:r>
              <a:rPr lang="fr-FR" sz="1200" dirty="0" err="1"/>
              <a:t>School</a:t>
            </a:r>
            <a:r>
              <a:rPr lang="fr-FR" sz="1200" dirty="0"/>
              <a:t> of Healthcare HW </a:t>
            </a:r>
            <a:r>
              <a:rPr lang="fr-FR" sz="1200" dirty="0" err="1"/>
              <a:t>Snyman</a:t>
            </a:r>
            <a:r>
              <a:rPr lang="fr-FR" sz="1200" dirty="0"/>
              <a:t> Building Upgrades</a:t>
            </a:r>
            <a:endParaRPr lang="en-ZA" sz="1200" dirty="0"/>
          </a:p>
          <a:p>
            <a:pPr lvl="0"/>
            <a:r>
              <a:rPr lang="en-GB" sz="1200" dirty="0" err="1"/>
              <a:t>Akanyang</a:t>
            </a:r>
            <a:r>
              <a:rPr lang="en-GB" sz="1200" dirty="0"/>
              <a:t> (Huis-</a:t>
            </a:r>
            <a:r>
              <a:rPr lang="en-GB" sz="1200" dirty="0" err="1"/>
              <a:t>en</a:t>
            </a:r>
            <a:r>
              <a:rPr lang="en-GB" sz="1200" dirty="0"/>
              <a:t>-</a:t>
            </a:r>
            <a:r>
              <a:rPr lang="en-GB" sz="1200" dirty="0" err="1"/>
              <a:t>Haard</a:t>
            </a:r>
            <a:r>
              <a:rPr lang="en-GB" sz="1200" dirty="0"/>
              <a:t>) Residence</a:t>
            </a:r>
            <a:endParaRPr lang="en-ZA" sz="1200" dirty="0"/>
          </a:p>
          <a:p>
            <a:endParaRPr lang="en-ZA" sz="1200" b="1" u="sng" dirty="0"/>
          </a:p>
          <a:p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r>
              <a:rPr lang="en-ZA" sz="1200" b="1" u="sng" dirty="0"/>
              <a:t>UCT</a:t>
            </a:r>
            <a:endParaRPr lang="en-ZA" sz="1200" dirty="0"/>
          </a:p>
          <a:p>
            <a:pPr lvl="0"/>
            <a:r>
              <a:rPr lang="en-GB" sz="1200" dirty="0"/>
              <a:t>Anatomy Building</a:t>
            </a:r>
            <a:endParaRPr lang="en-ZA" sz="1200" dirty="0"/>
          </a:p>
          <a:p>
            <a:pPr lvl="0"/>
            <a:r>
              <a:rPr lang="en-GB" sz="1200" dirty="0"/>
              <a:t>Department of Pathology – Histology Lab</a:t>
            </a:r>
            <a:endParaRPr lang="en-ZA" sz="1200" dirty="0"/>
          </a:p>
          <a:p>
            <a:pPr lvl="0"/>
            <a:r>
              <a:rPr lang="en-GB" sz="1200" dirty="0"/>
              <a:t>Toxicology Lab</a:t>
            </a:r>
            <a:endParaRPr lang="en-ZA" sz="1200" dirty="0"/>
          </a:p>
          <a:p>
            <a:pPr lvl="0"/>
            <a:r>
              <a:rPr lang="en-GB" sz="1200" dirty="0"/>
              <a:t>Chemical Store</a:t>
            </a:r>
            <a:endParaRPr lang="en-ZA" sz="1200" dirty="0"/>
          </a:p>
          <a:p>
            <a:pPr lvl="0"/>
            <a:r>
              <a:rPr lang="en-GB" sz="1200" dirty="0"/>
              <a:t>Jagger Library</a:t>
            </a:r>
            <a:endParaRPr lang="en-ZA" sz="1200" dirty="0"/>
          </a:p>
          <a:p>
            <a:pPr lvl="0"/>
            <a:r>
              <a:rPr lang="en-ZA" sz="1200" dirty="0"/>
              <a:t>John Day Zoology Building - Processing Lab</a:t>
            </a:r>
          </a:p>
          <a:p>
            <a:pPr lvl="0"/>
            <a:r>
              <a:rPr lang="en-ZA" sz="1200" dirty="0"/>
              <a:t>Chris Barnard Building - Lab</a:t>
            </a:r>
          </a:p>
          <a:p>
            <a:pPr lvl="0"/>
            <a:r>
              <a:rPr lang="en-ZA" sz="1200" dirty="0" err="1"/>
              <a:t>Liesbeeck</a:t>
            </a:r>
            <a:r>
              <a:rPr lang="en-ZA" sz="1200" dirty="0"/>
              <a:t> Gardens and Forest Hills Residences</a:t>
            </a:r>
          </a:p>
          <a:p>
            <a:pPr lvl="0"/>
            <a:r>
              <a:rPr lang="en-GB" sz="1200" dirty="0"/>
              <a:t>Menzies Building – Engineering Lab </a:t>
            </a:r>
            <a:endParaRPr lang="en-ZA" sz="1200" dirty="0"/>
          </a:p>
          <a:p>
            <a:pPr lvl="0"/>
            <a:r>
              <a:rPr lang="en-GB" sz="1200" dirty="0"/>
              <a:t>Computer Science Building</a:t>
            </a:r>
            <a:endParaRPr lang="en-ZA" sz="1200" dirty="0"/>
          </a:p>
          <a:p>
            <a:endParaRPr lang="en-ZA" sz="1200" dirty="0"/>
          </a:p>
          <a:p>
            <a:endParaRPr lang="en-ZA" sz="12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14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4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74E00-7427-4C52-95CD-A6CE195222A8}"/>
              </a:ext>
            </a:extLst>
          </p:cNvPr>
          <p:cNvGrpSpPr/>
          <p:nvPr/>
        </p:nvGrpSpPr>
        <p:grpSpPr>
          <a:xfrm>
            <a:off x="9550222" y="0"/>
            <a:ext cx="2297069" cy="1780674"/>
            <a:chOff x="7508816" y="1222745"/>
            <a:chExt cx="1447848" cy="1122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602757FA-4260-4E37-92DE-925FAAC300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3476BFD-47CE-41F9-BFE5-5235206E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solidFill>
              <a:srgbClr val="00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46251E-FFCC-4E93-B4FA-EA596A36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D7A53E2-72A0-4F95-AF75-BDA978EB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96B0670-1341-49D3-A604-F8C3C2152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B18C24D-D629-4BA3-ADA1-FF7A88D2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A394B98-1613-42DA-A070-D8344BE4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A2E17EF-077C-4682-ADED-73672503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4A0A75B-E684-4784-A5E9-87BB1BB58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1404" y="2000917"/>
              <a:ext cx="33671" cy="14965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AA5E540-26F1-417B-91E1-ABF329ABA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7817" y="1999046"/>
              <a:ext cx="123460" cy="91660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B2B473A-559D-4658-BC51-5A79F6921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078" y="1997175"/>
              <a:ext cx="140295" cy="95401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F684F3B-5B62-46A7-B6E5-8060D88B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303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1B75666-1159-4DFF-BE51-964587D8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480" y="1999046"/>
              <a:ext cx="147778" cy="91660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B0A5C1D-D9F2-47EC-9EF7-ABD57D97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964" y="1999046"/>
              <a:ext cx="108495" cy="91660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27ADBB0-D779-429F-A51D-087A248FD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518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50C06BE-322A-4B9E-BA77-B806C5BE6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2107" y="1997175"/>
              <a:ext cx="142166" cy="95401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2969D578-B89D-4AD1-8E3D-9C88F3ADC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2332" y="1999046"/>
              <a:ext cx="127201" cy="93530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2199EDD-0647-4698-9591-CE30F19F6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290" y="2137471"/>
              <a:ext cx="54248" cy="48636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7F912FA-1B8F-4F3C-8D52-8844B1904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5891" y="2137471"/>
              <a:ext cx="59859" cy="48636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6141791-DE50-432F-AE34-A36CEE51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97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CEB9028-FFC0-4EBC-A27E-B2D92D30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2139341"/>
              <a:ext cx="54248" cy="46765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B70AC16-16A6-41B2-BEC0-CADB3EC0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43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048FAA8-9A2A-49B2-9980-56793ABE5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093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768F62-BE31-43B9-8D4D-26C0326E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176" y="2139341"/>
              <a:ext cx="44895" cy="46765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CE1FAFF-EEBF-4C1C-99FA-EC040E144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7424" y="2139341"/>
              <a:ext cx="52377" cy="46765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54AE876-28D1-438B-AA3C-7D444FD4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024" y="2139341"/>
              <a:ext cx="5612" cy="46765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91C058B-4D69-4D5D-A3EC-E7F26930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860" y="2137471"/>
              <a:ext cx="57989" cy="48636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863E14AD-D54E-4B53-B1C8-EE8823922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9589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5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E8BD-939A-4B24-B097-53677FC8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/>
              <a:t>Higher Education</a:t>
            </a:r>
            <a:br>
              <a:rPr lang="en-ZA" sz="4000" b="1" dirty="0"/>
            </a:br>
            <a:r>
              <a:rPr lang="en-ZA" sz="4000" dirty="0"/>
              <a:t>List continued</a:t>
            </a:r>
            <a:endParaRPr lang="en-GB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8899E-FDAC-4EA9-BC9E-90919DD7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2355977"/>
            <a:ext cx="11466576" cy="4172839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ZA" sz="1200" b="1" u="sng" dirty="0"/>
              <a:t>WITS</a:t>
            </a:r>
            <a:endParaRPr lang="en-ZA" sz="1200" dirty="0"/>
          </a:p>
          <a:p>
            <a:pPr lvl="0"/>
            <a:r>
              <a:rPr lang="en-ZA" sz="1200" dirty="0" err="1"/>
              <a:t>Umthombo</a:t>
            </a:r>
            <a:r>
              <a:rPr lang="en-ZA" sz="1200" dirty="0"/>
              <a:t> Building Lecture Hall</a:t>
            </a:r>
          </a:p>
          <a:p>
            <a:pPr lvl="0"/>
            <a:r>
              <a:rPr lang="en-GB" sz="1200" dirty="0"/>
              <a:t>School of Geosciences</a:t>
            </a:r>
            <a:endParaRPr lang="en-ZA" sz="1200" dirty="0"/>
          </a:p>
          <a:p>
            <a:pPr lvl="0"/>
            <a:r>
              <a:rPr lang="en-GB" sz="1200" dirty="0"/>
              <a:t>Humphrey Raikes Building School of Chemistry</a:t>
            </a:r>
            <a:endParaRPr lang="en-ZA" sz="1200" dirty="0"/>
          </a:p>
          <a:p>
            <a:pPr lvl="0"/>
            <a:r>
              <a:rPr lang="en-GB" sz="1200" dirty="0"/>
              <a:t>Education Campus </a:t>
            </a:r>
            <a:r>
              <a:rPr lang="en-GB" sz="1200" dirty="0" err="1"/>
              <a:t>Marang</a:t>
            </a:r>
            <a:r>
              <a:rPr lang="en-GB" sz="1200" dirty="0"/>
              <a:t> Block</a:t>
            </a:r>
            <a:endParaRPr lang="en-ZA" sz="1200" dirty="0"/>
          </a:p>
          <a:p>
            <a:pPr lvl="0"/>
            <a:r>
              <a:rPr lang="en-GB" sz="1200" dirty="0"/>
              <a:t>Geography, Archaeology and Environmental Studies Laboratory</a:t>
            </a:r>
            <a:endParaRPr lang="en-ZA" sz="1200" dirty="0"/>
          </a:p>
          <a:p>
            <a:pPr lvl="0"/>
            <a:r>
              <a:rPr lang="en-GB" sz="1200" dirty="0"/>
              <a:t>Medical School</a:t>
            </a:r>
            <a:endParaRPr lang="en-ZA" sz="1200" dirty="0"/>
          </a:p>
          <a:p>
            <a:pPr lvl="0"/>
            <a:r>
              <a:rPr lang="en-GB" sz="1200" dirty="0"/>
              <a:t>Oppenheimer Life Sciences Building</a:t>
            </a:r>
            <a:endParaRPr lang="en-ZA" sz="1200" dirty="0"/>
          </a:p>
          <a:p>
            <a:pPr lvl="0"/>
            <a:r>
              <a:rPr lang="en-GB" sz="1200" dirty="0"/>
              <a:t>Library</a:t>
            </a:r>
            <a:endParaRPr lang="en-ZA" sz="1200" dirty="0"/>
          </a:p>
          <a:p>
            <a:pPr lvl="0"/>
            <a:r>
              <a:rPr lang="en-GB" sz="1200" dirty="0"/>
              <a:t>School of Physics Building</a:t>
            </a:r>
            <a:endParaRPr lang="en-ZA" sz="1200" dirty="0"/>
          </a:p>
          <a:p>
            <a:pPr lvl="0"/>
            <a:r>
              <a:rPr lang="en-GB" sz="1200" dirty="0"/>
              <a:t>Solomon </a:t>
            </a:r>
            <a:r>
              <a:rPr lang="en-GB" sz="1200" dirty="0" err="1"/>
              <a:t>Mahlangu</a:t>
            </a:r>
            <a:r>
              <a:rPr lang="en-GB" sz="1200" dirty="0"/>
              <a:t> House West Wing</a:t>
            </a:r>
            <a:endParaRPr lang="en-ZA" sz="1200" dirty="0"/>
          </a:p>
          <a:p>
            <a:pPr lvl="0"/>
            <a:r>
              <a:rPr lang="en-ZA" sz="1200" dirty="0"/>
              <a:t>Central Animal Services Upgrades</a:t>
            </a:r>
          </a:p>
          <a:p>
            <a:pPr marL="0" indent="0">
              <a:buNone/>
            </a:pPr>
            <a:r>
              <a:rPr lang="en-ZA" sz="1200" dirty="0"/>
              <a:t> </a:t>
            </a:r>
          </a:p>
          <a:p>
            <a:endParaRPr lang="en-ZA" sz="1200" dirty="0"/>
          </a:p>
          <a:p>
            <a:endParaRPr lang="en-ZA" sz="1200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endParaRPr lang="en-ZA" sz="1200" b="1" u="sng" dirty="0"/>
          </a:p>
          <a:p>
            <a:pPr marL="0" indent="0">
              <a:buNone/>
            </a:pPr>
            <a:r>
              <a:rPr lang="en-ZA" sz="1200" b="1" u="sng" dirty="0"/>
              <a:t>Stellenbosch</a:t>
            </a:r>
            <a:endParaRPr lang="en-ZA" sz="1200" dirty="0"/>
          </a:p>
          <a:p>
            <a:pPr lvl="0"/>
            <a:r>
              <a:rPr lang="en-GB" sz="1200" dirty="0" err="1"/>
              <a:t>Tygerberg</a:t>
            </a:r>
            <a:r>
              <a:rPr lang="en-GB" sz="1200" dirty="0"/>
              <a:t> Campus</a:t>
            </a:r>
            <a:endParaRPr lang="en-ZA" sz="1200" dirty="0"/>
          </a:p>
          <a:p>
            <a:pPr lvl="0"/>
            <a:r>
              <a:rPr lang="en-GB" sz="1200" dirty="0"/>
              <a:t>J C Smuts Building </a:t>
            </a:r>
            <a:endParaRPr lang="en-ZA" sz="1200" dirty="0"/>
          </a:p>
          <a:p>
            <a:pPr lvl="0"/>
            <a:r>
              <a:rPr lang="en-GB" sz="1200" dirty="0"/>
              <a:t>Van Der </a:t>
            </a:r>
            <a:r>
              <a:rPr lang="en-GB" sz="1200" dirty="0" err="1"/>
              <a:t>Stel</a:t>
            </a:r>
            <a:r>
              <a:rPr lang="en-GB" sz="1200" dirty="0"/>
              <a:t> Sports Stadium</a:t>
            </a:r>
            <a:endParaRPr lang="en-ZA" sz="1200" dirty="0"/>
          </a:p>
          <a:p>
            <a:pPr lvl="0"/>
            <a:r>
              <a:rPr lang="en-GB" sz="1200" dirty="0"/>
              <a:t>Department of Mechanical and Mechatronic Engineering</a:t>
            </a:r>
            <a:endParaRPr lang="en-ZA" sz="1200" dirty="0"/>
          </a:p>
          <a:p>
            <a:pPr lvl="0"/>
            <a:r>
              <a:rPr lang="en-ZA" sz="1200" dirty="0"/>
              <a:t>Revamp Electrical and Electronic Engineering Building</a:t>
            </a:r>
          </a:p>
          <a:p>
            <a:pPr lvl="0"/>
            <a:r>
              <a:rPr lang="en-ZA" sz="1200" dirty="0"/>
              <a:t>Revamp Industrial Engineering Department</a:t>
            </a:r>
          </a:p>
          <a:p>
            <a:pPr lvl="0"/>
            <a:r>
              <a:rPr lang="en-GB" sz="1200" dirty="0"/>
              <a:t>Jan Mouton Learning Centre </a:t>
            </a:r>
            <a:endParaRPr lang="en-ZA" sz="1200" dirty="0"/>
          </a:p>
          <a:p>
            <a:pPr lvl="0"/>
            <a:r>
              <a:rPr lang="nl-NL" sz="1200" dirty="0"/>
              <a:t>Mike De Vries Building - Lab</a:t>
            </a:r>
            <a:endParaRPr lang="en-ZA" sz="1200" dirty="0"/>
          </a:p>
          <a:p>
            <a:pPr lvl="0"/>
            <a:r>
              <a:rPr lang="en-GB" sz="1200" dirty="0"/>
              <a:t>Engineering Building</a:t>
            </a: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endParaRPr lang="en-ZA" sz="1200" b="1" u="sng" dirty="0"/>
          </a:p>
          <a:p>
            <a:pPr marL="0" indent="0">
              <a:buNone/>
            </a:pPr>
            <a:r>
              <a:rPr lang="en-ZA" sz="1200" b="1" u="sng" dirty="0"/>
              <a:t>UFS</a:t>
            </a:r>
            <a:endParaRPr lang="en-ZA" sz="1200" dirty="0"/>
          </a:p>
          <a:p>
            <a:pPr lvl="0"/>
            <a:r>
              <a:rPr lang="en-GB" sz="1200" dirty="0" err="1"/>
              <a:t>Thakaneng</a:t>
            </a:r>
            <a:r>
              <a:rPr lang="en-GB" sz="1200" dirty="0"/>
              <a:t> Bridge </a:t>
            </a:r>
            <a:endParaRPr lang="en-ZA" sz="1200" dirty="0"/>
          </a:p>
          <a:p>
            <a:pPr lvl="0"/>
            <a:r>
              <a:rPr lang="en-GB" sz="1200" dirty="0" err="1"/>
              <a:t>Equitas</a:t>
            </a:r>
            <a:r>
              <a:rPr lang="en-GB" sz="1200" dirty="0"/>
              <a:t> Building Visual Media Hub</a:t>
            </a:r>
            <a:endParaRPr lang="en-ZA" sz="1200" dirty="0"/>
          </a:p>
          <a:p>
            <a:pPr lvl="0"/>
            <a:r>
              <a:rPr lang="en-GB" sz="1200" dirty="0"/>
              <a:t>Annex </a:t>
            </a:r>
            <a:endParaRPr lang="en-ZA" sz="1200" dirty="0"/>
          </a:p>
          <a:p>
            <a:pPr lvl="0"/>
            <a:r>
              <a:rPr lang="en-GB" sz="1200" dirty="0"/>
              <a:t>Department of Architecture Building</a:t>
            </a:r>
            <a:endParaRPr lang="en-ZA" sz="1200" dirty="0"/>
          </a:p>
          <a:p>
            <a:pPr lvl="0"/>
            <a:r>
              <a:rPr lang="en-GB" sz="1200" dirty="0"/>
              <a:t>B1 Labs</a:t>
            </a:r>
            <a:endParaRPr lang="en-ZA" sz="1200" dirty="0"/>
          </a:p>
          <a:p>
            <a:pPr lvl="0"/>
            <a:r>
              <a:rPr lang="en-GB" sz="1200" dirty="0"/>
              <a:t>Faculty of Natural and Agricultural Sciences</a:t>
            </a:r>
            <a:endParaRPr lang="en-ZA" sz="1200" dirty="0"/>
          </a:p>
          <a:p>
            <a:pPr lvl="0"/>
            <a:r>
              <a:rPr lang="en-GB" sz="1200" dirty="0" err="1"/>
              <a:t>Mabaleng</a:t>
            </a:r>
            <a:r>
              <a:rPr lang="en-GB" sz="1200" dirty="0"/>
              <a:t> Building Renovations </a:t>
            </a:r>
            <a:endParaRPr lang="en-ZA" sz="1200" dirty="0"/>
          </a:p>
          <a:p>
            <a:pPr lvl="0"/>
            <a:r>
              <a:rPr lang="en-ZA" sz="1200" dirty="0"/>
              <a:t>Sensory Lab</a:t>
            </a:r>
          </a:p>
          <a:p>
            <a:pPr lvl="0"/>
            <a:r>
              <a:rPr lang="en-GB" sz="1200" dirty="0"/>
              <a:t>Chemistry Building  </a:t>
            </a:r>
            <a:endParaRPr lang="en-ZA" sz="1200" dirty="0"/>
          </a:p>
          <a:p>
            <a:pPr lvl="0"/>
            <a:r>
              <a:rPr lang="en-ZA" sz="1200" dirty="0"/>
              <a:t>George du Toit Administration Building</a:t>
            </a:r>
          </a:p>
          <a:p>
            <a:pPr lvl="0"/>
            <a:r>
              <a:rPr lang="en-GB" sz="1200" dirty="0" err="1"/>
              <a:t>Flippie</a:t>
            </a:r>
            <a:r>
              <a:rPr lang="en-GB" sz="1200" dirty="0"/>
              <a:t> </a:t>
            </a:r>
            <a:r>
              <a:rPr lang="en-GB" sz="1200" dirty="0" err="1"/>
              <a:t>Groenewoud</a:t>
            </a:r>
            <a:r>
              <a:rPr lang="en-GB" sz="1200" dirty="0"/>
              <a:t> Building</a:t>
            </a:r>
            <a:endParaRPr lang="en-ZA" sz="1200" dirty="0"/>
          </a:p>
          <a:p>
            <a:pPr lvl="0"/>
            <a:r>
              <a:rPr lang="en-GB" sz="1200" dirty="0"/>
              <a:t>Examination Rooms Building</a:t>
            </a:r>
            <a:endParaRPr lang="en-ZA" sz="1200" dirty="0"/>
          </a:p>
          <a:p>
            <a:pPr lvl="0"/>
            <a:r>
              <a:rPr lang="en-GB" sz="1200" dirty="0"/>
              <a:t>Natural Sciences Boardroom</a:t>
            </a:r>
            <a:endParaRPr lang="en-ZA" sz="1200" dirty="0"/>
          </a:p>
          <a:p>
            <a:pPr lvl="0"/>
            <a:r>
              <a:rPr lang="en-GB" sz="1200" dirty="0"/>
              <a:t>Muller Potgieter Building</a:t>
            </a:r>
            <a:endParaRPr lang="en-ZA" sz="1200" dirty="0"/>
          </a:p>
          <a:p>
            <a:endParaRPr lang="en-ZA" sz="12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14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974E00-7427-4C52-95CD-A6CE195222A8}"/>
              </a:ext>
            </a:extLst>
          </p:cNvPr>
          <p:cNvGrpSpPr/>
          <p:nvPr/>
        </p:nvGrpSpPr>
        <p:grpSpPr>
          <a:xfrm>
            <a:off x="9550222" y="0"/>
            <a:ext cx="2297069" cy="1780674"/>
            <a:chOff x="7508816" y="1222745"/>
            <a:chExt cx="1447848" cy="1122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02757FA-4260-4E37-92DE-925FAAC300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3476BFD-47CE-41F9-BFE5-5235206E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solidFill>
              <a:srgbClr val="00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F46251E-FFCC-4E93-B4FA-EA596A36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7A53E2-72A0-4F95-AF75-BDA978EB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6B0670-1341-49D3-A604-F8C3C2152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B18C24D-D629-4BA3-ADA1-FF7A88D2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A394B98-1613-42DA-A070-D8344BE4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2E17EF-077C-4682-ADED-73672503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4A0A75B-E684-4784-A5E9-87BB1BB58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1404" y="2000917"/>
              <a:ext cx="33671" cy="14965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AA5E540-26F1-417B-91E1-ABF329ABA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7817" y="1999046"/>
              <a:ext cx="123460" cy="91660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2B473A-559D-4658-BC51-5A79F6921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078" y="1997175"/>
              <a:ext cx="140295" cy="95401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F684F3B-5B62-46A7-B6E5-8060D88B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303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1B75666-1159-4DFF-BE51-964587D8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480" y="1999046"/>
              <a:ext cx="147778" cy="91660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0A5C1D-D9F2-47EC-9EF7-ABD57D97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964" y="1999046"/>
              <a:ext cx="108495" cy="91660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27ADBB0-D779-429F-A51D-087A248FD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518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50C06BE-322A-4B9E-BA77-B806C5BE6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2107" y="1997175"/>
              <a:ext cx="142166" cy="95401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969D578-B89D-4AD1-8E3D-9C88F3ADC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2332" y="1999046"/>
              <a:ext cx="127201" cy="93530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2199EDD-0647-4698-9591-CE30F19F6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290" y="2137471"/>
              <a:ext cx="54248" cy="48636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7F912FA-1B8F-4F3C-8D52-8844B1904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5891" y="2137471"/>
              <a:ext cx="59859" cy="48636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6141791-DE50-432F-AE34-A36CEE51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97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CEB9028-FFC0-4EBC-A27E-B2D92D30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2139341"/>
              <a:ext cx="54248" cy="46765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B70AC16-16A6-41B2-BEC0-CADB3EC0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43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048FAA8-9A2A-49B2-9980-56793ABE5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093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1768F62-BE31-43B9-8D4D-26C0326E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176" y="2139341"/>
              <a:ext cx="44895" cy="46765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CE1FAFF-EEBF-4C1C-99FA-EC040E144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7424" y="2139341"/>
              <a:ext cx="52377" cy="46765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654AE876-28D1-438B-AA3C-7D444FD4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024" y="2139341"/>
              <a:ext cx="5612" cy="46765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91C058B-4D69-4D5D-A3EC-E7F26930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860" y="2137471"/>
              <a:ext cx="57989" cy="48636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63E14AD-D54E-4B53-B1C8-EE8823922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9589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91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E8BD-939A-4B24-B097-53677FC8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/>
              <a:t>Higher Education</a:t>
            </a:r>
            <a:br>
              <a:rPr lang="en-ZA" sz="4000" b="1" dirty="0"/>
            </a:br>
            <a:r>
              <a:rPr lang="en-ZA" sz="4000" dirty="0"/>
              <a:t>List continued</a:t>
            </a:r>
            <a:endParaRPr lang="en-GB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8899E-FDAC-4EA9-BC9E-90919DD7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828801"/>
            <a:ext cx="11466576" cy="4572000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ZA" sz="1200" b="1" u="sng" dirty="0"/>
              <a:t>UKZN</a:t>
            </a:r>
            <a:endParaRPr lang="en-ZA" sz="1200" dirty="0"/>
          </a:p>
          <a:p>
            <a:pPr lvl="0"/>
            <a:r>
              <a:rPr lang="en-GB" sz="1200" dirty="0" err="1"/>
              <a:t>Caprisa</a:t>
            </a:r>
            <a:r>
              <a:rPr lang="en-GB" sz="1200" dirty="0"/>
              <a:t> Laboratory</a:t>
            </a:r>
            <a:endParaRPr lang="en-ZA" sz="1200" dirty="0"/>
          </a:p>
          <a:p>
            <a:pPr lvl="0"/>
            <a:r>
              <a:rPr lang="en-ZA" sz="1200" dirty="0"/>
              <a:t>Westville Campus – Lecture Halls</a:t>
            </a:r>
          </a:p>
          <a:p>
            <a:pPr marL="0" indent="0">
              <a:buNone/>
            </a:pPr>
            <a:endParaRPr lang="en-ZA" sz="1200" dirty="0"/>
          </a:p>
          <a:p>
            <a:pPr marL="0" indent="0">
              <a:buNone/>
            </a:pPr>
            <a:r>
              <a:rPr lang="en-ZA" sz="1200" b="1" u="sng" dirty="0"/>
              <a:t>Nelson Mandela University, Port Elizabeth</a:t>
            </a:r>
            <a:endParaRPr lang="en-ZA" sz="1200" dirty="0"/>
          </a:p>
          <a:p>
            <a:pPr lvl="0"/>
            <a:r>
              <a:rPr lang="en-GB" sz="1200" dirty="0"/>
              <a:t>School of Engineering</a:t>
            </a:r>
            <a:endParaRPr lang="en-ZA" sz="1200" dirty="0"/>
          </a:p>
          <a:p>
            <a:pPr lvl="0"/>
            <a:r>
              <a:rPr lang="en-ZA" sz="1200" dirty="0"/>
              <a:t>Ocean Sciences Campus</a:t>
            </a:r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pPr marL="0" indent="0">
              <a:buNone/>
            </a:pPr>
            <a:r>
              <a:rPr lang="en-ZA" sz="1200" b="1" u="sng" dirty="0"/>
              <a:t>Other institutions:</a:t>
            </a:r>
          </a:p>
          <a:p>
            <a:pPr lvl="0"/>
            <a:r>
              <a:rPr lang="en-ZA" sz="1200" dirty="0"/>
              <a:t>CUT – Free State Campus</a:t>
            </a:r>
          </a:p>
          <a:p>
            <a:pPr lvl="0"/>
            <a:r>
              <a:rPr lang="en-GB" sz="1200" dirty="0"/>
              <a:t>CUT –Welkom Campus Cafeteria </a:t>
            </a:r>
            <a:endParaRPr lang="en-ZA" sz="1200" dirty="0"/>
          </a:p>
          <a:p>
            <a:pPr lvl="0"/>
            <a:r>
              <a:rPr lang="en-GB" sz="1200" dirty="0"/>
              <a:t>TUT - PTA Campus Renovations </a:t>
            </a:r>
            <a:endParaRPr lang="en-ZA" sz="1200" dirty="0"/>
          </a:p>
          <a:p>
            <a:pPr lvl="0"/>
            <a:r>
              <a:rPr lang="en-GB" sz="1200" dirty="0"/>
              <a:t>CPUT - Wellington Agricultural Campus</a:t>
            </a:r>
            <a:endParaRPr lang="en-ZA" sz="1200" dirty="0"/>
          </a:p>
          <a:p>
            <a:pPr lvl="0"/>
            <a:r>
              <a:rPr lang="en-GB" sz="1200" dirty="0"/>
              <a:t>DUT – Laboratories</a:t>
            </a:r>
            <a:endParaRPr lang="en-ZA" sz="1200" dirty="0"/>
          </a:p>
          <a:p>
            <a:pPr lvl="0"/>
            <a:r>
              <a:rPr lang="en-GB" sz="1200" dirty="0"/>
              <a:t>DUT - Music Department</a:t>
            </a:r>
            <a:endParaRPr lang="en-ZA" sz="1200" dirty="0"/>
          </a:p>
          <a:p>
            <a:pPr lvl="0"/>
            <a:r>
              <a:rPr lang="en-GB" sz="1200" dirty="0"/>
              <a:t>MUT - Student Accommodation, Lecture Hall </a:t>
            </a:r>
            <a:endParaRPr lang="en-ZA" sz="1200" dirty="0"/>
          </a:p>
          <a:p>
            <a:pPr lvl="0"/>
            <a:r>
              <a:rPr lang="en-GB" sz="1200" dirty="0"/>
              <a:t>FET College </a:t>
            </a:r>
            <a:r>
              <a:rPr lang="en-GB" sz="1200" dirty="0" err="1"/>
              <a:t>Daveyton</a:t>
            </a:r>
            <a:endParaRPr lang="en-ZA" sz="1200" dirty="0"/>
          </a:p>
          <a:p>
            <a:pPr lvl="0"/>
            <a:r>
              <a:rPr lang="en-GB" sz="1200" dirty="0"/>
              <a:t>FET College Nkandla</a:t>
            </a:r>
            <a:endParaRPr lang="en-ZA" sz="1200" dirty="0"/>
          </a:p>
          <a:p>
            <a:pPr lvl="0"/>
            <a:r>
              <a:rPr lang="en-GB" sz="1200" dirty="0"/>
              <a:t>FET College Lovedale</a:t>
            </a:r>
            <a:endParaRPr lang="en-ZA" sz="1200" dirty="0"/>
          </a:p>
          <a:p>
            <a:pPr lvl="0"/>
            <a:r>
              <a:rPr lang="en-GB" sz="1200" dirty="0"/>
              <a:t>TVET College Tshwane South</a:t>
            </a:r>
            <a:endParaRPr lang="en-ZA" sz="1200" dirty="0"/>
          </a:p>
          <a:p>
            <a:pPr lvl="0"/>
            <a:r>
              <a:rPr lang="en-GB" sz="1200" dirty="0"/>
              <a:t>TVET College KSD Libode – Hall and additions</a:t>
            </a:r>
            <a:endParaRPr lang="en-ZA" sz="1200" dirty="0"/>
          </a:p>
          <a:p>
            <a:pPr lvl="0"/>
            <a:r>
              <a:rPr lang="en-GB" sz="1200" dirty="0"/>
              <a:t>TVET College </a:t>
            </a:r>
            <a:r>
              <a:rPr lang="en-GB" sz="1200" dirty="0" err="1"/>
              <a:t>Esayi</a:t>
            </a:r>
            <a:endParaRPr lang="en-ZA" sz="1200" dirty="0"/>
          </a:p>
          <a:p>
            <a:pPr lvl="0"/>
            <a:r>
              <a:rPr lang="en-GB" sz="1200" dirty="0"/>
              <a:t>TVET College Northern Cape Urban</a:t>
            </a:r>
            <a:endParaRPr lang="en-ZA" sz="1200" dirty="0"/>
          </a:p>
          <a:p>
            <a:pPr lvl="0"/>
            <a:r>
              <a:rPr lang="en-GB" sz="1200" dirty="0"/>
              <a:t>TVET College </a:t>
            </a:r>
            <a:r>
              <a:rPr lang="en-GB" sz="1200" dirty="0" err="1"/>
              <a:t>KwaNongoma</a:t>
            </a:r>
            <a:r>
              <a:rPr lang="en-GB" sz="1200" dirty="0"/>
              <a:t> </a:t>
            </a:r>
            <a:endParaRPr lang="en-ZA" sz="1200" dirty="0"/>
          </a:p>
          <a:p>
            <a:pPr lvl="0"/>
            <a:r>
              <a:rPr lang="en-GB" sz="1200" dirty="0"/>
              <a:t>TVET College Flavius </a:t>
            </a:r>
            <a:r>
              <a:rPr lang="en-GB" sz="1200" dirty="0" err="1"/>
              <a:t>Mareka</a:t>
            </a:r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endParaRPr lang="en-ZA" sz="1200" dirty="0"/>
          </a:p>
          <a:p>
            <a:endParaRPr lang="en-ZA" sz="1200" dirty="0"/>
          </a:p>
          <a:p>
            <a:pPr marL="0" indent="0">
              <a:buNone/>
            </a:pPr>
            <a:endParaRPr lang="en-ZA" sz="1200" dirty="0"/>
          </a:p>
          <a:p>
            <a:pPr lvl="0"/>
            <a:r>
              <a:rPr lang="en-GB" sz="1200" dirty="0"/>
              <a:t>Sol </a:t>
            </a:r>
            <a:r>
              <a:rPr lang="en-GB" sz="1200" dirty="0" err="1"/>
              <a:t>Plaatje</a:t>
            </a:r>
            <a:r>
              <a:rPr lang="en-GB" sz="1200" dirty="0"/>
              <a:t> University – Administration Block</a:t>
            </a:r>
            <a:endParaRPr lang="en-ZA" sz="1200" dirty="0"/>
          </a:p>
          <a:p>
            <a:pPr lvl="0"/>
            <a:r>
              <a:rPr lang="en-GB" sz="1200" dirty="0"/>
              <a:t>Mpumalanga University – Laboratories, Library, Halls, Lecture Rooms</a:t>
            </a:r>
            <a:endParaRPr lang="en-ZA" sz="1200" dirty="0"/>
          </a:p>
          <a:p>
            <a:pPr lvl="0"/>
            <a:r>
              <a:rPr lang="en-GB" sz="1200" dirty="0"/>
              <a:t>University of Johannesburg – APK Library</a:t>
            </a:r>
          </a:p>
          <a:p>
            <a:pPr lvl="0"/>
            <a:r>
              <a:rPr lang="en-GB" sz="1200" dirty="0"/>
              <a:t>University of Port Elizabeth </a:t>
            </a:r>
            <a:endParaRPr lang="en-ZA" sz="1200" dirty="0"/>
          </a:p>
          <a:p>
            <a:pPr lvl="0"/>
            <a:r>
              <a:rPr lang="en-GB" sz="1200" dirty="0"/>
              <a:t>Rhodes University </a:t>
            </a:r>
            <a:endParaRPr lang="en-ZA" sz="1200" dirty="0"/>
          </a:p>
          <a:p>
            <a:pPr lvl="0"/>
            <a:r>
              <a:rPr lang="en-ZA" sz="1200" dirty="0"/>
              <a:t>Walter </a:t>
            </a:r>
            <a:r>
              <a:rPr lang="en-ZA" sz="1200" dirty="0" err="1"/>
              <a:t>Sisulu</a:t>
            </a:r>
            <a:r>
              <a:rPr lang="en-ZA" sz="1200" dirty="0"/>
              <a:t> University</a:t>
            </a:r>
          </a:p>
          <a:p>
            <a:pPr lvl="0"/>
            <a:r>
              <a:rPr lang="en-GB" sz="1200" dirty="0"/>
              <a:t>University Of Polokwane </a:t>
            </a:r>
            <a:endParaRPr lang="en-ZA" sz="1200" dirty="0"/>
          </a:p>
          <a:p>
            <a:pPr lvl="0"/>
            <a:r>
              <a:rPr lang="en-ZA" sz="1200" dirty="0"/>
              <a:t>University of Namibia - School of Medicine (PH3) </a:t>
            </a:r>
          </a:p>
          <a:p>
            <a:r>
              <a:rPr lang="en-ZA" sz="1200" dirty="0"/>
              <a:t>East London Student </a:t>
            </a:r>
            <a:r>
              <a:rPr lang="en-ZA" sz="1200" dirty="0" err="1"/>
              <a:t>Collaboratory</a:t>
            </a:r>
            <a:r>
              <a:rPr lang="en-ZA" sz="1200" dirty="0"/>
              <a:t> - Library</a:t>
            </a:r>
          </a:p>
          <a:p>
            <a:pPr lvl="0"/>
            <a:r>
              <a:rPr lang="en-GB" sz="1200" dirty="0"/>
              <a:t>Port Elizabeth EMS College</a:t>
            </a:r>
            <a:endParaRPr lang="en-ZA" sz="1200" dirty="0"/>
          </a:p>
          <a:p>
            <a:pPr lvl="0"/>
            <a:r>
              <a:rPr lang="en-GB" sz="1200" dirty="0"/>
              <a:t>Port Elizabeth </a:t>
            </a:r>
            <a:r>
              <a:rPr lang="en-GB" sz="1200" dirty="0" err="1"/>
              <a:t>Lilitha</a:t>
            </a:r>
            <a:r>
              <a:rPr lang="en-GB" sz="1200" dirty="0"/>
              <a:t> College of Nursing</a:t>
            </a:r>
            <a:endParaRPr lang="en-ZA" sz="1200" dirty="0"/>
          </a:p>
          <a:p>
            <a:pPr lvl="0"/>
            <a:r>
              <a:rPr lang="en-GB" sz="1200" dirty="0"/>
              <a:t>Stellenbosch College </a:t>
            </a:r>
            <a:endParaRPr lang="en-ZA" sz="1200" dirty="0"/>
          </a:p>
          <a:p>
            <a:endParaRPr lang="en-ZA" sz="12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14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endParaRPr lang="en-GB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974E00-7427-4C52-95CD-A6CE195222A8}"/>
              </a:ext>
            </a:extLst>
          </p:cNvPr>
          <p:cNvGrpSpPr/>
          <p:nvPr/>
        </p:nvGrpSpPr>
        <p:grpSpPr>
          <a:xfrm>
            <a:off x="9550222" y="0"/>
            <a:ext cx="2297069" cy="1780674"/>
            <a:chOff x="7508816" y="1222745"/>
            <a:chExt cx="1447848" cy="1122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02757FA-4260-4E37-92DE-925FAAC300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3476BFD-47CE-41F9-BFE5-5235206E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solidFill>
              <a:srgbClr val="00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F46251E-FFCC-4E93-B4FA-EA596A36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D7A53E2-72A0-4F95-AF75-BDA978EB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6B0670-1341-49D3-A604-F8C3C2152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B18C24D-D629-4BA3-ADA1-FF7A88D2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A394B98-1613-42DA-A070-D8344BE4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A2E17EF-077C-4682-ADED-73672503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4A0A75B-E684-4784-A5E9-87BB1BB58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1404" y="2000917"/>
              <a:ext cx="33671" cy="14965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AA5E540-26F1-417B-91E1-ABF329ABA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7817" y="1999046"/>
              <a:ext cx="123460" cy="91660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B2B473A-559D-4658-BC51-5A79F6921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078" y="1997175"/>
              <a:ext cx="140295" cy="95401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F684F3B-5B62-46A7-B6E5-8060D88B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303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1B75666-1159-4DFF-BE51-964587D8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480" y="1999046"/>
              <a:ext cx="147778" cy="91660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B0A5C1D-D9F2-47EC-9EF7-ABD57D97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964" y="1999046"/>
              <a:ext cx="108495" cy="91660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27ADBB0-D779-429F-A51D-087A248FD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518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50C06BE-322A-4B9E-BA77-B806C5BE6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2107" y="1997175"/>
              <a:ext cx="142166" cy="95401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2969D578-B89D-4AD1-8E3D-9C88F3ADC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2332" y="1999046"/>
              <a:ext cx="127201" cy="93530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2199EDD-0647-4698-9591-CE30F19F6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290" y="2137471"/>
              <a:ext cx="54248" cy="48636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7F912FA-1B8F-4F3C-8D52-8844B1904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5891" y="2137471"/>
              <a:ext cx="59859" cy="48636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6141791-DE50-432F-AE34-A36CEE51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97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CEB9028-FFC0-4EBC-A27E-B2D92D303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2139341"/>
              <a:ext cx="54248" cy="46765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B70AC16-16A6-41B2-BEC0-CADB3EC0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43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048FAA8-9A2A-49B2-9980-56793ABE5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093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C1768F62-BE31-43B9-8D4D-26C0326E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176" y="2139341"/>
              <a:ext cx="44895" cy="46765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CE1FAFF-EEBF-4C1C-99FA-EC040E144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7424" y="2139341"/>
              <a:ext cx="52377" cy="46765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654AE876-28D1-438B-AA3C-7D444FD4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024" y="2139341"/>
              <a:ext cx="5612" cy="46765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91C058B-4D69-4D5D-A3EC-E7F26930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860" y="2137471"/>
              <a:ext cx="57989" cy="48636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63E14AD-D54E-4B53-B1C8-EE8823922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9589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2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CE278-0809-4CC7-9B2D-8C82E11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University of Pretoria</a:t>
            </a:r>
            <a:br>
              <a:rPr lang="en-US" sz="2800" dirty="0"/>
            </a:br>
            <a:r>
              <a:rPr lang="en-US" sz="2800" b="1" dirty="0" err="1"/>
              <a:t>Javett</a:t>
            </a:r>
            <a:r>
              <a:rPr lang="en-US" sz="2800" b="1" dirty="0"/>
              <a:t> Art Centre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A1779-F3E5-442E-A86B-9760B8A1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4" y="510047"/>
            <a:ext cx="6858000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Product used :	</a:t>
            </a:r>
            <a:r>
              <a:rPr lang="en-US" sz="1800" b="1" dirty="0"/>
              <a:t>Polyflor Expona Flow PUR</a:t>
            </a:r>
          </a:p>
          <a:p>
            <a:r>
              <a:rPr lang="en-US" sz="1800" b="1" dirty="0"/>
              <a:t>		Polyflor Camaro PUR</a:t>
            </a:r>
          </a:p>
          <a:p>
            <a:r>
              <a:rPr lang="en-US" sz="1800" b="1" dirty="0"/>
              <a:t>		Polyflor Silentflor PUR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Architect :	Mathews + Associates Architects</a:t>
            </a:r>
          </a:p>
        </p:txBody>
      </p:sp>
      <p:pic>
        <p:nvPicPr>
          <p:cNvPr id="13" name="Picture 12" descr="A picture containing wall, indoor, white&#10;&#10;Description automatically generated">
            <a:extLst>
              <a:ext uri="{FF2B5EF4-FFF2-40B4-BE49-F238E27FC236}">
                <a16:creationId xmlns:a16="http://schemas.microsoft.com/office/drawing/2014/main" id="{AB1A7331-6B41-44EC-B370-665D0491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 r="-1" b="8040"/>
          <a:stretch/>
        </p:blipFill>
        <p:spPr>
          <a:xfrm>
            <a:off x="557784" y="2606474"/>
            <a:ext cx="3584448" cy="3639287"/>
          </a:xfrm>
          <a:prstGeom prst="rect">
            <a:avLst/>
          </a:prstGeom>
        </p:spPr>
      </p:pic>
      <p:pic>
        <p:nvPicPr>
          <p:cNvPr id="9" name="Picture 8" descr="A picture containing indoor, floor, living, furniture&#10;&#10;Description automatically generated">
            <a:extLst>
              <a:ext uri="{FF2B5EF4-FFF2-40B4-BE49-F238E27FC236}">
                <a16:creationId xmlns:a16="http://schemas.microsoft.com/office/drawing/2014/main" id="{1FAC6C7E-C4B3-44B9-8E2D-29B0BCE5E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r="9335" b="-1"/>
          <a:stretch/>
        </p:blipFill>
        <p:spPr>
          <a:xfrm>
            <a:off x="4347599" y="2606463"/>
            <a:ext cx="3584448" cy="3639310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56DFF7E1-9C20-4E88-AF4A-8F3CFC43C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r="13630" b="-2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71923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CE278-0809-4CC7-9B2D-8C82E11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3" y="510047"/>
            <a:ext cx="361599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/>
              <a:t>University of Mpumalanga </a:t>
            </a:r>
            <a:b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effectLst/>
              </a:rPr>
              <a:t>Science </a:t>
            </a:r>
            <a:r>
              <a:rPr lang="en-US" sz="2800" b="1" dirty="0"/>
              <a:t>R</a:t>
            </a:r>
            <a:r>
              <a:rPr lang="en-US" sz="2800" b="1" kern="1200" dirty="0">
                <a:solidFill>
                  <a:schemeClr val="tx1"/>
                </a:solidFill>
                <a:effectLst/>
              </a:rPr>
              <a:t>esearch </a:t>
            </a:r>
            <a:r>
              <a:rPr lang="en-US" sz="2800" b="1" dirty="0"/>
              <a:t>F</a:t>
            </a:r>
            <a:r>
              <a:rPr lang="en-US" sz="2800" b="1" kern="1200" dirty="0">
                <a:solidFill>
                  <a:schemeClr val="tx1"/>
                </a:solidFill>
                <a:effectLst/>
              </a:rPr>
              <a:t>acility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A1779-F3E5-442E-A86B-9760B8A1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4" y="510047"/>
            <a:ext cx="6858000" cy="16459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Product used :		</a:t>
            </a:r>
            <a:r>
              <a:rPr lang="en-US" sz="1800" b="1" dirty="0"/>
              <a:t>Polyflor Silentflor PUR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Architect :		Ludwig Hansen Architects + Urban 				Designers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Specifying architect :	Gunther Wagner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421B8-B1DA-4797-9AF0-49E84C1C3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21831" b="2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6" name="Picture 5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49B2F63D-9255-44A0-B983-B16BB54BCA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7" r="3" b="2836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3" name="Picture 2" descr="A picture containing text, ceiling, indoor, scene&#10;&#10;Description automatically generated">
            <a:extLst>
              <a:ext uri="{FF2B5EF4-FFF2-40B4-BE49-F238E27FC236}">
                <a16:creationId xmlns:a16="http://schemas.microsoft.com/office/drawing/2014/main" id="{9FB7073A-436E-4EB1-971C-995DD0BB6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0808" b="-2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59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CE278-0809-4CC7-9B2D-8C82E11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1" y="510047"/>
            <a:ext cx="361599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University of Mpumalanga </a:t>
            </a:r>
            <a:b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Library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A1779-F3E5-442E-A86B-9760B8A1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4" y="510047"/>
            <a:ext cx="68580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Product used :		</a:t>
            </a:r>
            <a:r>
              <a:rPr lang="en-US" sz="1800" b="1" dirty="0"/>
              <a:t>Ecore Rubber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Architect :		Cohen and </a:t>
            </a:r>
            <a:r>
              <a:rPr lang="en-US" sz="1800" dirty="0" err="1"/>
              <a:t>Garsen</a:t>
            </a:r>
            <a:r>
              <a:rPr lang="en-US" sz="1800" dirty="0"/>
              <a:t> Architects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Specifying architect :	Nina Cohen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703-6696-43A8-BB46-4C83921B0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3" r="-1" b="14578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713D8-B142-40CA-AF47-B526C2A8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4" r="-1" b="17727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17984-CE48-421F-A948-80AB1F8D91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8" r="20117" b="-3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D06876DD-7164-4EFE-8982-0BF8350A7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2505534-24A3-48BD-9F7D-44C499C42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428209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E04F7DF-2535-4AB8-A03F-F91F0F38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CE278-0809-4CC7-9B2D-8C82E11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Pretoria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Akanyang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Residence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EA1779-F3E5-442E-A86B-9760B8A1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4" y="354599"/>
            <a:ext cx="6858000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Product used :		</a:t>
            </a:r>
            <a:r>
              <a:rPr lang="en-US" b="1" dirty="0"/>
              <a:t>Polyflor Silentflor PUR</a:t>
            </a:r>
          </a:p>
          <a:p>
            <a:r>
              <a:rPr lang="en-US" b="1" dirty="0"/>
              <a:t>			Polyflor </a:t>
            </a:r>
            <a:r>
              <a:rPr lang="en-US" b="1" dirty="0" err="1"/>
              <a:t>Palletone</a:t>
            </a:r>
            <a:r>
              <a:rPr lang="en-US" b="1" dirty="0"/>
              <a:t> PUR</a:t>
            </a:r>
          </a:p>
          <a:p>
            <a:r>
              <a:rPr lang="en-US" b="1" dirty="0"/>
              <a:t>			Polyflor ESD Flooring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Architect :		Two Five </a:t>
            </a:r>
            <a:r>
              <a:rPr lang="en-US" sz="1800" dirty="0" err="1"/>
              <a:t>Five</a:t>
            </a:r>
            <a:r>
              <a:rPr lang="en-US" sz="1800" dirty="0"/>
              <a:t> Architects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Specifying architect :	Andre </a:t>
            </a:r>
            <a:r>
              <a:rPr lang="en-US" sz="1800" dirty="0" err="1"/>
              <a:t>Krige</a:t>
            </a:r>
            <a:endParaRPr lang="en-US" sz="1800" dirty="0"/>
          </a:p>
        </p:txBody>
      </p:sp>
      <p:pic>
        <p:nvPicPr>
          <p:cNvPr id="16" name="Picture 15" descr="A picture containing floor, indoor, step&#10;&#10;Description automatically generated">
            <a:extLst>
              <a:ext uri="{FF2B5EF4-FFF2-40B4-BE49-F238E27FC236}">
                <a16:creationId xmlns:a16="http://schemas.microsoft.com/office/drawing/2014/main" id="{F3F701AA-0903-408E-B420-74D39C1D9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r="3" b="3"/>
          <a:stretch/>
        </p:blipFill>
        <p:spPr>
          <a:xfrm>
            <a:off x="246888" y="2606462"/>
            <a:ext cx="2834640" cy="3639312"/>
          </a:xfrm>
          <a:prstGeom prst="rect">
            <a:avLst/>
          </a:prstGeom>
        </p:spPr>
      </p:pic>
      <p:pic>
        <p:nvPicPr>
          <p:cNvPr id="9" name="Picture 8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C97681F1-0A1E-4C49-B41C-E245B18A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r="3" b="5904"/>
          <a:stretch/>
        </p:blipFill>
        <p:spPr>
          <a:xfrm>
            <a:off x="3200400" y="2606462"/>
            <a:ext cx="2834640" cy="3639312"/>
          </a:xfrm>
          <a:prstGeom prst="rect">
            <a:avLst/>
          </a:prstGeom>
        </p:spPr>
      </p:pic>
      <p:pic>
        <p:nvPicPr>
          <p:cNvPr id="12" name="Picture 11" descr="A picture containing floor, indoor, ceiling, table&#10;&#10;Description automatically generated">
            <a:extLst>
              <a:ext uri="{FF2B5EF4-FFF2-40B4-BE49-F238E27FC236}">
                <a16:creationId xmlns:a16="http://schemas.microsoft.com/office/drawing/2014/main" id="{6F9D4681-B951-4C68-84D1-F061DBE6B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2" r="13265" b="-3"/>
          <a:stretch/>
        </p:blipFill>
        <p:spPr>
          <a:xfrm>
            <a:off x="6153912" y="2606462"/>
            <a:ext cx="2834640" cy="3639312"/>
          </a:xfrm>
          <a:prstGeom prst="rect">
            <a:avLst/>
          </a:prstGeom>
        </p:spPr>
      </p:pic>
      <p:pic>
        <p:nvPicPr>
          <p:cNvPr id="14" name="Picture 13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D21F8C27-BA72-45BD-9D79-CF6717E247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33743" b="-3"/>
          <a:stretch/>
        </p:blipFill>
        <p:spPr>
          <a:xfrm>
            <a:off x="9110472" y="2606462"/>
            <a:ext cx="2834640" cy="36393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271003" y="1476"/>
            <a:ext cx="1365825" cy="1058779"/>
            <a:chOff x="9987975" y="0"/>
            <a:chExt cx="1365825" cy="1058779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987975" y="0"/>
              <a:ext cx="1365825" cy="105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0644418" y="688206"/>
              <a:ext cx="42352" cy="35293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0535010" y="651149"/>
              <a:ext cx="151758" cy="93525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0596773" y="668795"/>
              <a:ext cx="17646" cy="14117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1207336" y="734087"/>
              <a:ext cx="31763" cy="14117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10137968" y="732322"/>
              <a:ext cx="116466" cy="86467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10284434" y="730557"/>
              <a:ext cx="132347" cy="89996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0445015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0524423" y="732322"/>
              <a:ext cx="139406" cy="86467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0681476" y="732322"/>
              <a:ext cx="102349" cy="86467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0810294" y="732322"/>
              <a:ext cx="100584" cy="86467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10924994" y="730557"/>
              <a:ext cx="134112" cy="89996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11085576" y="732322"/>
              <a:ext cx="119995" cy="88231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0054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10349725" y="862905"/>
              <a:ext cx="51175" cy="45881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10409722" y="862905"/>
              <a:ext cx="56468" cy="45881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0476778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0535010" y="864669"/>
              <a:ext cx="51175" cy="44116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0593243" y="864669"/>
              <a:ext cx="51175" cy="44116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10679711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0746767" y="864669"/>
              <a:ext cx="42352" cy="44116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797941" y="864669"/>
              <a:ext cx="49410" cy="44116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0857938" y="864669"/>
              <a:ext cx="5294" cy="44116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0873821" y="862905"/>
              <a:ext cx="54704" cy="45881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0932053" y="864669"/>
              <a:ext cx="59998" cy="44116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0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190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Higher Education List of completed projects</vt:lpstr>
      <vt:lpstr>Higher Education List continued</vt:lpstr>
      <vt:lpstr>Higher Education List continued</vt:lpstr>
      <vt:lpstr>University of Pretoria Javett Art Centre</vt:lpstr>
      <vt:lpstr>University of Mpumalanga  Science Research Facility</vt:lpstr>
      <vt:lpstr>University of Mpumalanga  Library</vt:lpstr>
      <vt:lpstr>University of Pretoria Akanyang Residence</vt:lpstr>
      <vt:lpstr>University of Pretoria Faculty of Economic and Management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Nelia Garcia</dc:creator>
  <cp:lastModifiedBy>Karen Fagan</cp:lastModifiedBy>
  <cp:revision>27</cp:revision>
  <dcterms:created xsi:type="dcterms:W3CDTF">2021-02-17T07:46:52Z</dcterms:created>
  <dcterms:modified xsi:type="dcterms:W3CDTF">2021-10-04T08:01:52Z</dcterms:modified>
</cp:coreProperties>
</file>