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45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BEDB7-DD5A-4FB4-BEAB-0681AFDA1356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FDEF-F748-46C9-9E17-F52DE86683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292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BEDB7-DD5A-4FB4-BEAB-0681AFDA1356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FDEF-F748-46C9-9E17-F52DE86683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229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BEDB7-DD5A-4FB4-BEAB-0681AFDA1356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FDEF-F748-46C9-9E17-F52DE86683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342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BEDB7-DD5A-4FB4-BEAB-0681AFDA1356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FDEF-F748-46C9-9E17-F52DE86683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461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BEDB7-DD5A-4FB4-BEAB-0681AFDA1356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FDEF-F748-46C9-9E17-F52DE86683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570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BEDB7-DD5A-4FB4-BEAB-0681AFDA1356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FDEF-F748-46C9-9E17-F52DE86683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404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BEDB7-DD5A-4FB4-BEAB-0681AFDA1356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FDEF-F748-46C9-9E17-F52DE86683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595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BEDB7-DD5A-4FB4-BEAB-0681AFDA1356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FDEF-F748-46C9-9E17-F52DE86683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814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BEDB7-DD5A-4FB4-BEAB-0681AFDA1356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FDEF-F748-46C9-9E17-F52DE86683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806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BEDB7-DD5A-4FB4-BEAB-0681AFDA1356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FDEF-F748-46C9-9E17-F52DE86683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68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BEDB7-DD5A-4FB4-BEAB-0681AFDA1356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FDEF-F748-46C9-9E17-F52DE86683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093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BEDB7-DD5A-4FB4-BEAB-0681AFDA1356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BFDEF-F748-46C9-9E17-F52DE86683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291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8.jpeg"/><Relationship Id="rId5" Type="http://schemas.openxmlformats.org/officeDocument/2006/relationships/image" Target="../media/image13.jpeg"/><Relationship Id="rId10" Type="http://schemas.openxmlformats.org/officeDocument/2006/relationships/image" Target="../media/image1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91" y="199716"/>
            <a:ext cx="4580239" cy="492167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rgbClr val="2C451B"/>
                </a:solidFill>
              </a:rPr>
              <a:t>POLYFLOR PUR Cleaning Regime</a:t>
            </a:r>
            <a:endParaRPr lang="en-GB" b="1" dirty="0">
              <a:solidFill>
                <a:srgbClr val="2C451B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554502"/>
              </p:ext>
            </p:extLst>
          </p:nvPr>
        </p:nvGraphicFramePr>
        <p:xfrm>
          <a:off x="203456" y="798222"/>
          <a:ext cx="11667268" cy="578821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982290">
                  <a:extLst>
                    <a:ext uri="{9D8B030D-6E8A-4147-A177-3AD203B41FA5}">
                      <a16:colId xmlns:a16="http://schemas.microsoft.com/office/drawing/2014/main" val="3317682937"/>
                    </a:ext>
                  </a:extLst>
                </a:gridCol>
                <a:gridCol w="5684978">
                  <a:extLst>
                    <a:ext uri="{9D8B030D-6E8A-4147-A177-3AD203B41FA5}">
                      <a16:colId xmlns:a16="http://schemas.microsoft.com/office/drawing/2014/main" val="2116922373"/>
                    </a:ext>
                  </a:extLst>
                </a:gridCol>
              </a:tblGrid>
              <a:tr h="256221">
                <a:tc>
                  <a:txBody>
                    <a:bodyPr/>
                    <a:lstStyle/>
                    <a:p>
                      <a:pPr marL="69850" algn="l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DAILY/WEEKLY/MONTHLY CLEAN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52319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69850" algn="l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EQUIPMENT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METHOD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630997"/>
                  </a:ext>
                </a:extLst>
              </a:tr>
              <a:tr h="4890690">
                <a:tc>
                  <a:txBody>
                    <a:bodyPr/>
                    <a:lstStyle/>
                    <a:p>
                      <a:pPr marL="800100" lvl="1" indent="-342900">
                        <a:lnSpc>
                          <a:spcPts val="146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800100" lvl="1" indent="-342900">
                        <a:lnSpc>
                          <a:spcPts val="146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en-Z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Rotary floor machine 160rpm – periodic</a:t>
                      </a:r>
                      <a:r>
                        <a:rPr lang="en-ZA" sz="12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deep clean</a:t>
                      </a:r>
                    </a:p>
                    <a:p>
                      <a:pPr marL="800100" lvl="1" indent="-342900">
                        <a:lnSpc>
                          <a:spcPts val="146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en-ZA" sz="1200" baseline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Burnisher</a:t>
                      </a:r>
                      <a:r>
                        <a:rPr lang="en-ZA" sz="12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1000 + rpm - weekly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800100" lvl="1" indent="-342900">
                        <a:lnSpc>
                          <a:spcPts val="146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en-Z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Wet &amp; Dry Vacuum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800100" lvl="1" indent="-342900">
                        <a:lnSpc>
                          <a:spcPts val="146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en-Z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V-Sweeper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800100" lvl="1" indent="-342900">
                        <a:lnSpc>
                          <a:spcPts val="146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en-Z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Dry dusting lamella tool with</a:t>
                      </a:r>
                      <a:r>
                        <a:rPr lang="en-ZA" sz="12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ZA" sz="1200" baseline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</a:t>
                      </a:r>
                      <a:r>
                        <a:rPr lang="en-ZA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uik-Stik</a:t>
                      </a:r>
                      <a:r>
                        <a:rPr lang="en-Z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disposable cloths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800100" lvl="1" indent="-342900">
                        <a:lnSpc>
                          <a:spcPts val="146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en-Z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3M Clean &amp; Shine Pad</a:t>
                      </a:r>
                    </a:p>
                    <a:p>
                      <a:pPr marL="800100" lvl="1" indent="-342900">
                        <a:lnSpc>
                          <a:spcPts val="146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en-Z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3M Pink Eraser Pad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800100" lvl="1" indent="-342900">
                        <a:lnSpc>
                          <a:spcPts val="146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en-Z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Scrub XS chemical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800100" lvl="1" indent="-342900">
                        <a:lnSpc>
                          <a:spcPts val="146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en-ZA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Filmop</a:t>
                      </a:r>
                      <a:r>
                        <a:rPr lang="en-Z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sprinter spot mopping tool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800100" lvl="1" indent="-342900">
                        <a:lnSpc>
                          <a:spcPts val="146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en-ZA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Filmop</a:t>
                      </a:r>
                      <a:r>
                        <a:rPr lang="en-Z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Twice Bucket flat mopping system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800100" lvl="1" indent="-342900">
                        <a:lnSpc>
                          <a:spcPts val="146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en-Z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Entrance matting </a:t>
                      </a:r>
                    </a:p>
                    <a:p>
                      <a:pPr marL="800100" lvl="1" indent="-342900">
                        <a:lnSpc>
                          <a:spcPts val="146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800100" lvl="1" indent="-342900">
                        <a:lnSpc>
                          <a:spcPts val="146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57200" lvl="1" indent="0">
                        <a:lnSpc>
                          <a:spcPts val="146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ZA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r>
                        <a:rPr lang="en-Z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Entrance Matting recommended for all Entrances – to be measured per</a:t>
                      </a:r>
                      <a:r>
                        <a:rPr lang="en-ZA" sz="12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site</a:t>
                      </a:r>
                      <a:r>
                        <a:rPr lang="en-ZA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</a:p>
                    <a:p>
                      <a:pPr marL="457200" lvl="1" indent="0">
                        <a:lnSpc>
                          <a:spcPts val="146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ZA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Trapping dirt before it enters the building will ensure that you get the maximum life out of the </a:t>
                      </a:r>
                      <a:r>
                        <a:rPr lang="en-ZA" sz="12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Polyflor</a:t>
                      </a:r>
                      <a:r>
                        <a:rPr lang="en-ZA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PUR floors and will ultimately reduce the cleaning required.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055" lvl="1" algn="just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tabLst>
                          <a:tab pos="234950" algn="l"/>
                        </a:tabLst>
                      </a:pPr>
                      <a:endParaRPr lang="en-Z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R="59055" lvl="1" algn="just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tabLst>
                          <a:tab pos="234950" algn="l"/>
                        </a:tabLst>
                      </a:pPr>
                      <a:r>
                        <a:rPr lang="en-ZA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INITIAL (Post laying of floor)</a:t>
                      </a:r>
                    </a:p>
                    <a:p>
                      <a:pPr marL="685800" marR="59055" lvl="1" indent="-228600" algn="just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AutoNum type="arabicPeriod"/>
                        <a:tabLst>
                          <a:tab pos="234950" algn="l"/>
                        </a:tabLst>
                      </a:pPr>
                      <a:r>
                        <a:rPr lang="en-ZA" sz="12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All adhesive to be removed</a:t>
                      </a:r>
                    </a:p>
                    <a:p>
                      <a:pPr marL="685800" marR="59055" lvl="1" indent="-228600" algn="just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AutoNum type="arabicPeriod"/>
                        <a:tabLst>
                          <a:tab pos="234950" algn="l"/>
                        </a:tabLst>
                      </a:pPr>
                      <a:r>
                        <a:rPr lang="en-ZA" sz="12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Dry vacuum or mop sweep</a:t>
                      </a:r>
                    </a:p>
                    <a:p>
                      <a:pPr marL="685800" marR="59055" lvl="1" indent="-228600" algn="just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AutoNum type="arabicPeriod"/>
                        <a:tabLst>
                          <a:tab pos="234950" algn="l"/>
                        </a:tabLst>
                      </a:pPr>
                      <a:r>
                        <a:rPr lang="en-ZA" sz="12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Rotary machine floor scrub</a:t>
                      </a:r>
                    </a:p>
                    <a:p>
                      <a:pPr marL="685800" marR="59055" lvl="1" indent="-228600" algn="just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AutoNum type="arabicPeriod"/>
                        <a:tabLst>
                          <a:tab pos="234950" algn="l"/>
                        </a:tabLst>
                      </a:pPr>
                      <a:r>
                        <a:rPr lang="en-ZA" sz="1200" baseline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Microfibre</a:t>
                      </a:r>
                      <a:r>
                        <a:rPr lang="en-ZA" sz="12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damp mop with Scrub XS where necessary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R="59055" lvl="1" algn="just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tabLst>
                          <a:tab pos="234950" algn="l"/>
                        </a:tabLst>
                      </a:pP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R="59055" lvl="1" algn="just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tabLst>
                          <a:tab pos="234950" algn="l"/>
                        </a:tabLst>
                      </a:pPr>
                      <a:r>
                        <a:rPr lang="en-ZA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DAILY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800100" marR="59055" lvl="1" indent="-342900" algn="just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34950" algn="l"/>
                        </a:tabLst>
                      </a:pPr>
                      <a:r>
                        <a:rPr lang="en-Z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Sweep using the V-Sweeper 3 x daily to remove dust and debris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800100" marR="59055" lvl="1" indent="-342900" algn="just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34950" algn="l"/>
                        </a:tabLst>
                      </a:pPr>
                      <a:r>
                        <a:rPr lang="en-Z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Sweep high traffic areas with the lamella tool and </a:t>
                      </a:r>
                      <a:r>
                        <a:rPr lang="en-ZA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quik-stik</a:t>
                      </a:r>
                      <a:r>
                        <a:rPr lang="en-Z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disposable cloths as much as possible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800100" marR="59055" lvl="1" indent="-342900" algn="just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34950" algn="l"/>
                        </a:tabLst>
                      </a:pPr>
                      <a:r>
                        <a:rPr lang="en-Z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Spot mop high traffic areas with </a:t>
                      </a:r>
                      <a:r>
                        <a:rPr lang="en-ZA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Filmop</a:t>
                      </a:r>
                      <a:r>
                        <a:rPr lang="en-Z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Sprinter unit with plain</a:t>
                      </a:r>
                      <a:r>
                        <a:rPr lang="en-ZA" sz="12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water</a:t>
                      </a:r>
                      <a:r>
                        <a:rPr lang="en-Z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– use diluted Scrub XS if necessary for stubborn marks</a:t>
                      </a:r>
                      <a:r>
                        <a:rPr lang="en-ZA" sz="12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(rinse well)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57200" marR="59055" lvl="1" indent="0" algn="just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34950" algn="l"/>
                        </a:tabLs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R="59055" lvl="1" algn="just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tabLst>
                          <a:tab pos="234950" algn="l"/>
                        </a:tabLst>
                      </a:pPr>
                      <a:r>
                        <a:rPr lang="en-ZA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WEEKLY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800100" marR="59055" lvl="1" indent="-342900" algn="just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34950" algn="l"/>
                        </a:tabLst>
                      </a:pPr>
                      <a:r>
                        <a:rPr lang="en-Z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Wash floor with </a:t>
                      </a:r>
                      <a:r>
                        <a:rPr lang="en-ZA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Filmop</a:t>
                      </a:r>
                      <a:r>
                        <a:rPr lang="en-Z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Twice bucket system and diluted Scrub XS (250ml-10L). Rinse floor with plain water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800100" marR="59055" lvl="1" indent="-342900" algn="just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34950" algn="l"/>
                        </a:tabLst>
                      </a:pPr>
                      <a:r>
                        <a:rPr lang="en-Z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Assess whether rotary machine and 3M Clean &amp; Shine pad should be used in high traffic areas</a:t>
                      </a:r>
                    </a:p>
                    <a:p>
                      <a:pPr marL="800100" marR="59055" lvl="1" indent="-342900" algn="just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34950" algn="l"/>
                        </a:tabLst>
                      </a:pPr>
                      <a:r>
                        <a:rPr lang="en-Z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Dry buff</a:t>
                      </a:r>
                      <a:r>
                        <a:rPr lang="en-ZA" sz="12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with burnishing unit and 3M Pink Eraser pad to remove black scuff marks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57200" marR="59055" lvl="1" indent="0" algn="just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34950" algn="l"/>
                        </a:tabLs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R="59055" lvl="1" algn="just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tabLst>
                          <a:tab pos="234950" algn="l"/>
                        </a:tabLst>
                      </a:pPr>
                      <a:r>
                        <a:rPr lang="en-ZA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MONTHLY/PERIODIC</a:t>
                      </a:r>
                      <a:r>
                        <a:rPr lang="en-ZA" sz="12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DEEP CLEAN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800100" marR="59055" lvl="1" indent="-342900" algn="just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34950" algn="l"/>
                        </a:tabLst>
                      </a:pPr>
                      <a:r>
                        <a:rPr lang="en-Z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Scrub floor with rotary machine and 3M Clean &amp; Shine pad with diluted Scrub XS (250ml-10L). Vacuum solution up with  Wet &amp; Dry vac. Rinse</a:t>
                      </a:r>
                      <a:r>
                        <a:rPr lang="en-ZA" sz="12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with plain water to remove chemical residue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800100" marR="59055" lvl="1" indent="-342900" algn="just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34950" algn="l"/>
                        </a:tabLs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0662823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1" t="18338" r="7795" b="16131"/>
          <a:stretch/>
        </p:blipFill>
        <p:spPr>
          <a:xfrm>
            <a:off x="9287015" y="54125"/>
            <a:ext cx="2674325" cy="69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751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0129" y="257476"/>
            <a:ext cx="4580239" cy="492167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HOMOGENEOUS PUR Cleaning Methodology</a:t>
            </a:r>
            <a:endParaRPr lang="en-GB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1711"/>
              </p:ext>
            </p:extLst>
          </p:nvPr>
        </p:nvGraphicFramePr>
        <p:xfrm>
          <a:off x="516236" y="818246"/>
          <a:ext cx="9262078" cy="574731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906785">
                  <a:extLst>
                    <a:ext uri="{9D8B030D-6E8A-4147-A177-3AD203B41FA5}">
                      <a16:colId xmlns:a16="http://schemas.microsoft.com/office/drawing/2014/main" val="77943812"/>
                    </a:ext>
                  </a:extLst>
                </a:gridCol>
                <a:gridCol w="1810704">
                  <a:extLst>
                    <a:ext uri="{9D8B030D-6E8A-4147-A177-3AD203B41FA5}">
                      <a16:colId xmlns:a16="http://schemas.microsoft.com/office/drawing/2014/main" val="2156067824"/>
                    </a:ext>
                  </a:extLst>
                </a:gridCol>
                <a:gridCol w="5544589">
                  <a:extLst>
                    <a:ext uri="{9D8B030D-6E8A-4147-A177-3AD203B41FA5}">
                      <a16:colId xmlns:a16="http://schemas.microsoft.com/office/drawing/2014/main" val="3432973400"/>
                    </a:ext>
                  </a:extLst>
                </a:gridCol>
              </a:tblGrid>
              <a:tr h="41486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PRODUCT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DESCRIPTION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103917"/>
                  </a:ext>
                </a:extLst>
              </a:tr>
              <a:tr h="99182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SINGLE</a:t>
                      </a:r>
                      <a:r>
                        <a:rPr lang="en-GB" sz="1100" baseline="0" dirty="0"/>
                        <a:t> DISC ROTARY UNIT</a:t>
                      </a:r>
                      <a:endParaRPr lang="en-GB" sz="11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Low speed rotary machine with pad drive - 165rpm</a:t>
                      </a:r>
                      <a:endParaRPr lang="en-GB" sz="11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6229861"/>
                  </a:ext>
                </a:extLst>
              </a:tr>
              <a:tr h="104138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BURNISHER </a:t>
                      </a:r>
                      <a:endParaRPr lang="en-GB" sz="11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Burnishing machine with </a:t>
                      </a:r>
                      <a:r>
                        <a:rPr lang="en-US" sz="1100"/>
                        <a:t>interlock  -  1300rpm</a:t>
                      </a:r>
                      <a:endParaRPr lang="en-GB" sz="11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8950273"/>
                  </a:ext>
                </a:extLst>
              </a:tr>
              <a:tr h="102295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WET</a:t>
                      </a:r>
                      <a:r>
                        <a:rPr lang="en-US" sz="1100" baseline="0" dirty="0"/>
                        <a:t> &amp; DRY VACUUM </a:t>
                      </a:r>
                      <a:endParaRPr lang="en-GB" sz="11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Stainless steel wet &amp; dry vacuum 30L minimum, single</a:t>
                      </a:r>
                      <a:r>
                        <a:rPr lang="en-US" sz="1100" baseline="0" dirty="0"/>
                        <a:t> motor</a:t>
                      </a:r>
                      <a:endParaRPr lang="en-GB" sz="11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5056362"/>
                  </a:ext>
                </a:extLst>
              </a:tr>
              <a:tr h="112432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V-SWEEPER</a:t>
                      </a:r>
                      <a:r>
                        <a:rPr lang="en-US" sz="1100" baseline="0" dirty="0"/>
                        <a:t> </a:t>
                      </a:r>
                    </a:p>
                    <a:p>
                      <a:r>
                        <a:rPr lang="en-US" sz="1100" baseline="0" dirty="0"/>
                        <a:t> OR</a:t>
                      </a:r>
                    </a:p>
                    <a:p>
                      <a:r>
                        <a:rPr lang="en-US" sz="1100" baseline="0" dirty="0"/>
                        <a:t>DUST MOP SWEEPER</a:t>
                      </a:r>
                      <a:endParaRPr lang="en-GB" sz="11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V-Sweeper for large area</a:t>
                      </a:r>
                      <a:r>
                        <a:rPr lang="en-US" sz="1100" baseline="0" dirty="0"/>
                        <a:t> </a:t>
                      </a:r>
                      <a:r>
                        <a:rPr lang="en-US" sz="1100" dirty="0"/>
                        <a:t>sweeping, up to 1.9m width. Dust mop sweeper 80cm minimum. Acrylic</a:t>
                      </a:r>
                      <a:r>
                        <a:rPr lang="en-US" sz="1100" baseline="0" dirty="0"/>
                        <a:t> sleeves – attracts dust through static</a:t>
                      </a:r>
                      <a:endParaRPr lang="en-GB" sz="11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9901712"/>
                  </a:ext>
                </a:extLst>
              </a:tr>
              <a:tr h="115197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LAMELLA</a:t>
                      </a:r>
                      <a:r>
                        <a:rPr lang="en-US" sz="1100" baseline="0" dirty="0"/>
                        <a:t> TOOL</a:t>
                      </a:r>
                      <a:endParaRPr lang="en-GB" sz="11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Fine dry dusting tool with tactile sleeves for fine dust collection – high</a:t>
                      </a:r>
                      <a:r>
                        <a:rPr lang="en-US" sz="1100" baseline="0" dirty="0"/>
                        <a:t> traffic zones</a:t>
                      </a:r>
                      <a:endParaRPr lang="en-GB" sz="11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9492024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5799" r="17466" b="12410"/>
          <a:stretch/>
        </p:blipFill>
        <p:spPr>
          <a:xfrm flipH="1">
            <a:off x="1095596" y="2260546"/>
            <a:ext cx="741407" cy="9730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2324" t="3155" r="17092" b="4286"/>
          <a:stretch/>
        </p:blipFill>
        <p:spPr>
          <a:xfrm>
            <a:off x="1161498" y="3302244"/>
            <a:ext cx="609602" cy="9313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" t="20400" r="1066" b="18600"/>
          <a:stretch/>
        </p:blipFill>
        <p:spPr>
          <a:xfrm flipH="1">
            <a:off x="608327" y="4380750"/>
            <a:ext cx="857972" cy="7208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2433" t="13108" r="1892" b="14351"/>
          <a:stretch/>
        </p:blipFill>
        <p:spPr>
          <a:xfrm>
            <a:off x="1552437" y="4602459"/>
            <a:ext cx="806784" cy="6116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6" t="8824" r="2244" b="6066"/>
          <a:stretch/>
        </p:blipFill>
        <p:spPr>
          <a:xfrm>
            <a:off x="594102" y="5505866"/>
            <a:ext cx="875558" cy="7137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6299" y="5776505"/>
            <a:ext cx="831456" cy="5750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1" t="18338" r="7795" b="16131"/>
          <a:stretch/>
        </p:blipFill>
        <p:spPr>
          <a:xfrm>
            <a:off x="9369913" y="53169"/>
            <a:ext cx="2674325" cy="6918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7" t="12987" r="5891" b="12138"/>
          <a:stretch/>
        </p:blipFill>
        <p:spPr>
          <a:xfrm>
            <a:off x="10425644" y="6219569"/>
            <a:ext cx="1626624" cy="4660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0"/>
          <a:srcRect l="25438" t="9783" r="28897" b="10995"/>
          <a:stretch/>
        </p:blipFill>
        <p:spPr>
          <a:xfrm>
            <a:off x="1054370" y="1255201"/>
            <a:ext cx="539955" cy="93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10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0129" y="257476"/>
            <a:ext cx="4580239" cy="492167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HOMOGENEOUS PUR Cleaning Methodology</a:t>
            </a:r>
            <a:endParaRPr lang="en-GB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502961"/>
              </p:ext>
            </p:extLst>
          </p:nvPr>
        </p:nvGraphicFramePr>
        <p:xfrm>
          <a:off x="549187" y="842959"/>
          <a:ext cx="9270316" cy="574731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30997">
                  <a:extLst>
                    <a:ext uri="{9D8B030D-6E8A-4147-A177-3AD203B41FA5}">
                      <a16:colId xmlns:a16="http://schemas.microsoft.com/office/drawing/2014/main" val="77943812"/>
                    </a:ext>
                  </a:extLst>
                </a:gridCol>
                <a:gridCol w="1830997">
                  <a:extLst>
                    <a:ext uri="{9D8B030D-6E8A-4147-A177-3AD203B41FA5}">
                      <a16:colId xmlns:a16="http://schemas.microsoft.com/office/drawing/2014/main" val="2156067824"/>
                    </a:ext>
                  </a:extLst>
                </a:gridCol>
                <a:gridCol w="5608322">
                  <a:extLst>
                    <a:ext uri="{9D8B030D-6E8A-4147-A177-3AD203B41FA5}">
                      <a16:colId xmlns:a16="http://schemas.microsoft.com/office/drawing/2014/main" val="3432973400"/>
                    </a:ext>
                  </a:extLst>
                </a:gridCol>
              </a:tblGrid>
              <a:tr h="41486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PRODUCT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DESCRIPTION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103917"/>
                  </a:ext>
                </a:extLst>
              </a:tr>
              <a:tr h="99182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3M CLEAN &amp;</a:t>
                      </a:r>
                      <a:r>
                        <a:rPr lang="en-US" sz="1100" baseline="0" dirty="0"/>
                        <a:t> SHINE PAD 425mm</a:t>
                      </a:r>
                    </a:p>
                    <a:p>
                      <a:r>
                        <a:rPr lang="en-US" sz="1100" baseline="0" dirty="0"/>
                        <a:t>3M PINK BURNISHER PAD 500mm</a:t>
                      </a:r>
                      <a:endParaRPr lang="en-GB" sz="11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Clean</a:t>
                      </a:r>
                      <a:r>
                        <a:rPr lang="en-US" sz="1100" baseline="0" dirty="0"/>
                        <a:t> &amp; shine – high performance pad for cleaning and sheen maintenance</a:t>
                      </a:r>
                    </a:p>
                    <a:p>
                      <a:r>
                        <a:rPr lang="en-US" sz="1100" baseline="0" dirty="0"/>
                        <a:t>Pink burnisher pad – removes black marks</a:t>
                      </a:r>
                      <a:endParaRPr lang="en-GB" sz="11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6229861"/>
                  </a:ext>
                </a:extLst>
              </a:tr>
              <a:tr h="104138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SCRUB XS </a:t>
                      </a:r>
                    </a:p>
                    <a:p>
                      <a:endParaRPr lang="en-US" sz="11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High performance cleaner</a:t>
                      </a:r>
                      <a:r>
                        <a:rPr lang="en-US" sz="1100" baseline="0" dirty="0"/>
                        <a:t> to remove stubborn soiling and stains</a:t>
                      </a:r>
                      <a:endParaRPr lang="en-GB" sz="11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8950273"/>
                  </a:ext>
                </a:extLst>
              </a:tr>
              <a:tr h="102295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FILMOP SPOT MOPPING</a:t>
                      </a:r>
                      <a:r>
                        <a:rPr lang="en-US" sz="1100" baseline="0" dirty="0"/>
                        <a:t> TOOL</a:t>
                      </a:r>
                      <a:endParaRPr lang="en-GB" sz="11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Damp microfiber spot</a:t>
                      </a:r>
                      <a:r>
                        <a:rPr lang="en-US" sz="1100" baseline="0" dirty="0"/>
                        <a:t> mopping unit for high traffic areas to remove light soiling and dust</a:t>
                      </a:r>
                      <a:endParaRPr lang="en-GB" sz="11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5056362"/>
                  </a:ext>
                </a:extLst>
              </a:tr>
              <a:tr h="112432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FILMOP TWICE BUCKET </a:t>
                      </a:r>
                      <a:endParaRPr lang="en-GB" sz="11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Heavy duty large area damp microfiber mopping trolley with separate clean/dirty</a:t>
                      </a:r>
                      <a:r>
                        <a:rPr lang="en-US" sz="1100" baseline="0" dirty="0"/>
                        <a:t> water </a:t>
                      </a:r>
                      <a:endParaRPr lang="en-GB" sz="11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9901712"/>
                  </a:ext>
                </a:extLst>
              </a:tr>
              <a:tr h="115197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MICROFIBRE BREAK MOP</a:t>
                      </a:r>
                      <a:r>
                        <a:rPr lang="en-US" sz="1100" baseline="0" dirty="0"/>
                        <a:t> TOOL</a:t>
                      </a:r>
                      <a:endParaRPr lang="en-GB" sz="11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err="1"/>
                        <a:t>Microfibre</a:t>
                      </a:r>
                      <a:r>
                        <a:rPr lang="en-US" sz="1100" dirty="0"/>
                        <a:t> mopping tool</a:t>
                      </a:r>
                      <a:r>
                        <a:rPr lang="en-US" sz="1100" baseline="0" dirty="0"/>
                        <a:t> with middle break mechanism for use with </a:t>
                      </a:r>
                      <a:r>
                        <a:rPr lang="en-US" sz="1100" baseline="0" dirty="0" err="1"/>
                        <a:t>Filmop</a:t>
                      </a:r>
                      <a:r>
                        <a:rPr lang="en-US" sz="1100" baseline="0" dirty="0"/>
                        <a:t> Twice Bucket</a:t>
                      </a:r>
                      <a:endParaRPr lang="en-GB" sz="11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9492024"/>
                  </a:ext>
                </a:extLst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25953" r="25741"/>
          <a:stretch/>
        </p:blipFill>
        <p:spPr>
          <a:xfrm>
            <a:off x="700937" y="1418657"/>
            <a:ext cx="754212" cy="7806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6155" y="1475015"/>
            <a:ext cx="763579" cy="7243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10812" t="7348" r="9628" b="8193"/>
          <a:stretch/>
        </p:blipFill>
        <p:spPr>
          <a:xfrm>
            <a:off x="1316423" y="1307024"/>
            <a:ext cx="377825" cy="1872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09" y="2292636"/>
            <a:ext cx="653651" cy="94869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7" t="6384" r="15849" b="7412"/>
          <a:stretch/>
        </p:blipFill>
        <p:spPr>
          <a:xfrm>
            <a:off x="976366" y="3359926"/>
            <a:ext cx="1057936" cy="91510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3579" y="4368344"/>
            <a:ext cx="907793" cy="10006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21"/>
          <a:stretch/>
        </p:blipFill>
        <p:spPr>
          <a:xfrm>
            <a:off x="679225" y="5519515"/>
            <a:ext cx="866930" cy="75336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4" t="331" b="55507"/>
          <a:stretch/>
        </p:blipFill>
        <p:spPr>
          <a:xfrm>
            <a:off x="1498508" y="6018064"/>
            <a:ext cx="782798" cy="40300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1" t="18338" r="7795" b="16131"/>
          <a:stretch/>
        </p:blipFill>
        <p:spPr>
          <a:xfrm>
            <a:off x="9369913" y="53169"/>
            <a:ext cx="2674325" cy="69188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7" t="12987" r="5891" b="12138"/>
          <a:stretch/>
        </p:blipFill>
        <p:spPr>
          <a:xfrm>
            <a:off x="10425644" y="6219569"/>
            <a:ext cx="1626624" cy="46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643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472</Words>
  <Application>Microsoft Office PowerPoint</Application>
  <PresentationFormat>Widescreen</PresentationFormat>
  <Paragraphs>70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dustinm</dc:creator>
  <cp:lastModifiedBy>Karen Fagan</cp:lastModifiedBy>
  <cp:revision>22</cp:revision>
  <dcterms:created xsi:type="dcterms:W3CDTF">2021-06-03T09:27:19Z</dcterms:created>
  <dcterms:modified xsi:type="dcterms:W3CDTF">2022-01-17T13:52:24Z</dcterms:modified>
</cp:coreProperties>
</file>