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73" r:id="rId4"/>
    <p:sldId id="260" r:id="rId5"/>
    <p:sldId id="262" r:id="rId6"/>
    <p:sldId id="263" r:id="rId7"/>
    <p:sldId id="261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81" r:id="rId16"/>
    <p:sldId id="279" r:id="rId17"/>
    <p:sldId id="274" r:id="rId18"/>
    <p:sldId id="275" r:id="rId19"/>
    <p:sldId id="276" r:id="rId20"/>
    <p:sldId id="282" r:id="rId21"/>
    <p:sldId id="271" r:id="rId22"/>
    <p:sldId id="272" r:id="rId23"/>
    <p:sldId id="277" r:id="rId24"/>
    <p:sldId id="278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4A3C31"/>
    <a:srgbClr val="19AECC"/>
    <a:srgbClr val="FFFFFF"/>
    <a:srgbClr val="FDF6F0"/>
    <a:srgbClr val="FF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6283" autoAdjust="0"/>
  </p:normalViewPr>
  <p:slideViewPr>
    <p:cSldViewPr snapToGrid="0" snapToObjects="1">
      <p:cViewPr varScale="1">
        <p:scale>
          <a:sx n="140" d="100"/>
          <a:sy n="140" d="100"/>
        </p:scale>
        <p:origin x="1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feedback was key to the success of the project (we needed to create an environment where students could share their opinions openly)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One.IU: hired students to provide feedback on concepts, design, etc.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Partnering with key academic program areas to hire students as graphic designers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leaders on each campus, often members of student government or influential student organizations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Collaborating with students across eight campuses to drive future development efforts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with student-facing services to transition them from pointing students from our legacy system to One.IU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comprised of students from core and regional campuses (3 in Bloomington, one at each of the other campuses)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biweekly to discuss ideas 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feedback 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 gathered from peers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ideas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Promotions (tabling, surveys, etc.)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Shared deliverables via Box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team initially reported to the One.IU project team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students were hired as graphic designers to help in the process of designing the icons for the tiles and other items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paid them well for five hours of work per week.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Giveaways –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started with just t-shirts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Smartwallets were offered to every incoming undergraduate student during summer orientation sessions in 2014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Sunglasses and frisbees have been added for this fall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Stylus pens will be used mostly for faculty and staff events</a:t>
            </a:r>
            <a:endParaRPr/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the pilot, we had a student organization: Student IT Ambassadors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were volunteers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students, but did not have the commitment we needed to move the outreach project forward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needed to PAY students to talk about technology on a regular schedule ☺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Details on “events”… data driven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events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contacts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Orientation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grassroots efforts to build awareness and collect user feedback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883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919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Q&amp;A period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635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Transitional slide to Lindsays portion of the presentation.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 know that we understand IU’s use of students to help drive technology adoption on campus, lets look at some other ideas that are currently being used.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Q&amp;A period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In 2013, the IU Student Association conducted a report called the VOICE report (Vision of the Ideal College Environment)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Technology was covered in the report along with Student </a:t>
            </a:r>
            <a:r>
              <a:rPr lang="en-US" dirty="0" err="1"/>
              <a:t>LIfe</a:t>
            </a:r>
            <a:r>
              <a:rPr lang="en-US" dirty="0"/>
              <a:t> and other topics.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Out of this report we learned that Yes, students were receiving emails from our Central IT department but only 10 percent “read almost all of them”, 42% read some of them, 43% said “I don’t read them”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tudents stated they don’t want email, but </a:t>
            </a:r>
            <a:r>
              <a:rPr lang="en-US" dirty="0"/>
              <a:t>personalized conversations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You can see their top technology recommendation listed in the report was for us to create an effective awareness strategy to inform students of the technological resources available on campus.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Another question asked in the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VOICE REPORT</a:t>
            </a:r>
            <a:r>
              <a:rPr lang="en-US" dirty="0"/>
              <a:t> was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you primarily find out about opportunities to join student organizations?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Top answer there was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 of mouth</a:t>
            </a:r>
            <a:r>
              <a:rPr lang="en-US" dirty="0"/>
              <a:t>. So we knew that what they really wanted to listen to was what their peers were talking about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these quotes are from the UITS User Survey student sections for 2013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http://www.iu.edu/~uitssur/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Reinforced the data from the VOICE report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user survey shows we are highly rated on the services people use… but that only works if they already know about them.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(Image on this slide is the UITS Monitor) -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can be d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ifficult to gain the attention of </a:t>
            </a:r>
            <a:r>
              <a:rPr lang="en-US"/>
              <a:t>over 100,000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students…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sure we were doing what many of you have done…</a:t>
            </a:r>
            <a:r>
              <a:rPr lang="en-US"/>
              <a:t> (show of hands?)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school events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Printed materials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sites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E-newsletters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Sidewalk Chalk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we found that we still weren't getting important information through to people..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Story: Student read Monitor “by mistake”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IT Communications Office works diligently to raise awareness of IT services among students, faculty and staff. They publish online newsletters,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digital signage around campus, wrap buses, host large-scale events and more. We have a great relationship with that group.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Outreach: Utilizing student ambassadors to promote campus IT resources, technology, and tools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 with faculty, staff and IT unit leaders to identify opportunities</a:t>
            </a:r>
            <a:endParaRPr/>
          </a:p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tables in academic buildings and high-traffic areas</a:t>
            </a:r>
            <a:endParaRPr/>
          </a:p>
          <a:p>
            <a:pPr marL="457200" marR="0" lvl="0" indent="-3048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Classroom presentations – varied, but we accepted all invitations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marR="0" lvl="1" indent="-171450" algn="l" rtl="0">
              <a:lnSpc>
                <a:spcPct val="2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minutes in front of 140 students</a:t>
            </a:r>
            <a:endParaRPr/>
          </a:p>
          <a:p>
            <a:pPr marL="628650" marR="0" lvl="1" indent="-171450" algn="l" rtl="0">
              <a:lnSpc>
                <a:spcPct val="2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minutes with 25 students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2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with student organizations</a:t>
            </a:r>
            <a:endParaRPr/>
          </a:p>
          <a:p>
            <a:pPr marL="171450" marR="0" lvl="0" indent="-17145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Joined special events whenever possible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open to feedback / criticism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this feedback, two simultaneous projects emerged: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OneStart Restart project: One.IU – finding a new way for students, faculty and staff to interact with and find the services they needed at IU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Outreach – increase awareness, but more adoption of technology services at IU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provide students with an abundance of technology services as part of their student technology fee… but few of them new the breadth of what was available “at no additional charge”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beginning, these programs have had a tremendous amount of support from our leadership.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ne.iu.edu/stor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hyperlink" Target="mailto:tyates@rsmart.com" TargetMode="External"/><Relationship Id="rId4" Type="http://schemas.openxmlformats.org/officeDocument/2006/relationships/hyperlink" Target="mailto:rvallow@iu.edu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 descr="Angelica.jpg"/>
          <p:cNvPicPr preferRelativeResize="0"/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16607"/>
          <a:stretch/>
        </p:blipFill>
        <p:spPr>
          <a:xfrm>
            <a:off x="-4428" y="0"/>
            <a:ext cx="9193200" cy="5143500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>
            <a:off x="0" y="3222450"/>
            <a:ext cx="9193200" cy="1355864"/>
          </a:xfrm>
          <a:prstGeom prst="rect">
            <a:avLst/>
          </a:prstGeom>
          <a:solidFill>
            <a:srgbClr val="19AECC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54372" y="3344926"/>
            <a:ext cx="9075600" cy="918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Aft>
                <a:spcPts val="1200"/>
              </a:spcAft>
              <a:buClr>
                <a:schemeClr val="lt1"/>
              </a:buClr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How to Engage Student (and Staff) Voice(s) </a:t>
            </a:r>
            <a:br>
              <a:rPr lang="en-US" sz="2400" b="1" dirty="0">
                <a:solidFill>
                  <a:srgbClr val="FFFFFF"/>
                </a:solidFill>
                <a:latin typeface="Arial Nova Cond" panose="020B0506020202020204" pitchFamily="34" charset="0"/>
              </a:rPr>
            </a:br>
            <a:r>
              <a:rPr lang="en-US" sz="24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When Implementing New Technology </a:t>
            </a:r>
            <a:endParaRPr sz="16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8" name="Shape 68" descr="rS only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3320" y="3558796"/>
            <a:ext cx="752573" cy="71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 descr="Screen Shot 2016-05-13 at 10.05.17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865" y="3554315"/>
            <a:ext cx="752573" cy="709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180A0-3EF9-408F-B8EC-E6C7A9C365C0}"/>
              </a:ext>
            </a:extLst>
          </p:cNvPr>
          <p:cNvSpPr txBox="1"/>
          <p:nvPr/>
        </p:nvSpPr>
        <p:spPr>
          <a:xfrm>
            <a:off x="2965077" y="4144999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bg1"/>
                </a:solidFill>
                <a:latin typeface="Arial Nova Cond" panose="020B0506020202020204" pitchFamily="34" charset="0"/>
              </a:rPr>
              <a:t>Students Engaging Students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l="3495" r="2442"/>
          <a:stretch/>
        </p:blipFill>
        <p:spPr>
          <a:xfrm>
            <a:off x="758456" y="1422007"/>
            <a:ext cx="4387702" cy="2933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5528931" y="1664651"/>
            <a:ext cx="3097618" cy="2450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200" b="1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Initial </a:t>
            </a:r>
            <a:r>
              <a:rPr lang="en-US" sz="2200" b="1" dirty="0">
                <a:solidFill>
                  <a:schemeClr val="tx1"/>
                </a:solidFill>
                <a:latin typeface="Arial Nova Cond" panose="020B0506020202020204" pitchFamily="34" charset="0"/>
              </a:rPr>
              <a:t>C</a:t>
            </a:r>
            <a:r>
              <a:rPr lang="en-US" sz="2200" b="1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harge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: </a:t>
            </a:r>
          </a:p>
          <a:p>
            <a:pPr marL="455612" indent="-342900">
              <a:spcBef>
                <a:spcPts val="400"/>
              </a:spcBef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Provide feedback</a:t>
            </a:r>
            <a:endParaRPr dirty="0">
              <a:solidFill>
                <a:schemeClr val="tx1"/>
              </a:solidFill>
              <a:latin typeface="Arial Nova Cond" panose="020B0506020202020204" pitchFamily="34" charset="0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200" b="1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Later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: </a:t>
            </a:r>
            <a:endParaRPr lang="en-US" sz="2800" dirty="0">
              <a:solidFill>
                <a:schemeClr val="tx1"/>
              </a:solidFill>
              <a:latin typeface="Arial Nova Cond" panose="020B0506020202020204" pitchFamily="34" charset="0"/>
            </a:endParaRPr>
          </a:p>
          <a:p>
            <a:pPr marL="398462" marR="0" lvl="0" indent="-28575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Outreach &amp; promotion</a:t>
            </a:r>
            <a:endParaRPr lang="en-US" sz="2000" dirty="0">
              <a:solidFill>
                <a:schemeClr val="tx1"/>
              </a:solidFill>
              <a:latin typeface="Arial Nova Cond" panose="020B0506020202020204" pitchFamily="34" charset="0"/>
            </a:endParaRPr>
          </a:p>
          <a:p>
            <a:pPr marL="398462" marR="0" lvl="0" indent="-285750" algn="l" rtl="0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 Nova Cond" panose="020B0506020202020204" pitchFamily="34" charset="0"/>
                <a:sym typeface="Arial"/>
              </a:rPr>
              <a:t>Graphic designers</a:t>
            </a:r>
            <a:endParaRPr sz="2000" b="0" i="0" u="none" strike="noStrike" cap="none" dirty="0">
              <a:solidFill>
                <a:schemeClr val="tx1"/>
              </a:solidFill>
              <a:latin typeface="Arial Nova Cond" panose="020B0506020202020204" pitchFamily="34" charset="0"/>
              <a:sym typeface="Arial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8BFB869C-65D4-475C-9A09-2CECFBA4B3D5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83">
            <a:extLst>
              <a:ext uri="{FF2B5EF4-FFF2-40B4-BE49-F238E27FC236}">
                <a16:creationId xmlns:a16="http://schemas.microsoft.com/office/drawing/2014/main" id="{EF623D04-C3E0-4112-92B4-6D469E73512A}"/>
              </a:ext>
            </a:extLst>
          </p:cNvPr>
          <p:cNvSpPr txBox="1"/>
          <p:nvPr/>
        </p:nvSpPr>
        <p:spPr>
          <a:xfrm>
            <a:off x="17259" y="189347"/>
            <a:ext cx="9144000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One.IU Student Team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l="5685"/>
          <a:stretch/>
        </p:blipFill>
        <p:spPr>
          <a:xfrm>
            <a:off x="2864223" y="0"/>
            <a:ext cx="7113033" cy="51435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60451" y="1188624"/>
            <a:ext cx="3190425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AECC"/>
              </a:buClr>
              <a:buSzPts val="1850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Pilot</a:t>
            </a:r>
          </a:p>
          <a:p>
            <a:pPr marL="517525" marR="0" lvl="0" indent="-2889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Began with core campuses </a:t>
            </a:r>
            <a:br>
              <a:rPr lang="en-US" sz="185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</a:br>
            <a:endParaRPr lang="en-US" sz="1850" dirty="0">
              <a:latin typeface="Arial Nova Cond" panose="020B0506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AECC"/>
              </a:buClr>
              <a:buSzPts val="1850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Budget</a:t>
            </a:r>
            <a:r>
              <a:rPr lang="en-US" sz="185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: </a:t>
            </a:r>
            <a:endParaRPr dirty="0">
              <a:latin typeface="Arial Nova Cond" panose="020B0506020202020204" pitchFamily="34" charset="0"/>
            </a:endParaRPr>
          </a:p>
          <a:p>
            <a:pPr marL="5143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65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60 hours/week/campus</a:t>
            </a:r>
            <a:endParaRPr sz="1800" dirty="0">
              <a:latin typeface="Arial Nova Cond" panose="020B0506020202020204" pitchFamily="34" charset="0"/>
            </a:endParaRPr>
          </a:p>
          <a:p>
            <a:pPr marL="5143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65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$10/hour</a:t>
            </a:r>
            <a:endParaRPr sz="1800" dirty="0">
              <a:latin typeface="Arial Nova Cond" panose="020B0506020202020204" pitchFamily="34" charset="0"/>
            </a:endParaRPr>
          </a:p>
          <a:p>
            <a:pPr marL="5143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65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Start-up equipment</a:t>
            </a:r>
            <a:endParaRPr sz="1800" dirty="0">
              <a:latin typeface="Arial Nova Cond" panose="020B0506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First Semester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: </a:t>
            </a:r>
            <a:endParaRPr sz="2000" b="0" i="0" u="none" strike="noStrike" cap="none" dirty="0">
              <a:solidFill>
                <a:schemeClr val="dk1"/>
              </a:solidFill>
              <a:latin typeface="Arial Nova Cond" panose="020B0506020202020204" pitchFamily="34" charset="0"/>
              <a:sym typeface="Arial"/>
            </a:endParaRPr>
          </a:p>
          <a:p>
            <a:pPr marL="5143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65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5,400 contacts</a:t>
            </a:r>
            <a:endParaRPr sz="1800" dirty="0">
              <a:latin typeface="Arial Nova Cond" panose="020B0506020202020204" pitchFamily="34" charset="0"/>
            </a:endParaRPr>
          </a:p>
          <a:p>
            <a:pPr marL="514350" marR="0" lvl="1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65"/>
              <a:buFont typeface="Wingdings" panose="05000000000000000000" pitchFamily="2" charset="2"/>
              <a:buChar char="§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101 events</a:t>
            </a:r>
            <a:endParaRPr sz="1800" dirty="0">
              <a:latin typeface="Arial Nova Cond" panose="020B0506020202020204" pitchFamily="34" charset="0"/>
            </a:endParaRPr>
          </a:p>
          <a:p>
            <a:pPr marL="742950" marR="0" lvl="1" indent="-168275" algn="l" rtl="0">
              <a:lnSpc>
                <a:spcPct val="162162"/>
              </a:lnSpc>
              <a:spcBef>
                <a:spcPts val="107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b="0" i="0" u="none" strike="noStrike" cap="none" dirty="0">
              <a:solidFill>
                <a:schemeClr val="dk1"/>
              </a:solidFill>
              <a:latin typeface="Arial Nova Cond" panose="020B0506020202020204" pitchFamily="34" charset="0"/>
              <a:sym typeface="Arial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BCF83D3-5CF5-4C92-AC02-EDCE0477BB5B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59687DBB-8156-4FEC-ABF1-52400F3C504A}"/>
              </a:ext>
            </a:extLst>
          </p:cNvPr>
          <p:cNvSpPr txBox="1"/>
          <p:nvPr/>
        </p:nvSpPr>
        <p:spPr>
          <a:xfrm>
            <a:off x="17259" y="189347"/>
            <a:ext cx="9144000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UITS Student Outreach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F511E9D-9D80-2040-B40E-F584AE8EF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548" y="0"/>
            <a:ext cx="7686452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01E10-1271-4190-916D-F38941B35363}"/>
              </a:ext>
            </a:extLst>
          </p:cNvPr>
          <p:cNvSpPr/>
          <p:nvPr/>
        </p:nvSpPr>
        <p:spPr>
          <a:xfrm>
            <a:off x="0" y="0"/>
            <a:ext cx="1409124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4E7BA-2B67-491B-BB9F-A3ED49FBE3F3}"/>
              </a:ext>
            </a:extLst>
          </p:cNvPr>
          <p:cNvSpPr txBox="1"/>
          <p:nvPr/>
        </p:nvSpPr>
        <p:spPr>
          <a:xfrm>
            <a:off x="-108" y="1587160"/>
            <a:ext cx="139516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SEARCH,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75A23-C97B-4AC6-A004-0D43C2EA57BF}"/>
              </a:ext>
            </a:extLst>
          </p:cNvPr>
          <p:cNvSpPr txBox="1"/>
          <p:nvPr/>
        </p:nvSpPr>
        <p:spPr>
          <a:xfrm>
            <a:off x="-108" y="2813051"/>
            <a:ext cx="139516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DONE.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73B92-2FDB-498A-BD6A-7432C0760B62}"/>
              </a:ext>
            </a:extLst>
          </p:cNvPr>
          <p:cNvSpPr txBox="1"/>
          <p:nvPr/>
        </p:nvSpPr>
        <p:spPr>
          <a:xfrm>
            <a:off x="-108" y="2198741"/>
            <a:ext cx="139516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CLICK,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04E44-68C0-40C1-9E0E-83087E9A6BE2}"/>
              </a:ext>
            </a:extLst>
          </p:cNvPr>
          <p:cNvSpPr txBox="1"/>
          <p:nvPr/>
        </p:nvSpPr>
        <p:spPr>
          <a:xfrm>
            <a:off x="-6980" y="296976"/>
            <a:ext cx="1409124" cy="76944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Engaging Users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AA1472-3F36-5448-8D8B-799F9D70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296" y="1183342"/>
            <a:ext cx="2766706" cy="360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385662-A868-7E4A-B22F-62A0884F7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793" y="1257301"/>
            <a:ext cx="2057775" cy="330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89AB544-C25F-407E-B547-3A39086DCC32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69446D51-CE40-4ED8-BF6C-51E93C36BC0C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Responsive Design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 descr="OneBus-fade.jpg"/>
          <p:cNvPicPr preferRelativeResize="0"/>
          <p:nvPr/>
        </p:nvPicPr>
        <p:blipFill rotWithShape="1">
          <a:blip r:embed="rId3">
            <a:alphaModFix/>
          </a:blip>
          <a:srcRect r="9093"/>
          <a:stretch/>
        </p:blipFill>
        <p:spPr>
          <a:xfrm>
            <a:off x="1" y="-128346"/>
            <a:ext cx="9783392" cy="714785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677592" y="1841254"/>
            <a:ext cx="2567965" cy="30441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600"/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68275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1034 tasks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marR="0" lvl="0" indent="-168275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76 task centers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marR="0" lvl="0" indent="-168275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1,500+ ratings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marR="0" lvl="0" indent="-168275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160k+ users with one </a:t>
            </a:r>
            <a:b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</a:br>
            <a: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or more favorites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marR="0" lvl="0" indent="-168275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Devices: 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742950" marR="0" lvl="1" indent="-173038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50% desktop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742950" marR="0" lvl="1" indent="-173038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47% mobile</a:t>
            </a:r>
            <a:endParaRPr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742950" marR="0" lvl="1" indent="-173038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b="1" i="0" u="none" strike="noStrike" cap="none" dirty="0">
                <a:solidFill>
                  <a:schemeClr val="bg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 3% tablet</a:t>
            </a:r>
            <a:endParaRPr sz="1600" b="1" i="0" u="none" strike="noStrike" cap="none" dirty="0">
              <a:solidFill>
                <a:schemeClr val="bg1"/>
              </a:solidFill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62C0E2-FD30-4688-92D0-684E3BC7A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946" y="1401373"/>
            <a:ext cx="787595" cy="879761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D381A582-3298-4962-9D4B-2C3020BF9632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577D6057-AA44-4B4A-98E3-8698321FB70E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One.IU By the Numbers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DAC7025-695F-ED4E-85BE-2802AB390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390" y="1277963"/>
            <a:ext cx="5640113" cy="359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98D80949-C01B-4F80-BFCE-82F4A22382C7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83">
            <a:extLst>
              <a:ext uri="{FF2B5EF4-FFF2-40B4-BE49-F238E27FC236}">
                <a16:creationId xmlns:a16="http://schemas.microsoft.com/office/drawing/2014/main" id="{29FC67F1-4ACD-479B-BADC-BE2BFAFA6804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DEMO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2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/>
        </p:nvSpPr>
        <p:spPr>
          <a:xfrm>
            <a:off x="522577" y="978675"/>
            <a:ext cx="8238227" cy="240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Get input from your biggest user group. Your students!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457200" lvl="0" indent="-3810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Gather their thoughts early and often to stay on top of trends.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457200" lvl="0" indent="-3810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Listen to what they are saying and use that information when you are planning your roadmap.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77DDB38E-4242-4321-A855-6EA16B6D23AE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83">
            <a:extLst>
              <a:ext uri="{FF2B5EF4-FFF2-40B4-BE49-F238E27FC236}">
                <a16:creationId xmlns:a16="http://schemas.microsoft.com/office/drawing/2014/main" id="{BFEABD5A-3C98-416F-B6A4-D74B1C2DA1F4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Student Focus Groups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1D251B-474E-4670-92F9-37F9CF72F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40785" b="6109"/>
          <a:stretch/>
        </p:blipFill>
        <p:spPr>
          <a:xfrm>
            <a:off x="2498908" y="3642907"/>
            <a:ext cx="4436800" cy="154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249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526382" y="1481440"/>
            <a:ext cx="5346330" cy="264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282575" algn="l" rtl="0"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2222"/>
                </a:solidFill>
                <a:latin typeface="Arial Nova Cond" panose="020B0506020202020204" pitchFamily="34" charset="0"/>
              </a:rPr>
              <a:t>Engage Student Government to lead the charge</a:t>
            </a:r>
            <a:endParaRPr sz="20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342900" marR="0" lvl="0" indent="-282575" algn="l" rtl="0"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2222"/>
                </a:solidFill>
                <a:latin typeface="Arial Nova Cond" panose="020B0506020202020204" pitchFamily="34" charset="0"/>
              </a:rPr>
              <a:t>Deck them out in swag: t-shirts, hoodies, sunglasses</a:t>
            </a:r>
            <a:endParaRPr sz="20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342900" marR="0" lvl="0" indent="-282575" algn="l" rtl="0"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2222"/>
                </a:solidFill>
                <a:latin typeface="Arial Nova Cond" panose="020B0506020202020204" pitchFamily="34" charset="0"/>
              </a:rPr>
              <a:t>Count on them to spread the word to their peers</a:t>
            </a:r>
            <a:endParaRPr sz="20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342900" marR="0" lvl="0" indent="-282575" algn="l" rtl="0"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2222"/>
                </a:solidFill>
                <a:latin typeface="Arial Nova Cond" panose="020B0506020202020204" pitchFamily="34" charset="0"/>
              </a:rPr>
              <a:t>Meet with them regularly to gather important feedback</a:t>
            </a:r>
            <a:endParaRPr sz="20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D51FF16-D087-4942-9685-8BE2C3DBADDE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83">
            <a:extLst>
              <a:ext uri="{FF2B5EF4-FFF2-40B4-BE49-F238E27FC236}">
                <a16:creationId xmlns:a16="http://schemas.microsoft.com/office/drawing/2014/main" id="{5A2A017D-0A81-4530-B902-ECB6F70CAC9E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Form a Team – Student Ambassadors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F0D72F-B9F9-4EB4-B878-7F4E73967AB4}"/>
              </a:ext>
            </a:extLst>
          </p:cNvPr>
          <p:cNvSpPr/>
          <p:nvPr/>
        </p:nvSpPr>
        <p:spPr>
          <a:xfrm>
            <a:off x="6299941" y="1815365"/>
            <a:ext cx="1620371" cy="2084294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AB0C0-2595-43D2-BEBF-D6902E6A6849}"/>
              </a:ext>
            </a:extLst>
          </p:cNvPr>
          <p:cNvSpPr txBox="1"/>
          <p:nvPr/>
        </p:nvSpPr>
        <p:spPr>
          <a:xfrm>
            <a:off x="6367176" y="1835536"/>
            <a:ext cx="322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9F6D6-A53D-4FED-A114-340A10FA020C}"/>
              </a:ext>
            </a:extLst>
          </p:cNvPr>
          <p:cNvSpPr txBox="1"/>
          <p:nvPr/>
        </p:nvSpPr>
        <p:spPr>
          <a:xfrm>
            <a:off x="6518548" y="2034876"/>
            <a:ext cx="118092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solidFill>
                  <a:schemeClr val="bg1"/>
                </a:solidFill>
                <a:latin typeface="Arial Nova Cond" panose="020B0506020202020204" pitchFamily="34" charset="0"/>
              </a:rPr>
              <a:t>It is essential to get students on board and involved in promotion from the start. Students don’t want to listen to faculty/staff and would rather hear from students.</a:t>
            </a:r>
          </a:p>
          <a:p>
            <a:pPr algn="ctr">
              <a:spcBef>
                <a:spcPts val="1200"/>
              </a:spcBef>
            </a:pPr>
            <a:r>
              <a:rPr lang="en-US" sz="900" i="1" dirty="0">
                <a:solidFill>
                  <a:schemeClr val="bg1"/>
                </a:solidFill>
                <a:latin typeface="Arial Nova Cond" panose="020B0506020202020204" pitchFamily="34" charset="0"/>
              </a:rPr>
              <a:t>~ Katelin Corbin, </a:t>
            </a:r>
            <a:br>
              <a:rPr lang="en-US" sz="900" i="1" dirty="0">
                <a:solidFill>
                  <a:schemeClr val="bg1"/>
                </a:solidFill>
                <a:latin typeface="Arial Nova Cond" panose="020B0506020202020204" pitchFamily="34" charset="0"/>
              </a:rPr>
            </a:br>
            <a:r>
              <a:rPr lang="en-US" sz="900" i="1" dirty="0">
                <a:solidFill>
                  <a:schemeClr val="bg1"/>
                </a:solidFill>
                <a:latin typeface="Arial Nova Cond" panose="020B0506020202020204" pitchFamily="34" charset="0"/>
              </a:rPr>
              <a:t>IU Student</a:t>
            </a:r>
            <a:endParaRPr lang="en-US" sz="900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2F0BE-D4F5-47DE-A3AC-BA6F30920528}"/>
              </a:ext>
            </a:extLst>
          </p:cNvPr>
          <p:cNvSpPr txBox="1"/>
          <p:nvPr/>
        </p:nvSpPr>
        <p:spPr>
          <a:xfrm>
            <a:off x="7491105" y="3092879"/>
            <a:ext cx="44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2EF06E-0A37-4D06-8149-4D9F75892620}"/>
              </a:ext>
            </a:extLst>
          </p:cNvPr>
          <p:cNvGrpSpPr/>
          <p:nvPr/>
        </p:nvGrpSpPr>
        <p:grpSpPr>
          <a:xfrm>
            <a:off x="6512842" y="2050689"/>
            <a:ext cx="1192830" cy="1342480"/>
            <a:chOff x="6512842" y="2050689"/>
            <a:chExt cx="1192830" cy="1342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6B04CD6-5706-44D7-964A-1B09C9F78CF4}"/>
                </a:ext>
              </a:extLst>
            </p:cNvPr>
            <p:cNvCxnSpPr/>
            <p:nvPr/>
          </p:nvCxnSpPr>
          <p:spPr>
            <a:xfrm>
              <a:off x="6703866" y="2050689"/>
              <a:ext cx="100180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84354D-4BC2-42D8-AB85-7DEEA76DEC96}"/>
                </a:ext>
              </a:extLst>
            </p:cNvPr>
            <p:cNvCxnSpPr/>
            <p:nvPr/>
          </p:nvCxnSpPr>
          <p:spPr>
            <a:xfrm>
              <a:off x="6512842" y="3393169"/>
              <a:ext cx="100180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997D952-4770-4328-A5E8-166CCFE0B848}"/>
                </a:ext>
              </a:extLst>
            </p:cNvPr>
            <p:cNvCxnSpPr>
              <a:cxnSpLocks/>
            </p:cNvCxnSpPr>
            <p:nvPr/>
          </p:nvCxnSpPr>
          <p:spPr>
            <a:xfrm>
              <a:off x="6528541" y="2238947"/>
              <a:ext cx="0" cy="112732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0F3F999-01A6-45CE-B759-6DB4FADDF86F}"/>
                </a:ext>
              </a:extLst>
            </p:cNvPr>
            <p:cNvCxnSpPr>
              <a:cxnSpLocks/>
            </p:cNvCxnSpPr>
            <p:nvPr/>
          </p:nvCxnSpPr>
          <p:spPr>
            <a:xfrm>
              <a:off x="7690001" y="2072919"/>
              <a:ext cx="0" cy="109387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FAAAA60-811B-477D-819C-03AD9CF6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85" y="1507867"/>
            <a:ext cx="1515742" cy="3007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325603" y="1336457"/>
            <a:ext cx="3062650" cy="257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73038" rtl="0">
              <a:spcBef>
                <a:spcPts val="300"/>
              </a:spcBef>
              <a:spcAft>
                <a:spcPts val="15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Create viral lists - "Our 10 favorite things about One.IU" </a:t>
            </a:r>
            <a:endParaRPr sz="16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342900" lvl="0" indent="-173038" rtl="0">
              <a:spcBef>
                <a:spcPts val="300"/>
              </a:spcBef>
              <a:spcAft>
                <a:spcPts val="15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Promote student led videos on YouTube - “Hello Freshmen - Meet One.IU”</a:t>
            </a:r>
          </a:p>
          <a:p>
            <a:pPr marL="342900" lvl="0" indent="-173038" rtl="0">
              <a:spcBef>
                <a:spcPts val="300"/>
              </a:spcBef>
              <a:spcAft>
                <a:spcPts val="15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Put Twitter to use - create fun hashtags, contest with </a:t>
            </a:r>
            <a:b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</a:b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prizes for retweets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FD826C5-6885-4E3B-B177-06618F1F7A7C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D2C80CB6-8264-435C-8BD0-C7B836DCB45A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Social Media Ideas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" name="Picture 2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90E85920-1E31-468C-9F1D-AEA444BBD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4" t="2151" r="8045" b="1"/>
          <a:stretch/>
        </p:blipFill>
        <p:spPr>
          <a:xfrm>
            <a:off x="3231625" y="1487762"/>
            <a:ext cx="2793491" cy="3297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96026-F35E-45E3-B0BC-C409B41D2491}"/>
              </a:ext>
            </a:extLst>
          </p:cNvPr>
          <p:cNvSpPr txBox="1"/>
          <p:nvPr/>
        </p:nvSpPr>
        <p:spPr>
          <a:xfrm>
            <a:off x="5663613" y="1417551"/>
            <a:ext cx="322521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173038" rtl="0">
              <a:spcBef>
                <a:spcPts val="300"/>
              </a:spcBef>
              <a:spcAft>
                <a:spcPts val="12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Start a text marketing campaign - be the 27th person to text #OneDotIULove ##### to win</a:t>
            </a:r>
          </a:p>
          <a:p>
            <a:pPr marL="342900" lvl="0" indent="-173038" rtl="0">
              <a:spcBef>
                <a:spcPts val="300"/>
              </a:spcBef>
              <a:spcAft>
                <a:spcPts val="12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Sponsor contests across social media platforms with prizes for participation - change your profile pic to the One.IU logo to enter the drawing</a:t>
            </a:r>
          </a:p>
          <a:p>
            <a:pPr marL="342900" indent="-173038">
              <a:spcBef>
                <a:spcPts val="300"/>
              </a:spcBef>
              <a:spcAft>
                <a:spcPts val="12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222222"/>
                </a:solidFill>
                <a:latin typeface="Arial Nova Cond" panose="020B0506020202020204" pitchFamily="34" charset="0"/>
              </a:rPr>
              <a:t>Instagram for student led photos with One.IU branding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 descr="Screen Shot 2016-05-11 at 3.11.14 PM.png"/>
          <p:cNvPicPr preferRelativeResize="0"/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20" y="832712"/>
            <a:ext cx="7711888" cy="4337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4" name="Shape 244"/>
          <p:cNvSpPr txBox="1"/>
          <p:nvPr/>
        </p:nvSpPr>
        <p:spPr>
          <a:xfrm>
            <a:off x="509351" y="1232575"/>
            <a:ext cx="8238226" cy="2704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Graphic Design students - create icons and infographic content to distribute via your social media channels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2286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Art students - create branded sidewalk chalk drawings in strategic campus locations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228600" lvl="0" indent="-228600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Digital Arts students - create branded short films or animations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2286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Arial Nova Cond" panose="020B0506020202020204" pitchFamily="34" charset="0"/>
              </a:rPr>
              <a:t>Students to assist in loading content</a:t>
            </a: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22222"/>
              </a:solidFill>
              <a:highlight>
                <a:srgbClr val="FFFFFF"/>
              </a:highlight>
              <a:latin typeface="Arial Nova Cond" panose="020B0506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C0B6E9F6-12DC-441C-A39C-AADE99890CFF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83">
            <a:extLst>
              <a:ext uri="{FF2B5EF4-FFF2-40B4-BE49-F238E27FC236}">
                <a16:creationId xmlns:a16="http://schemas.microsoft.com/office/drawing/2014/main" id="{3CE8B308-1BE6-4B9E-A633-E80ECA3AA59E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Students as Interns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2861401" y="1338190"/>
            <a:ext cx="5566607" cy="1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22222"/>
                </a:solidFill>
                <a:latin typeface="Arial Nova Cond" panose="020B0506020202020204" pitchFamily="34" charset="0"/>
              </a:rPr>
              <a:t>Ryan Vallow</a:t>
            </a:r>
            <a:endParaRPr sz="2000" b="1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569912" lvl="0" indent="-28575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dk1"/>
                </a:solidFill>
                <a:latin typeface="Arial Nova Cond" panose="020B0506020202020204" pitchFamily="34" charset="0"/>
              </a:rPr>
              <a:t>Lead Business Analyst - </a:t>
            </a:r>
            <a:r>
              <a:rPr lang="en-US" sz="1600" dirty="0">
                <a:solidFill>
                  <a:schemeClr val="dk1"/>
                </a:solidFill>
                <a:latin typeface="Arial Nova Cond" panose="020B0506020202020204" pitchFamily="34" charset="0"/>
              </a:rPr>
              <a:t>Enterprise Systems Integration</a:t>
            </a:r>
            <a:endParaRPr sz="1600" dirty="0">
              <a:solidFill>
                <a:schemeClr val="dk1"/>
              </a:solidFill>
              <a:latin typeface="Arial Nova Cond" panose="020B0506020202020204" pitchFamily="34" charset="0"/>
            </a:endParaRPr>
          </a:p>
          <a:p>
            <a:pPr marL="571500" lvl="0" indent="-282575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Arial Nova Cond" panose="020B0506020202020204" pitchFamily="34" charset="0"/>
              </a:rPr>
              <a:t>	Indiana University - UITS</a:t>
            </a:r>
            <a:endParaRPr sz="1800" b="1" dirty="0">
              <a:solidFill>
                <a:schemeClr val="dk1"/>
              </a:solidFill>
              <a:latin typeface="Arial Nova Cond" panose="020B0506020202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Nova Cond" panose="020B0506020202020204" pitchFamily="34" charset="0"/>
            </a:endParaRPr>
          </a:p>
        </p:txBody>
      </p:sp>
      <p:sp>
        <p:nvSpPr>
          <p:cNvPr id="7" name="Shape 84">
            <a:extLst>
              <a:ext uri="{FF2B5EF4-FFF2-40B4-BE49-F238E27FC236}">
                <a16:creationId xmlns:a16="http://schemas.microsoft.com/office/drawing/2014/main" id="{9B560AF7-6070-E941-94F1-622EF6E8C5AF}"/>
              </a:ext>
            </a:extLst>
          </p:cNvPr>
          <p:cNvSpPr txBox="1"/>
          <p:nvPr/>
        </p:nvSpPr>
        <p:spPr>
          <a:xfrm>
            <a:off x="2865280" y="3120694"/>
            <a:ext cx="4456644" cy="130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22222"/>
                </a:solidFill>
                <a:latin typeface="Arial Nova Cond" panose="020B0506020202020204" pitchFamily="34" charset="0"/>
              </a:rPr>
              <a:t>Todd Yates</a:t>
            </a:r>
            <a:endParaRPr sz="2000" b="1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519112" lvl="0" indent="-28575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99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chemeClr val="dk1"/>
                </a:solidFill>
                <a:latin typeface="Arial Nova Cond" panose="020B0506020202020204" pitchFamily="34" charset="0"/>
              </a:rPr>
              <a:t>Vice President – Enterprise Architecture</a:t>
            </a:r>
            <a:endParaRPr sz="1600" dirty="0">
              <a:solidFill>
                <a:schemeClr val="dk1"/>
              </a:solidFill>
              <a:latin typeface="Arial Nova Cond" panose="020B0506020202020204" pitchFamily="34" charset="0"/>
            </a:endParaRPr>
          </a:p>
          <a:p>
            <a:pPr marL="571500" lv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Arial Nova Cond" panose="020B0506020202020204" pitchFamily="34" charset="0"/>
              </a:rPr>
              <a:t>rSmart</a:t>
            </a:r>
            <a:endParaRPr sz="1800" b="1" dirty="0">
              <a:solidFill>
                <a:schemeClr val="dk1"/>
              </a:solidFill>
              <a:latin typeface="Arial Nova Cond" panose="020B050602020202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Nova Cond" panose="020B0506020202020204" pitchFamily="34" charset="0"/>
            </a:endParaRPr>
          </a:p>
        </p:txBody>
      </p:sp>
      <p:pic>
        <p:nvPicPr>
          <p:cNvPr id="9" name="Picture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E6C5302-1FFA-6940-BA09-3074ADB96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12"/>
          <a:stretch/>
        </p:blipFill>
        <p:spPr>
          <a:xfrm>
            <a:off x="1303336" y="1469707"/>
            <a:ext cx="1213866" cy="1102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6615065-CC61-4E36-AC08-1A7E25E24FE4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hape 83"/>
          <p:cNvSpPr txBox="1"/>
          <p:nvPr/>
        </p:nvSpPr>
        <p:spPr>
          <a:xfrm>
            <a:off x="17259" y="207108"/>
            <a:ext cx="9144000" cy="63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Introductions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DA31BB-BD76-4EC9-B5E1-D05E7D7389E8}"/>
              </a:ext>
            </a:extLst>
          </p:cNvPr>
          <p:cNvSpPr/>
          <p:nvPr/>
        </p:nvSpPr>
        <p:spPr>
          <a:xfrm>
            <a:off x="7022649" y="2337909"/>
            <a:ext cx="1242859" cy="10857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a beard and glasses&#10;&#10;Description automatically generated with medium confidence">
            <a:extLst>
              <a:ext uri="{FF2B5EF4-FFF2-40B4-BE49-F238E27FC236}">
                <a16:creationId xmlns:a16="http://schemas.microsoft.com/office/drawing/2014/main" id="{D0039CB0-6C2D-460B-8955-09FD28D1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763" y="3044056"/>
            <a:ext cx="1213866" cy="1102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71525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6810935" y="-1342"/>
            <a:ext cx="2333063" cy="5143500"/>
          </a:xfrm>
          <a:prstGeom prst="rect">
            <a:avLst/>
          </a:prstGeom>
          <a:solidFill>
            <a:schemeClr val="accent2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  <a:p>
            <a:pPr lvl="0" algn="ctr"/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72AF1FDF-5122-4602-B1ED-FE5B3C1E1C57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A9067CA6-913A-4345-9C6D-28FBE1BB4597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IU and rSmart Partnership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sp>
        <p:nvSpPr>
          <p:cNvPr id="9" name="Shape 185">
            <a:extLst>
              <a:ext uri="{FF2B5EF4-FFF2-40B4-BE49-F238E27FC236}">
                <a16:creationId xmlns:a16="http://schemas.microsoft.com/office/drawing/2014/main" id="{4351E9F2-3FDC-4643-A7B9-1A055C4CD4EC}"/>
              </a:ext>
            </a:extLst>
          </p:cNvPr>
          <p:cNvSpPr txBox="1">
            <a:spLocks/>
          </p:cNvSpPr>
          <p:nvPr/>
        </p:nvSpPr>
        <p:spPr>
          <a:xfrm>
            <a:off x="6916197" y="1075062"/>
            <a:ext cx="2026097" cy="366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In July 2014, Indiana University partnered with rSmart to make this innovative, cloud-based solution available to all higher education institutions as OneCampus.</a:t>
            </a:r>
          </a:p>
        </p:txBody>
      </p:sp>
    </p:spTree>
    <p:extLst>
      <p:ext uri="{BB962C8B-B14F-4D97-AF65-F5344CB8AC3E}">
        <p14:creationId xmlns:p14="http://schemas.microsoft.com/office/powerpoint/2010/main" val="186667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indoor, screenshot&#10;&#10;Description automatically generated">
            <a:extLst>
              <a:ext uri="{FF2B5EF4-FFF2-40B4-BE49-F238E27FC236}">
                <a16:creationId xmlns:a16="http://schemas.microsoft.com/office/drawing/2014/main" id="{F813D47F-BCA1-44CE-A350-C67A97258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785" y="1483848"/>
            <a:ext cx="4344191" cy="2526066"/>
          </a:xfrm>
          <a:prstGeom prst="rect">
            <a:avLst/>
          </a:prstGeom>
        </p:spPr>
      </p:pic>
      <p:pic>
        <p:nvPicPr>
          <p:cNvPr id="188" name="Shape 188" descr="Screen Shot 2016-05-13 at 10.05.1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730" y="1933275"/>
            <a:ext cx="821727" cy="7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1558562" y="1760634"/>
            <a:ext cx="6765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+</a:t>
            </a:r>
            <a:endParaRPr sz="4800" dirty="0"/>
          </a:p>
        </p:txBody>
      </p:sp>
      <p:sp>
        <p:nvSpPr>
          <p:cNvPr id="191" name="Shape 191"/>
          <p:cNvSpPr txBox="1"/>
          <p:nvPr/>
        </p:nvSpPr>
        <p:spPr>
          <a:xfrm>
            <a:off x="3982076" y="1758582"/>
            <a:ext cx="6765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=</a:t>
            </a:r>
            <a:endParaRPr sz="4800" dirty="0"/>
          </a:p>
        </p:txBody>
      </p:sp>
      <p:pic>
        <p:nvPicPr>
          <p:cNvPr id="192" name="Shape 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618" y="1933275"/>
            <a:ext cx="2011999" cy="7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2E2D4F96-572A-4777-B6E7-18FD2B07EA26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83">
            <a:extLst>
              <a:ext uri="{FF2B5EF4-FFF2-40B4-BE49-F238E27FC236}">
                <a16:creationId xmlns:a16="http://schemas.microsoft.com/office/drawing/2014/main" id="{44333B9E-24AE-45AB-8866-E6376EAA2A3F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IU and rSmart Partnership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555" y="2221806"/>
            <a:ext cx="2339050" cy="110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201" y="1223201"/>
            <a:ext cx="2870434" cy="109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DDBA5D-FFB3-8648-B033-4F8F00D99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03" y="1234710"/>
            <a:ext cx="2252472" cy="615676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DC17811-233E-44AF-A0A1-F1A9754897A1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hape 83">
            <a:extLst>
              <a:ext uri="{FF2B5EF4-FFF2-40B4-BE49-F238E27FC236}">
                <a16:creationId xmlns:a16="http://schemas.microsoft.com/office/drawing/2014/main" id="{A82AB615-1490-4724-A978-BDAEB817339F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Partner Institutions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E48B26E-8E88-470E-9CD3-3BDB92136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801" y="1160746"/>
            <a:ext cx="1149409" cy="89539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85AD2B5-608A-488D-9247-CF7D50195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381" y="3942210"/>
            <a:ext cx="1016052" cy="876345"/>
          </a:xfrm>
          <a:prstGeom prst="rect">
            <a:avLst/>
          </a:prstGeom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1D9282BC-6687-4487-84F1-23D3B09D0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8193" y="2203060"/>
            <a:ext cx="1454225" cy="596931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A7B2323-E916-4AED-9FCC-86AC3BC3A7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030" y="3430305"/>
            <a:ext cx="1420980" cy="979987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2E743DE4-5AAE-4C7B-ABE6-3F94328125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4213" y="1370619"/>
            <a:ext cx="895396" cy="863644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A701901-9E6E-4816-94FB-E6AAC1D34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5075" y="3487564"/>
            <a:ext cx="2654685" cy="1034187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5275EF-BB4D-4648-A3D3-12DAA13C85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918" y="3640412"/>
            <a:ext cx="964117" cy="979987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2523DE66-0851-485B-9DF2-611B6AE8A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7700" y="2772170"/>
            <a:ext cx="2133710" cy="806491"/>
          </a:xfrm>
          <a:prstGeom prst="rect">
            <a:avLst/>
          </a:prstGeom>
        </p:spPr>
      </p:pic>
      <p:pic>
        <p:nvPicPr>
          <p:cNvPr id="29" name="Google Shape;202;p18">
            <a:extLst>
              <a:ext uri="{FF2B5EF4-FFF2-40B4-BE49-F238E27FC236}">
                <a16:creationId xmlns:a16="http://schemas.microsoft.com/office/drawing/2014/main" id="{DA456D90-C44D-4A00-8766-6EC67102917A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85549" y="2453578"/>
            <a:ext cx="1016052" cy="103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188" descr="Screen Shot 2016-05-13 at 10.05.17 AM.png">
            <a:extLst>
              <a:ext uri="{FF2B5EF4-FFF2-40B4-BE49-F238E27FC236}">
                <a16:creationId xmlns:a16="http://schemas.microsoft.com/office/drawing/2014/main" id="{185140BD-EFFA-4501-8122-004030F703B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43129" y="3170947"/>
            <a:ext cx="758710" cy="633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71525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829300" y="0"/>
            <a:ext cx="3314699" cy="5143500"/>
          </a:xfrm>
          <a:prstGeom prst="rect">
            <a:avLst/>
          </a:prstGeom>
          <a:solidFill>
            <a:schemeClr val="accent2">
              <a:alpha val="7882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5829302" y="2324389"/>
            <a:ext cx="3314698" cy="238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Ryan Vallow</a:t>
            </a:r>
            <a:b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</a:br>
            <a:r>
              <a:rPr lang="en-US" sz="2800" b="1" i="0" u="none" strike="noStrike" cap="none" dirty="0">
                <a:solidFill>
                  <a:schemeClr val="bg1"/>
                </a:solidFill>
                <a:latin typeface="Arial Nova Cond" panose="020B0506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rvallow@iu.edu</a:t>
            </a:r>
            <a:b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</a:br>
            <a:b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</a:br>
            <a: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Dr. Todd Yates</a:t>
            </a:r>
            <a:b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</a:br>
            <a:r>
              <a:rPr lang="en-US" sz="2800" b="1" i="0" u="none" strike="noStrike" cap="none" dirty="0">
                <a:solidFill>
                  <a:schemeClr val="bg1"/>
                </a:solidFill>
                <a:latin typeface="Arial Nova Cond" panose="020B0506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tyates@rsmart.com</a:t>
            </a:r>
            <a:r>
              <a:rPr lang="en-US" sz="2800" b="1" i="0" u="none" strike="noStrike" cap="none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	</a:t>
            </a:r>
            <a:endParaRPr sz="2800" b="1" i="0" u="none" strike="noStrike" cap="none" dirty="0">
              <a:solidFill>
                <a:srgbClr val="FFFFFF"/>
              </a:solidFill>
              <a:latin typeface="Arial Nova Cond" panose="020B0506020202020204" pitchFamily="34" charset="0"/>
              <a:sym typeface="Arial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B122DD1-FEAF-4731-9AC7-96C16DF7CE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1" t="6666" r="12685" b="20274"/>
          <a:stretch/>
        </p:blipFill>
        <p:spPr>
          <a:xfrm>
            <a:off x="6439037" y="201449"/>
            <a:ext cx="2093640" cy="14501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881875" y="186863"/>
            <a:ext cx="50817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</a:rPr>
              <a:t>Connect with Us</a:t>
            </a:r>
            <a:endParaRPr sz="3200" b="1">
              <a:solidFill>
                <a:srgbClr val="FFFFFF"/>
              </a:solidFill>
            </a:endParaRP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535" y="1988217"/>
            <a:ext cx="452447" cy="4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861" y="3482593"/>
            <a:ext cx="469746" cy="45739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/>
        </p:nvSpPr>
        <p:spPr>
          <a:xfrm>
            <a:off x="6021081" y="1346376"/>
            <a:ext cx="2717700" cy="306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ova Cond" panose="020B0506020202020204" pitchFamily="34" charset="0"/>
              </a:rPr>
              <a:t>OneCampus.com</a:t>
            </a:r>
            <a:endParaRPr sz="1600" dirty="0">
              <a:latin typeface="Arial Nova Cond" panose="020B0506020202020204" pitchFamily="34" charset="0"/>
            </a:endParaRP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ova Cond" panose="020B0506020202020204" pitchFamily="34" charset="0"/>
              </a:rPr>
              <a:t>425-977-2108</a:t>
            </a:r>
            <a:endParaRPr sz="1600" dirty="0">
              <a:latin typeface="Arial Nova Cond" panose="020B0506020202020204" pitchFamily="34" charset="0"/>
            </a:endParaRP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ova Cond" panose="020B0506020202020204" pitchFamily="34" charset="0"/>
              </a:rPr>
              <a:t>facebook.com/rsmart.team</a:t>
            </a:r>
            <a:endParaRPr sz="1600" dirty="0">
              <a:latin typeface="Arial Nova Cond" panose="020B0506020202020204" pitchFamily="34" charset="0"/>
            </a:endParaRP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ova Cond" panose="020B0506020202020204" pitchFamily="34" charset="0"/>
              </a:rPr>
              <a:t>twitter.com/rsmart</a:t>
            </a:r>
            <a:endParaRPr sz="1600" dirty="0">
              <a:latin typeface="Arial Nova Cond" panose="020B0506020202020204" pitchFamily="34" charset="0"/>
            </a:endParaRP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 Nova Cond" panose="020B0506020202020204" pitchFamily="34" charset="0"/>
              </a:rPr>
              <a:t>OneCampus.com/blog</a:t>
            </a: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Arial Nova Cond" panose="020B0506020202020204" pitchFamily="34" charset="0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474450" y="1003925"/>
            <a:ext cx="4891349" cy="3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 Nova Cond" panose="020B0506020202020204" pitchFamily="34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 Nova Cond" panose="020B0506020202020204" pitchFamily="34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 Nova Cond" panose="020B0506020202020204" pitchFamily="34" charset="0"/>
              </a:rPr>
              <a:t>Interested in learning more about OneCampus?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 Nova Cond" panose="020B0506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latin typeface="Arial Nova Cond" panose="020B0506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6842D975-1964-4B90-9872-563DC2C19926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83">
            <a:extLst>
              <a:ext uri="{FF2B5EF4-FFF2-40B4-BE49-F238E27FC236}">
                <a16:creationId xmlns:a16="http://schemas.microsoft.com/office/drawing/2014/main" id="{06231F3F-71C6-4C15-AF31-ED4027DE2DDD}"/>
              </a:ext>
            </a:extLst>
          </p:cNvPr>
          <p:cNvSpPr txBox="1"/>
          <p:nvPr/>
        </p:nvSpPr>
        <p:spPr>
          <a:xfrm>
            <a:off x="474451" y="196934"/>
            <a:ext cx="8238226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Connect with Us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269" name="Shape 269" descr="rS only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072" y="315914"/>
            <a:ext cx="585546" cy="55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30;p28">
            <a:extLst>
              <a:ext uri="{FF2B5EF4-FFF2-40B4-BE49-F238E27FC236}">
                <a16:creationId xmlns:a16="http://schemas.microsoft.com/office/drawing/2014/main" id="{0D5612F4-2C80-44D3-A589-63EAF49AFB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7688" y="1497243"/>
            <a:ext cx="452447" cy="4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28;p28">
            <a:extLst>
              <a:ext uri="{FF2B5EF4-FFF2-40B4-BE49-F238E27FC236}">
                <a16:creationId xmlns:a16="http://schemas.microsoft.com/office/drawing/2014/main" id="{5CB29C54-A485-49DA-9ACE-66F2F7B9D8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1593" y="2459703"/>
            <a:ext cx="451301" cy="45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29;p28">
            <a:extLst>
              <a:ext uri="{FF2B5EF4-FFF2-40B4-BE49-F238E27FC236}">
                <a16:creationId xmlns:a16="http://schemas.microsoft.com/office/drawing/2014/main" id="{2559653D-23CE-4F0F-9122-3F70E9A0FE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6485" y="2957700"/>
            <a:ext cx="424871" cy="47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88" descr="Screen Shot 2016-05-13 at 10.05.17 AM.png">
            <a:extLst>
              <a:ext uri="{FF2B5EF4-FFF2-40B4-BE49-F238E27FC236}">
                <a16:creationId xmlns:a16="http://schemas.microsoft.com/office/drawing/2014/main" id="{B2E78735-7E50-4873-A51B-AAC36C433A6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59806" y="315914"/>
            <a:ext cx="585547" cy="551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7AB5BDB-DFBD-4F92-91EC-97F886FE3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10" y="900764"/>
            <a:ext cx="5411653" cy="4242736"/>
          </a:xfrm>
          <a:prstGeom prst="rect">
            <a:avLst/>
          </a:prstGeom>
        </p:spPr>
      </p:pic>
      <p:sp>
        <p:nvSpPr>
          <p:cNvPr id="213" name="Shape 213"/>
          <p:cNvSpPr txBox="1"/>
          <p:nvPr/>
        </p:nvSpPr>
        <p:spPr>
          <a:xfrm>
            <a:off x="534833" y="978675"/>
            <a:ext cx="8126086" cy="4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222222"/>
              </a:solidFill>
              <a:latin typeface="Arial Nova Cond" panose="020B0506020202020204" pitchFamily="34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Cond" panose="020B0506020202020204" pitchFamily="34" charset="0"/>
              </a:rPr>
              <a:t>How students engage with all campus services in a single location</a:t>
            </a:r>
          </a:p>
          <a:p>
            <a:pPr marL="342900" lvl="0" indent="-342900"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Cond" panose="020B0506020202020204" pitchFamily="34" charset="0"/>
              </a:rPr>
              <a:t>How frequently students engage with the campus portal</a:t>
            </a:r>
          </a:p>
          <a:p>
            <a:pPr marL="342900" lvl="0" indent="-342900"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Cond" panose="020B0506020202020204" pitchFamily="34" charset="0"/>
              </a:rPr>
              <a:t>Which devices students use to engage campus services</a:t>
            </a:r>
          </a:p>
          <a:p>
            <a:pPr marL="342900" lvl="0" indent="-342900"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Cond" panose="020B0506020202020204" pitchFamily="34" charset="0"/>
              </a:rPr>
              <a:t>What features students prefer</a:t>
            </a:r>
          </a:p>
          <a:p>
            <a:pPr marL="342900" lvl="0" indent="-342900">
              <a:spcAft>
                <a:spcPts val="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 Nova Cond" panose="020B0506020202020204" pitchFamily="34" charset="0"/>
              </a:rPr>
              <a:t>How simple it is to implement a new, modern portal replacement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  <a:latin typeface="Arial Nova Cond" panose="020B0506020202020204" pitchFamily="34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75DBF8A3-7AA1-470E-B98C-29FBF65121DC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83">
            <a:extLst>
              <a:ext uri="{FF2B5EF4-FFF2-40B4-BE49-F238E27FC236}">
                <a16:creationId xmlns:a16="http://schemas.microsoft.com/office/drawing/2014/main" id="{1A944214-655E-4478-86C8-FD42567899FD}"/>
              </a:ext>
            </a:extLst>
          </p:cNvPr>
          <p:cNvSpPr txBox="1"/>
          <p:nvPr/>
        </p:nvSpPr>
        <p:spPr>
          <a:xfrm>
            <a:off x="17259" y="163564"/>
            <a:ext cx="9144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Agenda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 l="15013" r="29100"/>
          <a:stretch/>
        </p:blipFill>
        <p:spPr>
          <a:xfrm>
            <a:off x="1002611" y="1689107"/>
            <a:ext cx="3046353" cy="2358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770807" y="1283848"/>
            <a:ext cx="28873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Campuses: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 </a:t>
            </a:r>
            <a:endParaRPr dirty="0">
              <a:latin typeface="Arial Nova Cond" panose="020B0506020202020204" pitchFamily="34" charset="0"/>
            </a:endParaRPr>
          </a:p>
          <a:p>
            <a:pPr marL="342900" indent="-230188">
              <a:spcBef>
                <a:spcPts val="480"/>
              </a:spcBef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2 core (IUB &amp; IUPUI)</a:t>
            </a:r>
          </a:p>
          <a:p>
            <a:pPr marL="342900" indent="-230188">
              <a:spcBef>
                <a:spcPts val="300"/>
              </a:spcBef>
              <a:spcAft>
                <a:spcPts val="12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 Nova Cond" panose="020B0506020202020204" pitchFamily="34" charset="0"/>
              </a:rPr>
              <a:t>6 regional campuses</a:t>
            </a:r>
            <a:endParaRPr sz="2000" dirty="0">
              <a:latin typeface="Arial Nova Cond" panose="020B0506020202020204" pitchFamily="34" charset="0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Total enrollment: </a:t>
            </a:r>
            <a:endParaRPr lang="en-US" sz="2000" dirty="0">
              <a:latin typeface="Arial Nova Cond" panose="020B0506020202020204" pitchFamily="34" charset="0"/>
            </a:endParaRPr>
          </a:p>
          <a:p>
            <a:pPr marL="342900" marR="0" lvl="0" indent="-230188" algn="l" rtl="0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1</a:t>
            </a:r>
            <a:r>
              <a:rPr lang="en-US" sz="2000" dirty="0">
                <a:latin typeface="Arial Nova Cond" panose="020B0506020202020204" pitchFamily="34" charset="0"/>
              </a:rPr>
              <a:t>00,000+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 students</a:t>
            </a:r>
            <a:endParaRPr sz="2000" b="0" i="0" u="none" strike="noStrike" cap="none" dirty="0">
              <a:solidFill>
                <a:schemeClr val="dk1"/>
              </a:solidFill>
              <a:latin typeface="Arial Nova Cond" panose="020B0506020202020204" pitchFamily="34" charset="0"/>
              <a:sym typeface="Arial"/>
            </a:endParaRPr>
          </a:p>
          <a:p>
            <a:pPr marL="0" marR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 b="1" dirty="0">
                <a:latin typeface="Arial Nova Cond" panose="020B0506020202020204" pitchFamily="34" charset="0"/>
              </a:rPr>
              <a:t>Faculty &amp; Staff: </a:t>
            </a:r>
          </a:p>
          <a:p>
            <a:pPr marL="342900" marR="0" lvl="0" indent="-230188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 Nova Cond" panose="020B0506020202020204" pitchFamily="34" charset="0"/>
              </a:rPr>
              <a:t>24,000+</a:t>
            </a:r>
            <a:endParaRPr sz="2000" dirty="0">
              <a:latin typeface="Arial Nova Cond" panose="020B0506020202020204" pitchFamily="34" charset="0"/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4B4E7BE-C392-4BA0-B8F0-A5CDA30932B4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83">
            <a:extLst>
              <a:ext uri="{FF2B5EF4-FFF2-40B4-BE49-F238E27FC236}">
                <a16:creationId xmlns:a16="http://schemas.microsoft.com/office/drawing/2014/main" id="{07255EB4-4F56-454F-AA4F-6F73EBB02EA3}"/>
              </a:ext>
            </a:extLst>
          </p:cNvPr>
          <p:cNvSpPr txBox="1"/>
          <p:nvPr/>
        </p:nvSpPr>
        <p:spPr>
          <a:xfrm>
            <a:off x="17259" y="189691"/>
            <a:ext cx="9144000" cy="635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IU Fast Facts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7775" y="1644287"/>
            <a:ext cx="4229070" cy="19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Top Technology </a:t>
            </a:r>
            <a:r>
              <a:rPr lang="en-US" sz="2000" b="1" dirty="0">
                <a:latin typeface="Arial Nova Cond" panose="020B0506020202020204" pitchFamily="34" charset="0"/>
              </a:rPr>
              <a:t>R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ecommendation: </a:t>
            </a:r>
          </a:p>
          <a:p>
            <a:pPr marL="517525" marR="0" lvl="0" indent="-228600" rtl="0">
              <a:lnSpc>
                <a:spcPct val="114000"/>
              </a:lnSpc>
              <a:spcBef>
                <a:spcPts val="0"/>
              </a:spcBef>
              <a:spcAft>
                <a:spcPts val="1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85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Create an effective awareness strategy to inform students of the technological resources available on campus</a:t>
            </a:r>
            <a:endParaRPr sz="2590" b="0" i="0" u="none" strike="noStrike" cap="none" dirty="0">
              <a:solidFill>
                <a:schemeClr val="dk1"/>
              </a:solidFill>
              <a:latin typeface="Arial Nova Cond" panose="020B0506020202020204" pitchFamily="34" charset="0"/>
              <a:sym typeface="Arial"/>
            </a:endParaRPr>
          </a:p>
        </p:txBody>
      </p:sp>
      <p:pic>
        <p:nvPicPr>
          <p:cNvPr id="118" name="Shape 118" descr="VoiceRepor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3230" y="50"/>
            <a:ext cx="471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D95F20A-093D-4490-8ECE-7F80D33A936A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5B55DFAD-B2B2-4152-A35F-B6E01FADB05D}"/>
              </a:ext>
            </a:extLst>
          </p:cNvPr>
          <p:cNvSpPr txBox="1"/>
          <p:nvPr/>
        </p:nvSpPr>
        <p:spPr>
          <a:xfrm>
            <a:off x="17259" y="189692"/>
            <a:ext cx="9144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Student VOICE Report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915841" y="3290579"/>
            <a:ext cx="8107388" cy="67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This survey is the first time I knew that these technologies existed.</a:t>
            </a:r>
            <a:endParaRPr sz="2200" b="0" i="0" u="none" strike="noStrike" cap="none" dirty="0">
              <a:solidFill>
                <a:srgbClr val="19AECC"/>
              </a:solidFill>
              <a:latin typeface="Arial Nova Cond" panose="020B0506020202020204" pitchFamily="34" charset="0"/>
              <a:sym typeface="Arial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44AC2D8-BD88-4723-BFDE-3A6DFBE3F3AE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83">
            <a:extLst>
              <a:ext uri="{FF2B5EF4-FFF2-40B4-BE49-F238E27FC236}">
                <a16:creationId xmlns:a16="http://schemas.microsoft.com/office/drawing/2014/main" id="{2421AF8E-9387-4546-91C7-6AE45F983DEC}"/>
              </a:ext>
            </a:extLst>
          </p:cNvPr>
          <p:cNvSpPr txBox="1"/>
          <p:nvPr/>
        </p:nvSpPr>
        <p:spPr>
          <a:xfrm>
            <a:off x="17259" y="190271"/>
            <a:ext cx="9144000" cy="63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User Survey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536CA-F350-4775-8D4A-5786E828F6EE}"/>
              </a:ext>
            </a:extLst>
          </p:cNvPr>
          <p:cNvSpPr txBox="1"/>
          <p:nvPr/>
        </p:nvSpPr>
        <p:spPr>
          <a:xfrm>
            <a:off x="931653" y="1480486"/>
            <a:ext cx="620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UITS can do a lot. I seem to know very little of it.</a:t>
            </a:r>
            <a:endParaRPr lang="en-US" sz="2200" dirty="0">
              <a:latin typeface="Arial Nova Cond" panose="020B0506020202020204" pitchFamily="34" charset="0"/>
            </a:endParaRPr>
          </a:p>
          <a:p>
            <a:endParaRPr lang="en-US" dirty="0">
              <a:latin typeface="Arial Nova Cond" panose="020B05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786CC-C6FB-491E-914C-759969856814}"/>
              </a:ext>
            </a:extLst>
          </p:cNvPr>
          <p:cNvSpPr txBox="1"/>
          <p:nvPr/>
        </p:nvSpPr>
        <p:spPr>
          <a:xfrm>
            <a:off x="514795" y="1167690"/>
            <a:ext cx="724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cap="none" dirty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lang="en-US" sz="8000" dirty="0">
              <a:solidFill>
                <a:srgbClr val="99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18E9F-E43B-4484-A9FC-D46E60AA2CA9}"/>
              </a:ext>
            </a:extLst>
          </p:cNvPr>
          <p:cNvSpPr txBox="1"/>
          <p:nvPr/>
        </p:nvSpPr>
        <p:spPr>
          <a:xfrm>
            <a:off x="514795" y="1911307"/>
            <a:ext cx="724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cap="none" dirty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lang="en-US" sz="8000" dirty="0">
              <a:solidFill>
                <a:srgbClr val="99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D07191-BE84-46CC-ADFB-978B95D39E26}"/>
              </a:ext>
            </a:extLst>
          </p:cNvPr>
          <p:cNvSpPr txBox="1"/>
          <p:nvPr/>
        </p:nvSpPr>
        <p:spPr>
          <a:xfrm>
            <a:off x="910087" y="2206905"/>
            <a:ext cx="79190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UITS doesn’t do a good job of informing people of the services available.</a:t>
            </a:r>
            <a:endParaRPr lang="en-US" sz="2200" dirty="0">
              <a:latin typeface="Arial Nova Cond" panose="020B0506020202020204" pitchFamily="34" charset="0"/>
            </a:endParaRPr>
          </a:p>
          <a:p>
            <a:endParaRPr lang="en-US" dirty="0">
              <a:latin typeface="Arial Nova Cond" panose="020B05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1BE0-00D1-48F3-89E7-E560AD74497D}"/>
              </a:ext>
            </a:extLst>
          </p:cNvPr>
          <p:cNvSpPr txBox="1"/>
          <p:nvPr/>
        </p:nvSpPr>
        <p:spPr>
          <a:xfrm>
            <a:off x="511927" y="2976043"/>
            <a:ext cx="724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i="0" u="none" strike="noStrike" cap="none" dirty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lang="en-US" sz="8000" dirty="0">
              <a:solidFill>
                <a:srgbClr val="990000"/>
              </a:solidFill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CBEBE37-E375-4424-9B8B-5C5A436F7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1670" b="17076"/>
          <a:stretch/>
        </p:blipFill>
        <p:spPr>
          <a:xfrm>
            <a:off x="0" y="4331675"/>
            <a:ext cx="9144000" cy="820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 descr="Slide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8577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 descr="Broken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6536" y="1762639"/>
            <a:ext cx="4777500" cy="16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9A0DFA43-CC51-47F9-A3C1-23D1ABF20DA8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83">
            <a:extLst>
              <a:ext uri="{FF2B5EF4-FFF2-40B4-BE49-F238E27FC236}">
                <a16:creationId xmlns:a16="http://schemas.microsoft.com/office/drawing/2014/main" id="{9D1B41EA-13D8-4B4B-A867-38037721A8DC}"/>
              </a:ext>
            </a:extLst>
          </p:cNvPr>
          <p:cNvSpPr txBox="1"/>
          <p:nvPr/>
        </p:nvSpPr>
        <p:spPr>
          <a:xfrm>
            <a:off x="17259" y="164393"/>
            <a:ext cx="9144000" cy="74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Communication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 descr="Presentation.JPG"/>
          <p:cNvPicPr preferRelativeResize="0"/>
          <p:nvPr/>
        </p:nvPicPr>
        <p:blipFill rotWithShape="1">
          <a:blip r:embed="rId3">
            <a:alphaModFix amt="8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23116"/>
          <a:stretch/>
        </p:blipFill>
        <p:spPr>
          <a:xfrm>
            <a:off x="0" y="-4"/>
            <a:ext cx="9144000" cy="53378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2" name="Shape 142"/>
          <p:cNvSpPr/>
          <p:nvPr/>
        </p:nvSpPr>
        <p:spPr>
          <a:xfrm>
            <a:off x="-38803" y="3313891"/>
            <a:ext cx="9182803" cy="1140032"/>
          </a:xfrm>
          <a:prstGeom prst="round2DiagRect">
            <a:avLst/>
          </a:prstGeom>
          <a:solidFill>
            <a:srgbClr val="19AECC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370417" y="3208110"/>
            <a:ext cx="8403166" cy="124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5400" b="1" i="0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What </a:t>
            </a:r>
            <a:r>
              <a:rPr lang="en-US" sz="54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D</a:t>
            </a:r>
            <a:r>
              <a:rPr lang="en-US" sz="5400" b="1" i="0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id </a:t>
            </a:r>
            <a:r>
              <a:rPr lang="en-US" sz="54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W</a:t>
            </a:r>
            <a:r>
              <a:rPr lang="en-US" sz="5400" b="1" i="0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e </a:t>
            </a:r>
            <a:r>
              <a:rPr lang="en-US" sz="54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D</a:t>
            </a:r>
            <a:r>
              <a:rPr lang="en-US" sz="5400" b="1" i="0" dirty="0">
                <a:solidFill>
                  <a:srgbClr val="FFFFFF"/>
                </a:solidFill>
                <a:latin typeface="Arial Nova Cond" panose="020B0506020202020204" pitchFamily="34" charset="0"/>
                <a:sym typeface="Arial"/>
              </a:rPr>
              <a:t>o?</a:t>
            </a:r>
            <a:endParaRPr sz="5400" b="1" i="0" dirty="0">
              <a:solidFill>
                <a:srgbClr val="FFFFFF"/>
              </a:solidFill>
              <a:latin typeface="Arial Nova Cond" panose="020B0506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6035" y="1153330"/>
            <a:ext cx="6816642" cy="400790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07937" y="1744546"/>
            <a:ext cx="156871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66666"/>
              </a:lnSpc>
              <a:spcBef>
                <a:spcPts val="0"/>
              </a:spcBef>
              <a:spcAft>
                <a:spcPts val="160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One.IU</a:t>
            </a:r>
            <a:endParaRPr sz="2400" b="0" i="0" u="none" strike="noStrike" cap="none" dirty="0">
              <a:solidFill>
                <a:schemeClr val="dk1"/>
              </a:solidFill>
              <a:latin typeface="Arial Nova Cond" panose="020B0506020202020204" pitchFamily="34" charset="0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407937" y="1198955"/>
            <a:ext cx="36120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68067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sz="2380" b="0" i="0" dirty="0">
                <a:solidFill>
                  <a:schemeClr val="dk1"/>
                </a:solidFill>
                <a:latin typeface="Arial Nova Cond" panose="020B0506020202020204" pitchFamily="34" charset="0"/>
                <a:sym typeface="Arial"/>
              </a:rPr>
              <a:t>Student Outreach Pilot</a:t>
            </a:r>
            <a:endParaRPr sz="2380" b="0" i="0" dirty="0">
              <a:solidFill>
                <a:schemeClr val="dk1"/>
              </a:solidFill>
              <a:latin typeface="Arial Nova Cond" panose="020B0506020202020204" pitchFamily="34" charset="0"/>
              <a:sym typeface="Arial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DC4727A-6B17-44B0-98FC-3159C58904FD}"/>
              </a:ext>
            </a:extLst>
          </p:cNvPr>
          <p:cNvSpPr/>
          <p:nvPr/>
        </p:nvSpPr>
        <p:spPr>
          <a:xfrm>
            <a:off x="474451" y="274403"/>
            <a:ext cx="8238226" cy="635778"/>
          </a:xfrm>
          <a:prstGeom prst="round2DiagRect">
            <a:avLst/>
          </a:prstGeom>
          <a:solidFill>
            <a:srgbClr val="19A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A01B09F2-EE4F-4ABA-92F3-E449E13EADA2}"/>
              </a:ext>
            </a:extLst>
          </p:cNvPr>
          <p:cNvSpPr txBox="1"/>
          <p:nvPr/>
        </p:nvSpPr>
        <p:spPr>
          <a:xfrm>
            <a:off x="9144" y="172458"/>
            <a:ext cx="9144000" cy="74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FF"/>
                </a:solidFill>
                <a:latin typeface="Arial Nova Cond" panose="020B0506020202020204" pitchFamily="34" charset="0"/>
              </a:rPr>
              <a:t>Two Simultaneous Projects</a:t>
            </a:r>
            <a:endParaRPr sz="4000" b="1" dirty="0">
              <a:solidFill>
                <a:srgbClr val="FFFFFF"/>
              </a:solidFill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</TotalTime>
  <Words>1552</Words>
  <Application>Microsoft Office PowerPoint</Application>
  <PresentationFormat>On-screen Show (16:9)</PresentationFormat>
  <Paragraphs>246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Nova Cond</vt:lpstr>
      <vt:lpstr>Calibri</vt:lpstr>
      <vt:lpstr>Wingdings</vt:lpstr>
      <vt:lpstr>Simple Light</vt:lpstr>
      <vt:lpstr>How to Engage Student (and Staff) Voice(s)  When Implementing New Technology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Ryan Vallow rvallow@iu.edu  Dr. Todd Yates tyates@rsmart.com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Students Adapt New Campus Technologies in 2018 Students Engaging Students</dc:title>
  <dc:creator>Penny Rosner</dc:creator>
  <cp:lastModifiedBy>Ryan Godfrey</cp:lastModifiedBy>
  <cp:revision>56</cp:revision>
  <dcterms:modified xsi:type="dcterms:W3CDTF">2021-07-07T19:29:31Z</dcterms:modified>
</cp:coreProperties>
</file>