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p:scale>
          <a:sx n="47" d="100"/>
          <a:sy n="47" d="100"/>
        </p:scale>
        <p:origin x="106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8E2B68-52CE-448B-BE79-1CB75050A1D5}"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380915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8E2B68-52CE-448B-BE79-1CB75050A1D5}"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11127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8E2B68-52CE-448B-BE79-1CB75050A1D5}"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06882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8E2B68-52CE-448B-BE79-1CB75050A1D5}"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316931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8E2B68-52CE-448B-BE79-1CB75050A1D5}"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123474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8E2B68-52CE-448B-BE79-1CB75050A1D5}"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50564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8E2B68-52CE-448B-BE79-1CB75050A1D5}" type="datetimeFigureOut">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6566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8E2B68-52CE-448B-BE79-1CB75050A1D5}" type="datetimeFigureOut">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407789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E2B68-52CE-448B-BE79-1CB75050A1D5}" type="datetimeFigureOut">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108294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D8E2B68-52CE-448B-BE79-1CB75050A1D5}"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45056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D8E2B68-52CE-448B-BE79-1CB75050A1D5}"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15BC6-776C-4688-AD6E-DF06F4C073EC}" type="slidenum">
              <a:rPr lang="en-US" smtClean="0"/>
              <a:t>‹#›</a:t>
            </a:fld>
            <a:endParaRPr lang="en-US"/>
          </a:p>
        </p:txBody>
      </p:sp>
    </p:spTree>
    <p:extLst>
      <p:ext uri="{BB962C8B-B14F-4D97-AF65-F5344CB8AC3E}">
        <p14:creationId xmlns:p14="http://schemas.microsoft.com/office/powerpoint/2010/main" val="261673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D8E2B68-52CE-448B-BE79-1CB75050A1D5}" type="datetimeFigureOut">
              <a:rPr lang="en-US" smtClean="0"/>
              <a:t>4/7/2021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4415BC6-776C-4688-AD6E-DF06F4C073EC}" type="slidenum">
              <a:rPr lang="en-US" smtClean="0"/>
              <a:t>‹#›</a:t>
            </a:fld>
            <a:endParaRPr lang="en-US"/>
          </a:p>
        </p:txBody>
      </p:sp>
    </p:spTree>
    <p:extLst>
      <p:ext uri="{BB962C8B-B14F-4D97-AF65-F5344CB8AC3E}">
        <p14:creationId xmlns:p14="http://schemas.microsoft.com/office/powerpoint/2010/main" val="1298616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s://www.unicef.org/lac/en/impact-covid-19-mental-health-adolescents-and-youth"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kff.org/coronavirus-covid-19/issue-brief/childrens-health-and-well-being-during-the-coronavirus-pandemic/"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sv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id="{1F431BDE-5B66-4040-AC66-C90F8E5B3435}"/>
              </a:ext>
            </a:extLst>
          </p:cNvPr>
          <p:cNvSpPr/>
          <p:nvPr/>
        </p:nvSpPr>
        <p:spPr>
          <a:xfrm flipH="1">
            <a:off x="0" y="-616689"/>
            <a:ext cx="7772400" cy="1556148"/>
          </a:xfrm>
          <a:custGeom>
            <a:avLst/>
            <a:gdLst>
              <a:gd name="connsiteX0" fmla="*/ 0 w 7772400"/>
              <a:gd name="connsiteY0" fmla="*/ 0 h 665415"/>
              <a:gd name="connsiteX1" fmla="*/ 7772400 w 7772400"/>
              <a:gd name="connsiteY1" fmla="*/ 0 h 665415"/>
              <a:gd name="connsiteX2" fmla="*/ 7772400 w 7772400"/>
              <a:gd name="connsiteY2" fmla="*/ 665415 h 665415"/>
              <a:gd name="connsiteX3" fmla="*/ 0 w 7772400"/>
              <a:gd name="connsiteY3" fmla="*/ 665415 h 665415"/>
              <a:gd name="connsiteX4" fmla="*/ 0 w 7772400"/>
              <a:gd name="connsiteY4" fmla="*/ 0 h 665415"/>
              <a:gd name="connsiteX0" fmla="*/ 0 w 7772400"/>
              <a:gd name="connsiteY0" fmla="*/ 0 h 1261161"/>
              <a:gd name="connsiteX1" fmla="*/ 7772400 w 7772400"/>
              <a:gd name="connsiteY1" fmla="*/ 0 h 1261161"/>
              <a:gd name="connsiteX2" fmla="*/ 7772400 w 7772400"/>
              <a:gd name="connsiteY2" fmla="*/ 665415 h 1261161"/>
              <a:gd name="connsiteX3" fmla="*/ 0 w 7772400"/>
              <a:gd name="connsiteY3" fmla="*/ 1261161 h 1261161"/>
              <a:gd name="connsiteX4" fmla="*/ 0 w 7772400"/>
              <a:gd name="connsiteY4" fmla="*/ 0 h 126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2400" h="1261161">
                <a:moveTo>
                  <a:pt x="0" y="0"/>
                </a:moveTo>
                <a:lnTo>
                  <a:pt x="7772400" y="0"/>
                </a:lnTo>
                <a:lnTo>
                  <a:pt x="7772400" y="665415"/>
                </a:lnTo>
                <a:lnTo>
                  <a:pt x="0" y="1261161"/>
                </a:lnTo>
                <a:lnTo>
                  <a:pt x="0" y="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101F0671-F8E5-4DC3-966C-5D642F24662F}"/>
              </a:ext>
            </a:extLst>
          </p:cNvPr>
          <p:cNvSpPr/>
          <p:nvPr/>
        </p:nvSpPr>
        <p:spPr>
          <a:xfrm>
            <a:off x="0" y="-616689"/>
            <a:ext cx="7772400" cy="1556148"/>
          </a:xfrm>
          <a:custGeom>
            <a:avLst/>
            <a:gdLst>
              <a:gd name="connsiteX0" fmla="*/ 0 w 7772400"/>
              <a:gd name="connsiteY0" fmla="*/ 0 h 665415"/>
              <a:gd name="connsiteX1" fmla="*/ 7772400 w 7772400"/>
              <a:gd name="connsiteY1" fmla="*/ 0 h 665415"/>
              <a:gd name="connsiteX2" fmla="*/ 7772400 w 7772400"/>
              <a:gd name="connsiteY2" fmla="*/ 665415 h 665415"/>
              <a:gd name="connsiteX3" fmla="*/ 0 w 7772400"/>
              <a:gd name="connsiteY3" fmla="*/ 665415 h 665415"/>
              <a:gd name="connsiteX4" fmla="*/ 0 w 7772400"/>
              <a:gd name="connsiteY4" fmla="*/ 0 h 665415"/>
              <a:gd name="connsiteX0" fmla="*/ 0 w 7772400"/>
              <a:gd name="connsiteY0" fmla="*/ 0 h 1261161"/>
              <a:gd name="connsiteX1" fmla="*/ 7772400 w 7772400"/>
              <a:gd name="connsiteY1" fmla="*/ 0 h 1261161"/>
              <a:gd name="connsiteX2" fmla="*/ 7772400 w 7772400"/>
              <a:gd name="connsiteY2" fmla="*/ 665415 h 1261161"/>
              <a:gd name="connsiteX3" fmla="*/ 0 w 7772400"/>
              <a:gd name="connsiteY3" fmla="*/ 1261161 h 1261161"/>
              <a:gd name="connsiteX4" fmla="*/ 0 w 7772400"/>
              <a:gd name="connsiteY4" fmla="*/ 0 h 126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2400" h="1261161">
                <a:moveTo>
                  <a:pt x="0" y="0"/>
                </a:moveTo>
                <a:lnTo>
                  <a:pt x="7772400" y="0"/>
                </a:lnTo>
                <a:lnTo>
                  <a:pt x="7772400" y="665415"/>
                </a:lnTo>
                <a:lnTo>
                  <a:pt x="0" y="1261161"/>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3AC980A-528F-4BAB-8B73-F1F3EDEFE17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404037" y="348617"/>
            <a:ext cx="1884220" cy="1884220"/>
          </a:xfrm>
          <a:prstGeom prst="ellipse">
            <a:avLst/>
          </a:prstGeom>
        </p:spPr>
      </p:pic>
      <p:sp>
        <p:nvSpPr>
          <p:cNvPr id="4" name="TextBox 3">
            <a:extLst>
              <a:ext uri="{FF2B5EF4-FFF2-40B4-BE49-F238E27FC236}">
                <a16:creationId xmlns:a16="http://schemas.microsoft.com/office/drawing/2014/main" id="{995E352C-4C92-4238-9458-A8083A7FE700}"/>
              </a:ext>
            </a:extLst>
          </p:cNvPr>
          <p:cNvSpPr txBox="1"/>
          <p:nvPr/>
        </p:nvSpPr>
        <p:spPr>
          <a:xfrm>
            <a:off x="2530548" y="1191914"/>
            <a:ext cx="3572540" cy="830997"/>
          </a:xfrm>
          <a:prstGeom prst="rect">
            <a:avLst/>
          </a:prstGeom>
          <a:noFill/>
        </p:spPr>
        <p:txBody>
          <a:bodyPr wrap="square" rtlCol="0">
            <a:spAutoFit/>
          </a:bodyPr>
          <a:lstStyle/>
          <a:p>
            <a:r>
              <a:rPr lang="en-US" sz="2400" b="1" dirty="0">
                <a:solidFill>
                  <a:schemeClr val="tx2"/>
                </a:solidFill>
              </a:rPr>
              <a:t>When Mental Health is a Family Affair</a:t>
            </a:r>
          </a:p>
        </p:txBody>
      </p:sp>
      <p:sp>
        <p:nvSpPr>
          <p:cNvPr id="33" name="Rectangle 32">
            <a:extLst>
              <a:ext uri="{FF2B5EF4-FFF2-40B4-BE49-F238E27FC236}">
                <a16:creationId xmlns:a16="http://schemas.microsoft.com/office/drawing/2014/main" id="{F1217F6B-D628-46F2-BC9D-60ECD996F081}"/>
              </a:ext>
            </a:extLst>
          </p:cNvPr>
          <p:cNvSpPr/>
          <p:nvPr/>
        </p:nvSpPr>
        <p:spPr>
          <a:xfrm>
            <a:off x="0" y="-237567"/>
            <a:ext cx="7772400" cy="2355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34" name="TextBox 33">
            <a:extLst>
              <a:ext uri="{FF2B5EF4-FFF2-40B4-BE49-F238E27FC236}">
                <a16:creationId xmlns:a16="http://schemas.microsoft.com/office/drawing/2014/main" id="{79ADD0B2-16B1-4B32-9822-576F7B394532}"/>
              </a:ext>
            </a:extLst>
          </p:cNvPr>
          <p:cNvSpPr txBox="1"/>
          <p:nvPr/>
        </p:nvSpPr>
        <p:spPr>
          <a:xfrm>
            <a:off x="2530548" y="951336"/>
            <a:ext cx="3572540" cy="246221"/>
          </a:xfrm>
          <a:prstGeom prst="rect">
            <a:avLst/>
          </a:prstGeom>
          <a:noFill/>
        </p:spPr>
        <p:txBody>
          <a:bodyPr wrap="square" rtlCol="0">
            <a:spAutoFit/>
          </a:bodyPr>
          <a:lstStyle/>
          <a:p>
            <a:r>
              <a:rPr lang="en-US" sz="1000" dirty="0">
                <a:solidFill>
                  <a:schemeClr val="tx2"/>
                </a:solidFill>
              </a:rPr>
              <a:t>[YOUR COMPANY NAME HERE]</a:t>
            </a:r>
          </a:p>
        </p:txBody>
      </p:sp>
      <p:sp>
        <p:nvSpPr>
          <p:cNvPr id="35" name="TextBox 34">
            <a:extLst>
              <a:ext uri="{FF2B5EF4-FFF2-40B4-BE49-F238E27FC236}">
                <a16:creationId xmlns:a16="http://schemas.microsoft.com/office/drawing/2014/main" id="{1425A54B-B2DB-49C6-94E2-FBE4F79C805C}"/>
              </a:ext>
            </a:extLst>
          </p:cNvPr>
          <p:cNvSpPr txBox="1"/>
          <p:nvPr/>
        </p:nvSpPr>
        <p:spPr>
          <a:xfrm>
            <a:off x="404038" y="2426220"/>
            <a:ext cx="6911162" cy="1569660"/>
          </a:xfrm>
          <a:prstGeom prst="rect">
            <a:avLst/>
          </a:prstGeom>
          <a:noFill/>
        </p:spPr>
        <p:txBody>
          <a:bodyPr wrap="square" rtlCol="0">
            <a:spAutoFit/>
          </a:bodyPr>
          <a:lstStyle/>
          <a:p>
            <a:r>
              <a:rPr lang="en-US" sz="1200" b="1" dirty="0">
                <a:solidFill>
                  <a:schemeClr val="tx2"/>
                </a:solidFill>
              </a:rPr>
              <a:t>As emerging research suggests the pandemic will have a lasting impact on the mental wellbeing of young people, and we know you may be struggling with more than your own personal resilience. </a:t>
            </a:r>
          </a:p>
          <a:p>
            <a:endParaRPr lang="en-US" sz="1000" dirty="0"/>
          </a:p>
          <a:p>
            <a:r>
              <a:rPr lang="en-US" sz="1000" dirty="0"/>
              <a:t>Emerging research suggests the COVID-19 pandemic will have a lasting impact on the mental wellbeing of young people. Uncertainty about the duration of the pandemic, concerns about vulnerability to infection, continued physical distancing measures, and social and economic upheaval is driving increased anxiety and emotional stress for children and young adults. The research shows particular increases in clinginess, irritability, and fear in younger children—along with depression, anxiety, suicidal thoughts, and substance use in adolescents.</a:t>
            </a:r>
          </a:p>
        </p:txBody>
      </p:sp>
      <p:sp>
        <p:nvSpPr>
          <p:cNvPr id="5" name="Rectangle 4">
            <a:extLst>
              <a:ext uri="{FF2B5EF4-FFF2-40B4-BE49-F238E27FC236}">
                <a16:creationId xmlns:a16="http://schemas.microsoft.com/office/drawing/2014/main" id="{36801041-5CA0-4B80-85AA-E4FFF635F515}"/>
              </a:ext>
            </a:extLst>
          </p:cNvPr>
          <p:cNvSpPr/>
          <p:nvPr/>
        </p:nvSpPr>
        <p:spPr>
          <a:xfrm>
            <a:off x="0" y="4174838"/>
            <a:ext cx="7772400" cy="27959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44AD8AC1-B21E-4822-BAAE-CFE5294C4C28}"/>
              </a:ext>
            </a:extLst>
          </p:cNvPr>
          <p:cNvSpPr txBox="1"/>
          <p:nvPr/>
        </p:nvSpPr>
        <p:spPr>
          <a:xfrm>
            <a:off x="404038" y="7062157"/>
            <a:ext cx="6911162" cy="584775"/>
          </a:xfrm>
          <a:prstGeom prst="rect">
            <a:avLst/>
          </a:prstGeom>
          <a:noFill/>
        </p:spPr>
        <p:txBody>
          <a:bodyPr wrap="square" rtlCol="0">
            <a:spAutoFit/>
          </a:bodyPr>
          <a:lstStyle/>
          <a:p>
            <a:r>
              <a:rPr lang="en-US" sz="1200" b="1" dirty="0">
                <a:solidFill>
                  <a:schemeClr val="tx2"/>
                </a:solidFill>
              </a:rPr>
              <a:t>A Closer Look at the Mental Health of Youth &amp; Adolescents</a:t>
            </a:r>
          </a:p>
          <a:p>
            <a:r>
              <a:rPr lang="en-US" sz="1000" dirty="0"/>
              <a:t>The breadth of the emotional impact of COVID-19 and its various effects spans geographies, ethnicities, and social status. Parents, teachers, and professionals across the country report the following observations and concerns: </a:t>
            </a:r>
          </a:p>
        </p:txBody>
      </p:sp>
      <p:sp>
        <p:nvSpPr>
          <p:cNvPr id="37" name="TextBox 36">
            <a:extLst>
              <a:ext uri="{FF2B5EF4-FFF2-40B4-BE49-F238E27FC236}">
                <a16:creationId xmlns:a16="http://schemas.microsoft.com/office/drawing/2014/main" id="{D933F3F5-8489-4C2B-97CF-C155B82A5CAF}"/>
              </a:ext>
            </a:extLst>
          </p:cNvPr>
          <p:cNvSpPr txBox="1"/>
          <p:nvPr/>
        </p:nvSpPr>
        <p:spPr>
          <a:xfrm>
            <a:off x="430619" y="7738308"/>
            <a:ext cx="3350549" cy="1938992"/>
          </a:xfrm>
          <a:prstGeom prst="rect">
            <a:avLst/>
          </a:prstGeom>
          <a:noFill/>
        </p:spPr>
        <p:txBody>
          <a:bodyPr wrap="square" rtlCol="0">
            <a:spAutoFit/>
          </a:bodyPr>
          <a:lstStyle/>
          <a:p>
            <a:r>
              <a:rPr lang="en-US" sz="1000" b="1" dirty="0">
                <a:solidFill>
                  <a:schemeClr val="accent6"/>
                </a:solidFill>
              </a:rPr>
              <a:t>Isolation Is Damaging. </a:t>
            </a:r>
            <a:r>
              <a:rPr lang="en-US" sz="1000" dirty="0"/>
              <a:t>Youth are experiencing prolonged social isolation and various traumas associated with not being in school. While students would typically spend 30+ hours each week interacting with peers in-person, many kids now spend all of that time physically alone. </a:t>
            </a:r>
          </a:p>
          <a:p>
            <a:endParaRPr lang="en-US" sz="1000" dirty="0"/>
          </a:p>
          <a:p>
            <a:r>
              <a:rPr lang="en-US" sz="1000" b="1" dirty="0">
                <a:solidFill>
                  <a:schemeClr val="accent6"/>
                </a:solidFill>
              </a:rPr>
              <a:t>Loneliness Is a Major Concern. </a:t>
            </a:r>
            <a:r>
              <a:rPr lang="en-US" sz="1000" dirty="0"/>
              <a:t>Prior to COVID-19, 75% of school aged children took part in a sport, club, or other activity—many of which have been suspended. This means children are missing opportunities for social connections and exercise.</a:t>
            </a:r>
          </a:p>
        </p:txBody>
      </p:sp>
      <p:sp>
        <p:nvSpPr>
          <p:cNvPr id="39" name="TextBox 38">
            <a:extLst>
              <a:ext uri="{FF2B5EF4-FFF2-40B4-BE49-F238E27FC236}">
                <a16:creationId xmlns:a16="http://schemas.microsoft.com/office/drawing/2014/main" id="{C8A7CCB6-00C9-4616-A3B8-D3084BF36EF3}"/>
              </a:ext>
            </a:extLst>
          </p:cNvPr>
          <p:cNvSpPr txBox="1"/>
          <p:nvPr/>
        </p:nvSpPr>
        <p:spPr>
          <a:xfrm>
            <a:off x="3883763" y="7738308"/>
            <a:ext cx="3350549" cy="1938992"/>
          </a:xfrm>
          <a:prstGeom prst="rect">
            <a:avLst/>
          </a:prstGeom>
          <a:noFill/>
        </p:spPr>
        <p:txBody>
          <a:bodyPr wrap="square" rtlCol="0">
            <a:spAutoFit/>
          </a:bodyPr>
          <a:lstStyle/>
          <a:p>
            <a:r>
              <a:rPr lang="en-US" sz="1000" b="1" dirty="0">
                <a:solidFill>
                  <a:schemeClr val="accent6"/>
                </a:solidFill>
              </a:rPr>
              <a:t>Safe Spaces Are Diminished. </a:t>
            </a:r>
            <a:r>
              <a:rPr lang="en-US" sz="1000" dirty="0"/>
              <a:t>School, along with friends’ houses, previously afforded some youth time in safer places. Issues are compounded for children who live in unsafe environments—as they are now isolated within these conditions. </a:t>
            </a:r>
          </a:p>
          <a:p>
            <a:endParaRPr lang="en-US" sz="1000" dirty="0">
              <a:solidFill>
                <a:schemeClr val="accent6"/>
              </a:solidFill>
            </a:endParaRPr>
          </a:p>
          <a:p>
            <a:r>
              <a:rPr lang="en-US" sz="1000" b="1" dirty="0">
                <a:solidFill>
                  <a:schemeClr val="accent6"/>
                </a:solidFill>
              </a:rPr>
              <a:t>Poverty Presents Challenges. </a:t>
            </a:r>
            <a:r>
              <a:rPr lang="en-US" sz="1000" dirty="0"/>
              <a:t>Before the pandemic, 20 million students received free or reduced-price lunches—and access has been disrupted for many. Poverty and the challenges related to unemployed parents and caregivers have increased the prevalence of both hunger and homelessness. </a:t>
            </a:r>
            <a:r>
              <a:rPr lang="en-US" sz="1000" baseline="30000" dirty="0"/>
              <a:t>1 </a:t>
            </a:r>
            <a:endParaRPr lang="en-US" sz="1000" dirty="0"/>
          </a:p>
        </p:txBody>
      </p:sp>
      <p:sp>
        <p:nvSpPr>
          <p:cNvPr id="40" name="Rectangle 39">
            <a:extLst>
              <a:ext uri="{FF2B5EF4-FFF2-40B4-BE49-F238E27FC236}">
                <a16:creationId xmlns:a16="http://schemas.microsoft.com/office/drawing/2014/main" id="{58D92C2F-6799-46F0-B633-6B08ED343B85}"/>
              </a:ext>
            </a:extLst>
          </p:cNvPr>
          <p:cNvSpPr/>
          <p:nvPr/>
        </p:nvSpPr>
        <p:spPr>
          <a:xfrm>
            <a:off x="-2437" y="9876096"/>
            <a:ext cx="7772400" cy="2355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41" name="TextBox 40">
            <a:extLst>
              <a:ext uri="{FF2B5EF4-FFF2-40B4-BE49-F238E27FC236}">
                <a16:creationId xmlns:a16="http://schemas.microsoft.com/office/drawing/2014/main" id="{FB9637DC-5DB1-4F0E-8346-DACD79AB3370}"/>
              </a:ext>
            </a:extLst>
          </p:cNvPr>
          <p:cNvSpPr txBox="1"/>
          <p:nvPr/>
        </p:nvSpPr>
        <p:spPr>
          <a:xfrm>
            <a:off x="392152" y="4325300"/>
            <a:ext cx="6911162" cy="276999"/>
          </a:xfrm>
          <a:prstGeom prst="rect">
            <a:avLst/>
          </a:prstGeom>
          <a:noFill/>
        </p:spPr>
        <p:txBody>
          <a:bodyPr wrap="square" rtlCol="0">
            <a:spAutoFit/>
          </a:bodyPr>
          <a:lstStyle/>
          <a:p>
            <a:r>
              <a:rPr lang="en-US" sz="1200" b="1" dirty="0">
                <a:solidFill>
                  <a:schemeClr val="tx2"/>
                </a:solidFill>
              </a:rPr>
              <a:t>UNICEF REPORT: COVID-19 AFFECT ON YOUTH</a:t>
            </a:r>
          </a:p>
        </p:txBody>
      </p:sp>
      <p:pic>
        <p:nvPicPr>
          <p:cNvPr id="6" name="Graphic 5" descr="Questions">
            <a:extLst>
              <a:ext uri="{FF2B5EF4-FFF2-40B4-BE49-F238E27FC236}">
                <a16:creationId xmlns:a16="http://schemas.microsoft.com/office/drawing/2014/main" id="{A9C01E31-D94B-439E-856A-737F281FB9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31289" y="4602030"/>
            <a:ext cx="914400" cy="914400"/>
          </a:xfrm>
          <a:prstGeom prst="rect">
            <a:avLst/>
          </a:prstGeom>
        </p:spPr>
      </p:pic>
      <p:pic>
        <p:nvPicPr>
          <p:cNvPr id="8" name="Graphic 7" descr="Male profile">
            <a:extLst>
              <a:ext uri="{FF2B5EF4-FFF2-40B4-BE49-F238E27FC236}">
                <a16:creationId xmlns:a16="http://schemas.microsoft.com/office/drawing/2014/main" id="{7812826B-98F4-4E04-9F84-FF5DE5CDED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7583" y="5874821"/>
            <a:ext cx="733999" cy="733999"/>
          </a:xfrm>
          <a:prstGeom prst="rect">
            <a:avLst/>
          </a:prstGeom>
        </p:spPr>
      </p:pic>
      <p:pic>
        <p:nvPicPr>
          <p:cNvPr id="10" name="Graphic 9" descr="Female Profile">
            <a:extLst>
              <a:ext uri="{FF2B5EF4-FFF2-40B4-BE49-F238E27FC236}">
                <a16:creationId xmlns:a16="http://schemas.microsoft.com/office/drawing/2014/main" id="{8762F723-ACFB-4D3D-A48C-D38762EACED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4062" y="5961769"/>
            <a:ext cx="733999" cy="733999"/>
          </a:xfrm>
          <a:prstGeom prst="rect">
            <a:avLst/>
          </a:prstGeom>
        </p:spPr>
      </p:pic>
      <p:sp>
        <p:nvSpPr>
          <p:cNvPr id="11" name="TextBox 10">
            <a:extLst>
              <a:ext uri="{FF2B5EF4-FFF2-40B4-BE49-F238E27FC236}">
                <a16:creationId xmlns:a16="http://schemas.microsoft.com/office/drawing/2014/main" id="{7845C4ED-3878-4D05-BBC2-9C7ED9E06E03}"/>
              </a:ext>
            </a:extLst>
          </p:cNvPr>
          <p:cNvSpPr txBox="1"/>
          <p:nvPr/>
        </p:nvSpPr>
        <p:spPr>
          <a:xfrm>
            <a:off x="5369843" y="5574185"/>
            <a:ext cx="2080590" cy="707886"/>
          </a:xfrm>
          <a:prstGeom prst="rect">
            <a:avLst/>
          </a:prstGeom>
          <a:noFill/>
        </p:spPr>
        <p:txBody>
          <a:bodyPr wrap="square" rtlCol="0">
            <a:spAutoFit/>
          </a:bodyPr>
          <a:lstStyle/>
          <a:p>
            <a:r>
              <a:rPr lang="en-US" sz="1000" b="1" dirty="0">
                <a:solidFill>
                  <a:schemeClr val="accent6"/>
                </a:solidFill>
              </a:rPr>
              <a:t>73% </a:t>
            </a:r>
            <a:r>
              <a:rPr lang="en-US" sz="1000" dirty="0">
                <a:solidFill>
                  <a:schemeClr val="tx2"/>
                </a:solidFill>
              </a:rPr>
              <a:t>have felt the need to ask for help concerning their physical and mental well-being. Despite this, </a:t>
            </a:r>
            <a:r>
              <a:rPr lang="en-US" sz="1000" b="1" dirty="0">
                <a:solidFill>
                  <a:schemeClr val="accent6"/>
                </a:solidFill>
              </a:rPr>
              <a:t>40% </a:t>
            </a:r>
            <a:r>
              <a:rPr lang="en-US" sz="1000" dirty="0">
                <a:solidFill>
                  <a:schemeClr val="tx2"/>
                </a:solidFill>
              </a:rPr>
              <a:t>did not ask for help. </a:t>
            </a:r>
          </a:p>
        </p:txBody>
      </p:sp>
      <p:cxnSp>
        <p:nvCxnSpPr>
          <p:cNvPr id="13" name="Straight Connector 12">
            <a:extLst>
              <a:ext uri="{FF2B5EF4-FFF2-40B4-BE49-F238E27FC236}">
                <a16:creationId xmlns:a16="http://schemas.microsoft.com/office/drawing/2014/main" id="{A56EF04A-68FD-47DB-9525-28ED9E23BEBB}"/>
              </a:ext>
            </a:extLst>
          </p:cNvPr>
          <p:cNvCxnSpPr/>
          <p:nvPr/>
        </p:nvCxnSpPr>
        <p:spPr>
          <a:xfrm>
            <a:off x="5016500" y="4560944"/>
            <a:ext cx="0" cy="2145795"/>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02F314E-E73C-4857-9977-CCA4790D3DD5}"/>
              </a:ext>
            </a:extLst>
          </p:cNvPr>
          <p:cNvSpPr txBox="1"/>
          <p:nvPr/>
        </p:nvSpPr>
        <p:spPr>
          <a:xfrm>
            <a:off x="1361225" y="6066035"/>
            <a:ext cx="3497654" cy="525465"/>
          </a:xfrm>
          <a:prstGeom prst="rect">
            <a:avLst/>
          </a:prstGeom>
          <a:noFill/>
        </p:spPr>
        <p:txBody>
          <a:bodyPr wrap="square" rtlCol="0">
            <a:spAutoFit/>
          </a:bodyPr>
          <a:lstStyle/>
          <a:p>
            <a:pPr>
              <a:lnSpc>
                <a:spcPct val="150000"/>
              </a:lnSpc>
            </a:pPr>
            <a:r>
              <a:rPr lang="en-US" sz="1000" b="1" dirty="0">
                <a:solidFill>
                  <a:schemeClr val="accent6"/>
                </a:solidFill>
              </a:rPr>
              <a:t>43% </a:t>
            </a:r>
            <a:r>
              <a:rPr lang="en-US" sz="1000" dirty="0">
                <a:solidFill>
                  <a:schemeClr val="tx2"/>
                </a:solidFill>
              </a:rPr>
              <a:t>young females feel pessimistic about the future </a:t>
            </a:r>
          </a:p>
          <a:p>
            <a:pPr>
              <a:lnSpc>
                <a:spcPct val="150000"/>
              </a:lnSpc>
            </a:pPr>
            <a:r>
              <a:rPr lang="en-US" sz="1000" b="1" dirty="0">
                <a:solidFill>
                  <a:schemeClr val="accent6"/>
                </a:solidFill>
              </a:rPr>
              <a:t>31% </a:t>
            </a:r>
            <a:r>
              <a:rPr lang="en-US" sz="1000" dirty="0">
                <a:solidFill>
                  <a:schemeClr val="tx2"/>
                </a:solidFill>
              </a:rPr>
              <a:t>young males feel pessimistic about the future </a:t>
            </a:r>
          </a:p>
        </p:txBody>
      </p:sp>
      <p:pic>
        <p:nvPicPr>
          <p:cNvPr id="22" name="Picture 21">
            <a:extLst>
              <a:ext uri="{FF2B5EF4-FFF2-40B4-BE49-F238E27FC236}">
                <a16:creationId xmlns:a16="http://schemas.microsoft.com/office/drawing/2014/main" id="{015C4773-8BD3-4172-9F45-524D32AD7D1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0498" y="4688618"/>
            <a:ext cx="1051114" cy="701155"/>
          </a:xfrm>
          <a:prstGeom prst="rect">
            <a:avLst/>
          </a:prstGeom>
        </p:spPr>
      </p:pic>
      <p:pic>
        <p:nvPicPr>
          <p:cNvPr id="24" name="Picture 23">
            <a:extLst>
              <a:ext uri="{FF2B5EF4-FFF2-40B4-BE49-F238E27FC236}">
                <a16:creationId xmlns:a16="http://schemas.microsoft.com/office/drawing/2014/main" id="{7C8A9EEF-D7EB-4F86-B499-BF2BC62BD12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40670" y="4688618"/>
            <a:ext cx="1051114" cy="701155"/>
          </a:xfrm>
          <a:prstGeom prst="rect">
            <a:avLst/>
          </a:prstGeom>
        </p:spPr>
      </p:pic>
      <p:pic>
        <p:nvPicPr>
          <p:cNvPr id="28" name="Picture 27">
            <a:extLst>
              <a:ext uri="{FF2B5EF4-FFF2-40B4-BE49-F238E27FC236}">
                <a16:creationId xmlns:a16="http://schemas.microsoft.com/office/drawing/2014/main" id="{59B3027C-1822-4AFE-A8E1-9D579BE3B4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450842" y="4688618"/>
            <a:ext cx="1051114" cy="701155"/>
          </a:xfrm>
          <a:prstGeom prst="rect">
            <a:avLst/>
          </a:prstGeom>
        </p:spPr>
      </p:pic>
      <p:sp>
        <p:nvSpPr>
          <p:cNvPr id="38" name="TextBox 37">
            <a:extLst>
              <a:ext uri="{FF2B5EF4-FFF2-40B4-BE49-F238E27FC236}">
                <a16:creationId xmlns:a16="http://schemas.microsoft.com/office/drawing/2014/main" id="{A25C46FD-6807-49FD-BF61-3A54B2E926BF}"/>
              </a:ext>
            </a:extLst>
          </p:cNvPr>
          <p:cNvSpPr txBox="1"/>
          <p:nvPr/>
        </p:nvSpPr>
        <p:spPr>
          <a:xfrm>
            <a:off x="640299" y="4872685"/>
            <a:ext cx="631511" cy="338554"/>
          </a:xfrm>
          <a:prstGeom prst="rect">
            <a:avLst/>
          </a:prstGeom>
          <a:noFill/>
        </p:spPr>
        <p:txBody>
          <a:bodyPr wrap="square" rtlCol="0">
            <a:spAutoFit/>
          </a:bodyPr>
          <a:lstStyle/>
          <a:p>
            <a:pPr algn="ctr"/>
            <a:r>
              <a:rPr lang="en-US" sz="1600" b="1" dirty="0">
                <a:solidFill>
                  <a:schemeClr val="accent6"/>
                </a:solidFill>
              </a:rPr>
              <a:t>15%</a:t>
            </a:r>
            <a:endParaRPr lang="en-US" sz="1600" dirty="0">
              <a:solidFill>
                <a:schemeClr val="tx2"/>
              </a:solidFill>
            </a:endParaRPr>
          </a:p>
        </p:txBody>
      </p:sp>
      <p:sp>
        <p:nvSpPr>
          <p:cNvPr id="42" name="TextBox 41">
            <a:extLst>
              <a:ext uri="{FF2B5EF4-FFF2-40B4-BE49-F238E27FC236}">
                <a16:creationId xmlns:a16="http://schemas.microsoft.com/office/drawing/2014/main" id="{D98646FD-368A-4BC5-94A7-D713E0315A08}"/>
              </a:ext>
            </a:extLst>
          </p:cNvPr>
          <p:cNvSpPr txBox="1"/>
          <p:nvPr/>
        </p:nvSpPr>
        <p:spPr>
          <a:xfrm>
            <a:off x="2163920" y="4867332"/>
            <a:ext cx="631511" cy="338554"/>
          </a:xfrm>
          <a:prstGeom prst="rect">
            <a:avLst/>
          </a:prstGeom>
          <a:noFill/>
        </p:spPr>
        <p:txBody>
          <a:bodyPr wrap="square" rtlCol="0">
            <a:spAutoFit/>
          </a:bodyPr>
          <a:lstStyle/>
          <a:p>
            <a:pPr algn="ctr"/>
            <a:r>
              <a:rPr lang="en-US" sz="1600" b="1" dirty="0">
                <a:solidFill>
                  <a:schemeClr val="accent6"/>
                </a:solidFill>
              </a:rPr>
              <a:t>27%</a:t>
            </a:r>
            <a:endParaRPr lang="en-US" sz="1600" dirty="0">
              <a:solidFill>
                <a:schemeClr val="tx2"/>
              </a:solidFill>
            </a:endParaRPr>
          </a:p>
        </p:txBody>
      </p:sp>
      <p:sp>
        <p:nvSpPr>
          <p:cNvPr id="43" name="TextBox 42">
            <a:extLst>
              <a:ext uri="{FF2B5EF4-FFF2-40B4-BE49-F238E27FC236}">
                <a16:creationId xmlns:a16="http://schemas.microsoft.com/office/drawing/2014/main" id="{8C558EDB-09B4-46AA-B636-82ACFF65B0BC}"/>
              </a:ext>
            </a:extLst>
          </p:cNvPr>
          <p:cNvSpPr txBox="1"/>
          <p:nvPr/>
        </p:nvSpPr>
        <p:spPr>
          <a:xfrm>
            <a:off x="3678824" y="4868388"/>
            <a:ext cx="631511" cy="338554"/>
          </a:xfrm>
          <a:prstGeom prst="rect">
            <a:avLst/>
          </a:prstGeom>
          <a:noFill/>
        </p:spPr>
        <p:txBody>
          <a:bodyPr wrap="square" rtlCol="0">
            <a:spAutoFit/>
          </a:bodyPr>
          <a:lstStyle/>
          <a:p>
            <a:pPr algn="ctr"/>
            <a:r>
              <a:rPr lang="en-US" sz="1600" b="1" dirty="0">
                <a:solidFill>
                  <a:schemeClr val="accent6"/>
                </a:solidFill>
              </a:rPr>
              <a:t>46%</a:t>
            </a:r>
            <a:endParaRPr lang="en-US" sz="1600" dirty="0">
              <a:solidFill>
                <a:schemeClr val="tx2"/>
              </a:solidFill>
            </a:endParaRPr>
          </a:p>
        </p:txBody>
      </p:sp>
      <p:sp>
        <p:nvSpPr>
          <p:cNvPr id="44" name="TextBox 43">
            <a:extLst>
              <a:ext uri="{FF2B5EF4-FFF2-40B4-BE49-F238E27FC236}">
                <a16:creationId xmlns:a16="http://schemas.microsoft.com/office/drawing/2014/main" id="{765106DB-B5AA-4096-90DF-E00DC0B35CA9}"/>
              </a:ext>
            </a:extLst>
          </p:cNvPr>
          <p:cNvSpPr txBox="1"/>
          <p:nvPr/>
        </p:nvSpPr>
        <p:spPr>
          <a:xfrm>
            <a:off x="301682" y="5389773"/>
            <a:ext cx="1317021" cy="400110"/>
          </a:xfrm>
          <a:prstGeom prst="rect">
            <a:avLst/>
          </a:prstGeom>
          <a:noFill/>
        </p:spPr>
        <p:txBody>
          <a:bodyPr wrap="square" rtlCol="0">
            <a:spAutoFit/>
          </a:bodyPr>
          <a:lstStyle/>
          <a:p>
            <a:pPr algn="ctr"/>
            <a:r>
              <a:rPr lang="en-US" sz="1000" dirty="0">
                <a:solidFill>
                  <a:schemeClr val="tx2"/>
                </a:solidFill>
              </a:rPr>
              <a:t>Reported anxiety in the last seven days </a:t>
            </a:r>
          </a:p>
        </p:txBody>
      </p:sp>
      <p:sp>
        <p:nvSpPr>
          <p:cNvPr id="45" name="TextBox 44">
            <a:extLst>
              <a:ext uri="{FF2B5EF4-FFF2-40B4-BE49-F238E27FC236}">
                <a16:creationId xmlns:a16="http://schemas.microsoft.com/office/drawing/2014/main" id="{5FC48D5D-D21B-46CA-9F6F-7352648CD84B}"/>
              </a:ext>
            </a:extLst>
          </p:cNvPr>
          <p:cNvSpPr txBox="1"/>
          <p:nvPr/>
        </p:nvSpPr>
        <p:spPr>
          <a:xfrm>
            <a:off x="1771822" y="5389773"/>
            <a:ext cx="1426857" cy="400110"/>
          </a:xfrm>
          <a:prstGeom prst="rect">
            <a:avLst/>
          </a:prstGeom>
          <a:noFill/>
        </p:spPr>
        <p:txBody>
          <a:bodyPr wrap="square" rtlCol="0">
            <a:spAutoFit/>
          </a:bodyPr>
          <a:lstStyle/>
          <a:p>
            <a:pPr algn="ctr"/>
            <a:r>
              <a:rPr lang="en-US" sz="1000" dirty="0">
                <a:solidFill>
                  <a:schemeClr val="tx2"/>
                </a:solidFill>
              </a:rPr>
              <a:t>Reported depression in the last 7 days </a:t>
            </a:r>
          </a:p>
        </p:txBody>
      </p:sp>
      <p:sp>
        <p:nvSpPr>
          <p:cNvPr id="46" name="TextBox 45">
            <a:extLst>
              <a:ext uri="{FF2B5EF4-FFF2-40B4-BE49-F238E27FC236}">
                <a16:creationId xmlns:a16="http://schemas.microsoft.com/office/drawing/2014/main" id="{8BA0EF92-0379-4DFC-A116-B370561A6FF4}"/>
              </a:ext>
            </a:extLst>
          </p:cNvPr>
          <p:cNvSpPr txBox="1"/>
          <p:nvPr/>
        </p:nvSpPr>
        <p:spPr>
          <a:xfrm>
            <a:off x="3282044" y="5389773"/>
            <a:ext cx="1426857" cy="553998"/>
          </a:xfrm>
          <a:prstGeom prst="rect">
            <a:avLst/>
          </a:prstGeom>
          <a:noFill/>
        </p:spPr>
        <p:txBody>
          <a:bodyPr wrap="square" rtlCol="0">
            <a:spAutoFit/>
          </a:bodyPr>
          <a:lstStyle/>
          <a:p>
            <a:pPr algn="ctr"/>
            <a:r>
              <a:rPr lang="en-US" sz="1000" dirty="0">
                <a:solidFill>
                  <a:schemeClr val="tx2"/>
                </a:solidFill>
              </a:rPr>
              <a:t>Reported less motivation to do activities they enjoyed </a:t>
            </a:r>
          </a:p>
        </p:txBody>
      </p:sp>
      <p:sp>
        <p:nvSpPr>
          <p:cNvPr id="2" name="TextBox 1">
            <a:extLst>
              <a:ext uri="{FF2B5EF4-FFF2-40B4-BE49-F238E27FC236}">
                <a16:creationId xmlns:a16="http://schemas.microsoft.com/office/drawing/2014/main" id="{EF7FD506-4041-46EF-835A-FD13EA7E7B73}"/>
              </a:ext>
            </a:extLst>
          </p:cNvPr>
          <p:cNvSpPr txBox="1"/>
          <p:nvPr/>
        </p:nvSpPr>
        <p:spPr>
          <a:xfrm>
            <a:off x="227191" y="6688227"/>
            <a:ext cx="5942976" cy="338554"/>
          </a:xfrm>
          <a:prstGeom prst="rect">
            <a:avLst/>
          </a:prstGeom>
          <a:noFill/>
        </p:spPr>
        <p:txBody>
          <a:bodyPr wrap="square" rtlCol="0">
            <a:spAutoFit/>
          </a:bodyPr>
          <a:lstStyle/>
          <a:p>
            <a:r>
              <a:rPr lang="en-US" sz="800" dirty="0"/>
              <a:t>Source: </a:t>
            </a:r>
            <a:r>
              <a:rPr lang="en-US" sz="800" dirty="0">
                <a:hlinkClick r:id="rId12"/>
              </a:rPr>
              <a:t>https://www.unicef.org/lac/en/impact-covid-19-mental-health-adolescents-and-youth</a:t>
            </a:r>
            <a:endParaRPr lang="en-US" sz="800" dirty="0"/>
          </a:p>
          <a:p>
            <a:endParaRPr lang="en-US" sz="800" dirty="0"/>
          </a:p>
        </p:txBody>
      </p:sp>
    </p:spTree>
    <p:extLst>
      <p:ext uri="{BB962C8B-B14F-4D97-AF65-F5344CB8AC3E}">
        <p14:creationId xmlns:p14="http://schemas.microsoft.com/office/powerpoint/2010/main" val="277800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6">
            <a:extLst>
              <a:ext uri="{FF2B5EF4-FFF2-40B4-BE49-F238E27FC236}">
                <a16:creationId xmlns:a16="http://schemas.microsoft.com/office/drawing/2014/main" id="{AD450AFD-B101-4CBA-8985-B2513345EE95}"/>
              </a:ext>
            </a:extLst>
          </p:cNvPr>
          <p:cNvSpPr/>
          <p:nvPr/>
        </p:nvSpPr>
        <p:spPr>
          <a:xfrm flipH="1">
            <a:off x="0" y="-616689"/>
            <a:ext cx="7772400" cy="1556148"/>
          </a:xfrm>
          <a:custGeom>
            <a:avLst/>
            <a:gdLst>
              <a:gd name="connsiteX0" fmla="*/ 0 w 7772400"/>
              <a:gd name="connsiteY0" fmla="*/ 0 h 665415"/>
              <a:gd name="connsiteX1" fmla="*/ 7772400 w 7772400"/>
              <a:gd name="connsiteY1" fmla="*/ 0 h 665415"/>
              <a:gd name="connsiteX2" fmla="*/ 7772400 w 7772400"/>
              <a:gd name="connsiteY2" fmla="*/ 665415 h 665415"/>
              <a:gd name="connsiteX3" fmla="*/ 0 w 7772400"/>
              <a:gd name="connsiteY3" fmla="*/ 665415 h 665415"/>
              <a:gd name="connsiteX4" fmla="*/ 0 w 7772400"/>
              <a:gd name="connsiteY4" fmla="*/ 0 h 665415"/>
              <a:gd name="connsiteX0" fmla="*/ 0 w 7772400"/>
              <a:gd name="connsiteY0" fmla="*/ 0 h 1261161"/>
              <a:gd name="connsiteX1" fmla="*/ 7772400 w 7772400"/>
              <a:gd name="connsiteY1" fmla="*/ 0 h 1261161"/>
              <a:gd name="connsiteX2" fmla="*/ 7772400 w 7772400"/>
              <a:gd name="connsiteY2" fmla="*/ 665415 h 1261161"/>
              <a:gd name="connsiteX3" fmla="*/ 0 w 7772400"/>
              <a:gd name="connsiteY3" fmla="*/ 1261161 h 1261161"/>
              <a:gd name="connsiteX4" fmla="*/ 0 w 7772400"/>
              <a:gd name="connsiteY4" fmla="*/ 0 h 126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2400" h="1261161">
                <a:moveTo>
                  <a:pt x="0" y="0"/>
                </a:moveTo>
                <a:lnTo>
                  <a:pt x="7772400" y="0"/>
                </a:lnTo>
                <a:lnTo>
                  <a:pt x="7772400" y="665415"/>
                </a:lnTo>
                <a:lnTo>
                  <a:pt x="0" y="1261161"/>
                </a:lnTo>
                <a:lnTo>
                  <a:pt x="0" y="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44ABED6-A23E-494A-812A-72CC165E6614}"/>
              </a:ext>
            </a:extLst>
          </p:cNvPr>
          <p:cNvSpPr txBox="1"/>
          <p:nvPr/>
        </p:nvSpPr>
        <p:spPr>
          <a:xfrm>
            <a:off x="430619" y="754765"/>
            <a:ext cx="3350549" cy="1015663"/>
          </a:xfrm>
          <a:prstGeom prst="rect">
            <a:avLst/>
          </a:prstGeom>
          <a:noFill/>
        </p:spPr>
        <p:txBody>
          <a:bodyPr wrap="square" rtlCol="0">
            <a:spAutoFit/>
          </a:bodyPr>
          <a:lstStyle/>
          <a:p>
            <a:r>
              <a:rPr lang="en-US" sz="1000" b="1" dirty="0">
                <a:solidFill>
                  <a:schemeClr val="accent6"/>
                </a:solidFill>
              </a:rPr>
              <a:t>Access to Services Are Impaired. </a:t>
            </a:r>
            <a:r>
              <a:rPr lang="en-US" sz="1000" dirty="0"/>
              <a:t>6.3 million children across 10,600 public schools access support resources through school-based health clinics, many of which have now been closed in order to contain the disease. Health, community, and social services access is now impaired by limited time at school.</a:t>
            </a:r>
            <a:r>
              <a:rPr lang="en-US" sz="1000" baseline="30000" dirty="0"/>
              <a:t>1</a:t>
            </a:r>
            <a:r>
              <a:rPr lang="en-US" sz="1000" dirty="0"/>
              <a:t> </a:t>
            </a:r>
          </a:p>
        </p:txBody>
      </p:sp>
      <p:sp>
        <p:nvSpPr>
          <p:cNvPr id="23" name="TextBox 22">
            <a:extLst>
              <a:ext uri="{FF2B5EF4-FFF2-40B4-BE49-F238E27FC236}">
                <a16:creationId xmlns:a16="http://schemas.microsoft.com/office/drawing/2014/main" id="{0D2C2715-D7D2-48F3-8B62-81491CA48673}"/>
              </a:ext>
            </a:extLst>
          </p:cNvPr>
          <p:cNvSpPr txBox="1"/>
          <p:nvPr/>
        </p:nvSpPr>
        <p:spPr>
          <a:xfrm>
            <a:off x="3883763" y="754765"/>
            <a:ext cx="3350549" cy="707886"/>
          </a:xfrm>
          <a:prstGeom prst="rect">
            <a:avLst/>
          </a:prstGeom>
          <a:noFill/>
        </p:spPr>
        <p:txBody>
          <a:bodyPr wrap="square" rtlCol="0">
            <a:spAutoFit/>
          </a:bodyPr>
          <a:lstStyle/>
          <a:p>
            <a:r>
              <a:rPr lang="en-US" sz="1000" b="1" dirty="0">
                <a:solidFill>
                  <a:schemeClr val="accent6"/>
                </a:solidFill>
              </a:rPr>
              <a:t>It is More Than COVID-19. </a:t>
            </a:r>
            <a:r>
              <a:rPr lang="en-US" sz="1000" dirty="0"/>
              <a:t>Since the start of the pandemic, many youth are experiencing additional traumas that compound their stress and anxiety— including racism and natural disasters like wildfires. </a:t>
            </a:r>
          </a:p>
        </p:txBody>
      </p:sp>
      <p:sp>
        <p:nvSpPr>
          <p:cNvPr id="24" name="TextBox 23">
            <a:extLst>
              <a:ext uri="{FF2B5EF4-FFF2-40B4-BE49-F238E27FC236}">
                <a16:creationId xmlns:a16="http://schemas.microsoft.com/office/drawing/2014/main" id="{46865F72-CE02-4574-A98E-5914F5489B50}"/>
              </a:ext>
            </a:extLst>
          </p:cNvPr>
          <p:cNvSpPr txBox="1"/>
          <p:nvPr/>
        </p:nvSpPr>
        <p:spPr>
          <a:xfrm>
            <a:off x="404038" y="452681"/>
            <a:ext cx="6911162" cy="276999"/>
          </a:xfrm>
          <a:prstGeom prst="rect">
            <a:avLst/>
          </a:prstGeom>
          <a:noFill/>
        </p:spPr>
        <p:txBody>
          <a:bodyPr wrap="square" rtlCol="0">
            <a:spAutoFit/>
          </a:bodyPr>
          <a:lstStyle/>
          <a:p>
            <a:r>
              <a:rPr lang="en-US" sz="1200" dirty="0">
                <a:solidFill>
                  <a:schemeClr val="tx2"/>
                </a:solidFill>
              </a:rPr>
              <a:t>A Closer Look at the Mental Health of Youth &amp; Adolescents Continued:</a:t>
            </a:r>
          </a:p>
        </p:txBody>
      </p:sp>
      <p:sp>
        <p:nvSpPr>
          <p:cNvPr id="27" name="TextBox 26">
            <a:extLst>
              <a:ext uri="{FF2B5EF4-FFF2-40B4-BE49-F238E27FC236}">
                <a16:creationId xmlns:a16="http://schemas.microsoft.com/office/drawing/2014/main" id="{5FB69A34-A4B1-42F2-BF22-FD4B53C7D3CD}"/>
              </a:ext>
            </a:extLst>
          </p:cNvPr>
          <p:cNvSpPr txBox="1"/>
          <p:nvPr/>
        </p:nvSpPr>
        <p:spPr>
          <a:xfrm>
            <a:off x="404038" y="2008829"/>
            <a:ext cx="6911162" cy="738664"/>
          </a:xfrm>
          <a:prstGeom prst="rect">
            <a:avLst/>
          </a:prstGeom>
          <a:noFill/>
        </p:spPr>
        <p:txBody>
          <a:bodyPr wrap="square" rtlCol="0">
            <a:spAutoFit/>
          </a:bodyPr>
          <a:lstStyle/>
          <a:p>
            <a:r>
              <a:rPr lang="en-US" sz="1200" b="1" dirty="0">
                <a:solidFill>
                  <a:schemeClr val="tx2"/>
                </a:solidFill>
              </a:rPr>
              <a:t>Support for Your Family</a:t>
            </a:r>
          </a:p>
          <a:p>
            <a:r>
              <a:rPr lang="en-US" sz="1000" dirty="0"/>
              <a:t>The past year highlighted the need for increased focus on the well-being of you and your family, including the physical, financial, and emotional well-being. Here are resources available through our benefits program to help you navigate mental health in a family setting.</a:t>
            </a:r>
          </a:p>
        </p:txBody>
      </p:sp>
      <p:sp>
        <p:nvSpPr>
          <p:cNvPr id="33" name="TextBox 32">
            <a:extLst>
              <a:ext uri="{FF2B5EF4-FFF2-40B4-BE49-F238E27FC236}">
                <a16:creationId xmlns:a16="http://schemas.microsoft.com/office/drawing/2014/main" id="{F4E8BB9D-BE3A-49B3-8F8D-CA13EF3269DF}"/>
              </a:ext>
            </a:extLst>
          </p:cNvPr>
          <p:cNvSpPr txBox="1"/>
          <p:nvPr/>
        </p:nvSpPr>
        <p:spPr>
          <a:xfrm>
            <a:off x="404038" y="2849496"/>
            <a:ext cx="3350549" cy="3477875"/>
          </a:xfrm>
          <a:prstGeom prst="rect">
            <a:avLst/>
          </a:prstGeom>
          <a:noFill/>
        </p:spPr>
        <p:txBody>
          <a:bodyPr wrap="square" rtlCol="0">
            <a:spAutoFit/>
          </a:bodyPr>
          <a:lstStyle/>
          <a:p>
            <a:r>
              <a:rPr lang="en-US" sz="1000" b="1" dirty="0">
                <a:solidFill>
                  <a:schemeClr val="accent6"/>
                </a:solidFill>
              </a:rPr>
              <a:t>Try Virtual Care Options. </a:t>
            </a:r>
            <a:r>
              <a:rPr lang="en-US" sz="1000" dirty="0"/>
              <a:t>Our health plan offers $</a:t>
            </a:r>
            <a:r>
              <a:rPr lang="en-US" sz="1000" dirty="0">
                <a:highlight>
                  <a:srgbClr val="FFFF00"/>
                </a:highlight>
              </a:rPr>
              <a:t>X</a:t>
            </a:r>
            <a:r>
              <a:rPr lang="en-US" sz="1000" dirty="0"/>
              <a:t> virtual visits through </a:t>
            </a:r>
            <a:r>
              <a:rPr lang="en-US" sz="1000" dirty="0">
                <a:highlight>
                  <a:srgbClr val="FFFF00"/>
                </a:highlight>
              </a:rPr>
              <a:t>[provider]</a:t>
            </a:r>
            <a:r>
              <a:rPr lang="en-US" sz="1000" dirty="0"/>
              <a:t>. Use this virtual service for </a:t>
            </a:r>
            <a:r>
              <a:rPr lang="en-US" sz="1000" dirty="0">
                <a:highlight>
                  <a:srgbClr val="FFFF00"/>
                </a:highlight>
              </a:rPr>
              <a:t>[include common uses such as: cold and flu, prescription refills, allergies, headaches, skin conditions, men's health, women's health, and more]</a:t>
            </a:r>
            <a:r>
              <a:rPr lang="en-US" sz="1000" dirty="0"/>
              <a:t>. Start now at </a:t>
            </a:r>
            <a:r>
              <a:rPr lang="en-US" sz="1000" dirty="0">
                <a:highlight>
                  <a:srgbClr val="FFFF00"/>
                </a:highlight>
              </a:rPr>
              <a:t>[website] </a:t>
            </a:r>
            <a:r>
              <a:rPr lang="en-US" sz="1000" dirty="0"/>
              <a:t>or </a:t>
            </a:r>
            <a:r>
              <a:rPr lang="en-US" sz="1000" dirty="0">
                <a:highlight>
                  <a:srgbClr val="FFFF00"/>
                </a:highlight>
              </a:rPr>
              <a:t>[mobile app]</a:t>
            </a:r>
            <a:r>
              <a:rPr lang="en-US" sz="1000" dirty="0"/>
              <a:t>.</a:t>
            </a:r>
          </a:p>
          <a:p>
            <a:endParaRPr lang="en-US" sz="1000" dirty="0"/>
          </a:p>
          <a:p>
            <a:r>
              <a:rPr lang="en-US" sz="1000" b="1" dirty="0">
                <a:solidFill>
                  <a:schemeClr val="accent6"/>
                </a:solidFill>
              </a:rPr>
              <a:t>Use Our Employee Assistance Program (EAP). </a:t>
            </a:r>
            <a:r>
              <a:rPr lang="en-US" sz="1000" dirty="0"/>
              <a:t>Our EAP can offer meaningful support to employees concerned for the emotional wellbeing of their children. These confidential and no-cost opportunities to be connected with mental health professionals, helpful resources in the community, and more can be a lifeline for a struggling parent. Learn more at </a:t>
            </a:r>
            <a:r>
              <a:rPr lang="en-US" sz="1000" dirty="0">
                <a:highlight>
                  <a:srgbClr val="FFFF00"/>
                </a:highlight>
              </a:rPr>
              <a:t>[website or phone number]</a:t>
            </a:r>
            <a:r>
              <a:rPr lang="en-US" sz="1000" dirty="0"/>
              <a:t>.</a:t>
            </a:r>
          </a:p>
          <a:p>
            <a:endParaRPr lang="en-US" sz="1000" dirty="0"/>
          </a:p>
          <a:p>
            <a:r>
              <a:rPr lang="en-US" sz="1000" b="1" dirty="0">
                <a:solidFill>
                  <a:schemeClr val="accent6"/>
                </a:solidFill>
              </a:rPr>
              <a:t>Mental Health &amp; Substance Abuse Coverage. </a:t>
            </a:r>
            <a:r>
              <a:rPr lang="en-US" sz="1000" dirty="0"/>
              <a:t>Beyond the free or reduced-cost services provided by our EAP, your benefits plan also includes behavioral health treatment like psychotherapy and counseling, mental health inpatient services, and treatment for substance use disorder. Learn more at </a:t>
            </a:r>
            <a:r>
              <a:rPr lang="en-US" sz="1000" dirty="0">
                <a:highlight>
                  <a:srgbClr val="FFFF00"/>
                </a:highlight>
              </a:rPr>
              <a:t>[website/phone number].</a:t>
            </a:r>
          </a:p>
        </p:txBody>
      </p:sp>
      <p:sp>
        <p:nvSpPr>
          <p:cNvPr id="34" name="TextBox 33">
            <a:extLst>
              <a:ext uri="{FF2B5EF4-FFF2-40B4-BE49-F238E27FC236}">
                <a16:creationId xmlns:a16="http://schemas.microsoft.com/office/drawing/2014/main" id="{DCE894DE-0F82-433E-A0E2-EA3264A15820}"/>
              </a:ext>
            </a:extLst>
          </p:cNvPr>
          <p:cNvSpPr txBox="1"/>
          <p:nvPr/>
        </p:nvSpPr>
        <p:spPr>
          <a:xfrm>
            <a:off x="3883763" y="2849496"/>
            <a:ext cx="3350549" cy="3477875"/>
          </a:xfrm>
          <a:prstGeom prst="rect">
            <a:avLst/>
          </a:prstGeom>
          <a:noFill/>
        </p:spPr>
        <p:txBody>
          <a:bodyPr wrap="square" rtlCol="0">
            <a:spAutoFit/>
          </a:bodyPr>
          <a:lstStyle/>
          <a:p>
            <a:r>
              <a:rPr lang="en-US" sz="1000" b="1" dirty="0">
                <a:solidFill>
                  <a:schemeClr val="accent6"/>
                </a:solidFill>
              </a:rPr>
              <a:t>Time Off &amp; Flexible Working Arrangements. </a:t>
            </a:r>
            <a:r>
              <a:rPr lang="en-US" sz="1000" dirty="0"/>
              <a:t>During COVID, we launched </a:t>
            </a:r>
            <a:r>
              <a:rPr lang="en-US" sz="1000" dirty="0">
                <a:highlight>
                  <a:srgbClr val="FFFF00"/>
                </a:highlight>
              </a:rPr>
              <a:t>[remote work/flexible schedules, etc.]</a:t>
            </a:r>
            <a:r>
              <a:rPr lang="en-US" sz="1000" dirty="0"/>
              <a:t> to keep workers safer and provide flexibility. However, as the line between work and life at home has blurred, it is important to seek work/life balance, including time away. Please talk to your manager or HR if you need time to cope with family issues.</a:t>
            </a:r>
          </a:p>
          <a:p>
            <a:endParaRPr lang="en-US" sz="1000" dirty="0"/>
          </a:p>
          <a:p>
            <a:r>
              <a:rPr lang="en-US" sz="1000" b="1" dirty="0">
                <a:solidFill>
                  <a:schemeClr val="accent6"/>
                </a:solidFill>
              </a:rPr>
              <a:t>Internal Networking Groups. </a:t>
            </a:r>
            <a:r>
              <a:rPr lang="en-US" sz="1000" dirty="0">
                <a:highlight>
                  <a:srgbClr val="FFFF00"/>
                </a:highlight>
              </a:rPr>
              <a:t>[List any new or existing internal networking groups. See the following as an example]</a:t>
            </a:r>
            <a:r>
              <a:rPr lang="en-US" sz="1000" dirty="0"/>
              <a:t> Next month we are launching a Parents Groups that will meet monthly to provide an additional forum for you to connect with one another, share ideas, and receive peer-to-peer support— and help feel more connected to each other.</a:t>
            </a:r>
          </a:p>
          <a:p>
            <a:endParaRPr lang="en-US" sz="1000" dirty="0"/>
          </a:p>
          <a:p>
            <a:r>
              <a:rPr lang="en-US" sz="1000" b="1" dirty="0">
                <a:solidFill>
                  <a:schemeClr val="accent6"/>
                </a:solidFill>
              </a:rPr>
              <a:t>Additional Resources. </a:t>
            </a:r>
            <a:r>
              <a:rPr lang="en-US" sz="1000" dirty="0"/>
              <a:t>In addition to our plans and programs, there are national resources that can provide just-in-time, critical support. Call the 24/7 National Suicide Prevention Lifeline (1-800-273-8255) or text the Crisis Text Line (741741) if you or someone you know needs support.</a:t>
            </a:r>
          </a:p>
        </p:txBody>
      </p:sp>
      <p:sp>
        <p:nvSpPr>
          <p:cNvPr id="3" name="TextBox 2">
            <a:extLst>
              <a:ext uri="{FF2B5EF4-FFF2-40B4-BE49-F238E27FC236}">
                <a16:creationId xmlns:a16="http://schemas.microsoft.com/office/drawing/2014/main" id="{D94A6662-D113-4A1B-8D7D-C717794CE18E}"/>
              </a:ext>
            </a:extLst>
          </p:cNvPr>
          <p:cNvSpPr txBox="1"/>
          <p:nvPr/>
        </p:nvSpPr>
        <p:spPr>
          <a:xfrm>
            <a:off x="428549" y="6473626"/>
            <a:ext cx="5486400" cy="307777"/>
          </a:xfrm>
          <a:prstGeom prst="rect">
            <a:avLst/>
          </a:prstGeom>
          <a:noFill/>
        </p:spPr>
        <p:txBody>
          <a:bodyPr wrap="square" rtlCol="0">
            <a:spAutoFit/>
          </a:bodyPr>
          <a:lstStyle/>
          <a:p>
            <a:pPr marL="114300" indent="-114300">
              <a:buAutoNum type="arabicPlain"/>
            </a:pPr>
            <a:r>
              <a:rPr lang="en-US" sz="700" dirty="0">
                <a:hlinkClick r:id="rId2"/>
              </a:rPr>
              <a:t>https://www.kff.org/coronavirus-covid-19/issue-brief/childrens-health-and-well-being-during-the-coronavirus-pandemic/</a:t>
            </a:r>
            <a:endParaRPr lang="en-US" sz="700" dirty="0"/>
          </a:p>
          <a:p>
            <a:endParaRPr lang="en-US" sz="700" dirty="0"/>
          </a:p>
        </p:txBody>
      </p:sp>
      <p:pic>
        <p:nvPicPr>
          <p:cNvPr id="6" name="Picture 5">
            <a:extLst>
              <a:ext uri="{FF2B5EF4-FFF2-40B4-BE49-F238E27FC236}">
                <a16:creationId xmlns:a16="http://schemas.microsoft.com/office/drawing/2014/main" id="{F0665ADC-6475-4613-9734-789D4D2E00E5}"/>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6799461"/>
            <a:ext cx="7772400" cy="3321090"/>
          </a:xfrm>
          <a:prstGeom prst="rect">
            <a:avLst/>
          </a:prstGeom>
        </p:spPr>
      </p:pic>
      <p:sp>
        <p:nvSpPr>
          <p:cNvPr id="35" name="Rectangle 34">
            <a:extLst>
              <a:ext uri="{FF2B5EF4-FFF2-40B4-BE49-F238E27FC236}">
                <a16:creationId xmlns:a16="http://schemas.microsoft.com/office/drawing/2014/main" id="{6C421EB7-EE8F-48B5-9F79-826CF7532FD3}"/>
              </a:ext>
            </a:extLst>
          </p:cNvPr>
          <p:cNvSpPr/>
          <p:nvPr/>
        </p:nvSpPr>
        <p:spPr>
          <a:xfrm>
            <a:off x="-2437" y="9876096"/>
            <a:ext cx="7772400" cy="2355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Tree>
    <p:extLst>
      <p:ext uri="{BB962C8B-B14F-4D97-AF65-F5344CB8AC3E}">
        <p14:creationId xmlns:p14="http://schemas.microsoft.com/office/powerpoint/2010/main" val="1778915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27A0A3-CCCA-4403-9F1F-41EDA3C7B9DB}"/>
              </a:ext>
            </a:extLst>
          </p:cNvPr>
          <p:cNvSpPr/>
          <p:nvPr/>
        </p:nvSpPr>
        <p:spPr>
          <a:xfrm>
            <a:off x="4017815" y="2057400"/>
            <a:ext cx="3754585" cy="3913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9C3E78E-195A-4975-93BD-E2BBD492DA4B}"/>
              </a:ext>
            </a:extLst>
          </p:cNvPr>
          <p:cNvSpPr/>
          <p:nvPr/>
        </p:nvSpPr>
        <p:spPr>
          <a:xfrm>
            <a:off x="44" y="9058943"/>
            <a:ext cx="7772356" cy="11232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58E2371-40F3-4CFE-8DA8-580E6AB9BE40}"/>
              </a:ext>
            </a:extLst>
          </p:cNvPr>
          <p:cNvSpPr txBox="1"/>
          <p:nvPr/>
        </p:nvSpPr>
        <p:spPr>
          <a:xfrm>
            <a:off x="300116" y="9332140"/>
            <a:ext cx="4404173" cy="276999"/>
          </a:xfrm>
          <a:prstGeom prst="rect">
            <a:avLst/>
          </a:prstGeom>
          <a:noFill/>
        </p:spPr>
        <p:txBody>
          <a:bodyPr wrap="square" rtlCol="0">
            <a:spAutoFit/>
          </a:bodyPr>
          <a:lstStyle/>
          <a:p>
            <a:r>
              <a:rPr lang="en-US" sz="1200" b="1" dirty="0">
                <a:solidFill>
                  <a:schemeClr val="bg1"/>
                </a:solidFill>
              </a:rPr>
              <a:t>QUESTIONS? WE’RE HERE TO HELP.</a:t>
            </a:r>
          </a:p>
        </p:txBody>
      </p:sp>
      <p:sp>
        <p:nvSpPr>
          <p:cNvPr id="40" name="TextBox 39">
            <a:extLst>
              <a:ext uri="{FF2B5EF4-FFF2-40B4-BE49-F238E27FC236}">
                <a16:creationId xmlns:a16="http://schemas.microsoft.com/office/drawing/2014/main" id="{936A0B37-F72D-4DC9-A2DB-204F030D97AC}"/>
              </a:ext>
            </a:extLst>
          </p:cNvPr>
          <p:cNvSpPr txBox="1"/>
          <p:nvPr/>
        </p:nvSpPr>
        <p:spPr>
          <a:xfrm>
            <a:off x="300116" y="9585828"/>
            <a:ext cx="4202608" cy="230832"/>
          </a:xfrm>
          <a:prstGeom prst="rect">
            <a:avLst/>
          </a:prstGeom>
          <a:noFill/>
        </p:spPr>
        <p:txBody>
          <a:bodyPr wrap="square" rtlCol="0">
            <a:spAutoFit/>
          </a:bodyPr>
          <a:lstStyle/>
          <a:p>
            <a:r>
              <a:rPr lang="en-US" sz="900" dirty="0">
                <a:solidFill>
                  <a:schemeClr val="bg1"/>
                </a:solidFill>
              </a:rPr>
              <a:t>Website.com/help       000.000.0000          info@email.com</a:t>
            </a:r>
          </a:p>
        </p:txBody>
      </p:sp>
      <p:pic>
        <p:nvPicPr>
          <p:cNvPr id="4" name="Picture 3">
            <a:extLst>
              <a:ext uri="{FF2B5EF4-FFF2-40B4-BE49-F238E27FC236}">
                <a16:creationId xmlns:a16="http://schemas.microsoft.com/office/drawing/2014/main" id="{6D5B73C6-0C59-44E6-83EC-84279D2A3A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4395" y="9197116"/>
            <a:ext cx="1245033" cy="709121"/>
          </a:xfrm>
          <a:prstGeom prst="rect">
            <a:avLst/>
          </a:prstGeom>
        </p:spPr>
      </p:pic>
      <p:sp>
        <p:nvSpPr>
          <p:cNvPr id="19" name="Rectangle 16">
            <a:extLst>
              <a:ext uri="{FF2B5EF4-FFF2-40B4-BE49-F238E27FC236}">
                <a16:creationId xmlns:a16="http://schemas.microsoft.com/office/drawing/2014/main" id="{AD450AFD-B101-4CBA-8985-B2513345EE95}"/>
              </a:ext>
            </a:extLst>
          </p:cNvPr>
          <p:cNvSpPr/>
          <p:nvPr/>
        </p:nvSpPr>
        <p:spPr>
          <a:xfrm flipH="1">
            <a:off x="0" y="-616689"/>
            <a:ext cx="7772400" cy="1556148"/>
          </a:xfrm>
          <a:custGeom>
            <a:avLst/>
            <a:gdLst>
              <a:gd name="connsiteX0" fmla="*/ 0 w 7772400"/>
              <a:gd name="connsiteY0" fmla="*/ 0 h 665415"/>
              <a:gd name="connsiteX1" fmla="*/ 7772400 w 7772400"/>
              <a:gd name="connsiteY1" fmla="*/ 0 h 665415"/>
              <a:gd name="connsiteX2" fmla="*/ 7772400 w 7772400"/>
              <a:gd name="connsiteY2" fmla="*/ 665415 h 665415"/>
              <a:gd name="connsiteX3" fmla="*/ 0 w 7772400"/>
              <a:gd name="connsiteY3" fmla="*/ 665415 h 665415"/>
              <a:gd name="connsiteX4" fmla="*/ 0 w 7772400"/>
              <a:gd name="connsiteY4" fmla="*/ 0 h 665415"/>
              <a:gd name="connsiteX0" fmla="*/ 0 w 7772400"/>
              <a:gd name="connsiteY0" fmla="*/ 0 h 1261161"/>
              <a:gd name="connsiteX1" fmla="*/ 7772400 w 7772400"/>
              <a:gd name="connsiteY1" fmla="*/ 0 h 1261161"/>
              <a:gd name="connsiteX2" fmla="*/ 7772400 w 7772400"/>
              <a:gd name="connsiteY2" fmla="*/ 665415 h 1261161"/>
              <a:gd name="connsiteX3" fmla="*/ 0 w 7772400"/>
              <a:gd name="connsiteY3" fmla="*/ 1261161 h 1261161"/>
              <a:gd name="connsiteX4" fmla="*/ 0 w 7772400"/>
              <a:gd name="connsiteY4" fmla="*/ 0 h 126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2400" h="1261161">
                <a:moveTo>
                  <a:pt x="0" y="0"/>
                </a:moveTo>
                <a:lnTo>
                  <a:pt x="7772400" y="0"/>
                </a:lnTo>
                <a:lnTo>
                  <a:pt x="7772400" y="665415"/>
                </a:lnTo>
                <a:lnTo>
                  <a:pt x="0" y="1261161"/>
                </a:lnTo>
                <a:lnTo>
                  <a:pt x="0" y="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FB69A34-A4B1-42F2-BF22-FD4B53C7D3CD}"/>
              </a:ext>
            </a:extLst>
          </p:cNvPr>
          <p:cNvSpPr txBox="1"/>
          <p:nvPr/>
        </p:nvSpPr>
        <p:spPr>
          <a:xfrm>
            <a:off x="404038" y="788327"/>
            <a:ext cx="3350549" cy="4893647"/>
          </a:xfrm>
          <a:prstGeom prst="rect">
            <a:avLst/>
          </a:prstGeom>
          <a:noFill/>
        </p:spPr>
        <p:txBody>
          <a:bodyPr wrap="square" rtlCol="0">
            <a:spAutoFit/>
          </a:bodyPr>
          <a:lstStyle/>
          <a:p>
            <a:r>
              <a:rPr lang="en-US" sz="1200" b="1" dirty="0">
                <a:solidFill>
                  <a:schemeClr val="tx2"/>
                </a:solidFill>
              </a:rPr>
              <a:t>Tips for Families</a:t>
            </a:r>
          </a:p>
          <a:p>
            <a:r>
              <a:rPr lang="en-US" sz="1000" dirty="0"/>
              <a:t>There are several actions parents and other family members can take when dealing with the emotional impact of the pandemic on youth: </a:t>
            </a:r>
          </a:p>
          <a:p>
            <a:endParaRPr lang="en-US" sz="1000" dirty="0"/>
          </a:p>
          <a:p>
            <a:pPr marL="228600" indent="-228600">
              <a:buFont typeface="+mj-lt"/>
              <a:buAutoNum type="arabicPeriod"/>
            </a:pPr>
            <a:r>
              <a:rPr lang="en-US" sz="1000" b="1" dirty="0">
                <a:solidFill>
                  <a:schemeClr val="accent6"/>
                </a:solidFill>
              </a:rPr>
              <a:t>Be present and available to the child. </a:t>
            </a:r>
            <a:r>
              <a:rPr lang="en-US" sz="1000" dirty="0"/>
              <a:t>Acknowledge and validate their concerns and challenges, and offer support. </a:t>
            </a:r>
          </a:p>
          <a:p>
            <a:pPr marL="228600" indent="-228600">
              <a:buFont typeface="+mj-lt"/>
              <a:buAutoNum type="arabicPeriod"/>
            </a:pPr>
            <a:endParaRPr lang="en-US" sz="1000" dirty="0"/>
          </a:p>
          <a:p>
            <a:pPr marL="228600" indent="-228600">
              <a:buFont typeface="+mj-lt"/>
              <a:buAutoNum type="arabicPeriod"/>
            </a:pPr>
            <a:r>
              <a:rPr lang="en-US" sz="1000" b="1" dirty="0">
                <a:solidFill>
                  <a:schemeClr val="accent6"/>
                </a:solidFill>
              </a:rPr>
              <a:t>Appreciate young peoples’ ability to ask for help. </a:t>
            </a:r>
            <a:r>
              <a:rPr lang="en-US" sz="1000" dirty="0"/>
              <a:t>Refer individuals in need to local or virtual resources if they express concern to you. Help them find pediatricians, therapists, and EAP counselors. </a:t>
            </a:r>
          </a:p>
          <a:p>
            <a:pPr marL="228600" indent="-228600">
              <a:buFont typeface="+mj-lt"/>
              <a:buAutoNum type="arabicPeriod"/>
            </a:pPr>
            <a:endParaRPr lang="en-US" sz="1000" dirty="0"/>
          </a:p>
          <a:p>
            <a:pPr marL="228600" indent="-228600">
              <a:buFont typeface="+mj-lt"/>
              <a:buAutoNum type="arabicPeriod"/>
            </a:pPr>
            <a:r>
              <a:rPr lang="en-US" sz="1000" b="1" dirty="0">
                <a:solidFill>
                  <a:schemeClr val="accent6"/>
                </a:solidFill>
              </a:rPr>
              <a:t>Consider alternative treatments. </a:t>
            </a:r>
            <a:r>
              <a:rPr lang="en-US" sz="1000" dirty="0"/>
              <a:t>There are many treatment options, such as meditation apps and on-line therapy grounded in evidenced-based guidelines. Examples include </a:t>
            </a:r>
            <a:r>
              <a:rPr lang="en-US" sz="1000" dirty="0" err="1"/>
              <a:t>Talkspace</a:t>
            </a:r>
            <a:r>
              <a:rPr lang="en-US" sz="1000" dirty="0"/>
              <a:t>, </a:t>
            </a:r>
            <a:r>
              <a:rPr lang="en-US" sz="1000" dirty="0" err="1"/>
              <a:t>BetterHelp</a:t>
            </a:r>
            <a:r>
              <a:rPr lang="en-US" sz="1000" dirty="0"/>
              <a:t>, and Calm. (The </a:t>
            </a:r>
            <a:r>
              <a:rPr lang="en-US" sz="1000" dirty="0" err="1"/>
              <a:t>notOK</a:t>
            </a:r>
            <a:r>
              <a:rPr lang="en-US" sz="1000" dirty="0"/>
              <a:t> app was created by teenagers to help people when they are feeling vulnerable.) </a:t>
            </a:r>
          </a:p>
          <a:p>
            <a:pPr marL="228600" indent="-228600">
              <a:buFont typeface="+mj-lt"/>
              <a:buAutoNum type="arabicPeriod"/>
            </a:pPr>
            <a:endParaRPr lang="en-US" sz="1000" dirty="0"/>
          </a:p>
          <a:p>
            <a:pPr marL="228600" indent="-228600">
              <a:buFont typeface="+mj-lt"/>
              <a:buAutoNum type="arabicPeriod"/>
            </a:pPr>
            <a:r>
              <a:rPr lang="en-US" sz="1000" b="1" dirty="0">
                <a:solidFill>
                  <a:schemeClr val="accent6"/>
                </a:solidFill>
              </a:rPr>
              <a:t>Look for warning signs. </a:t>
            </a:r>
            <a:r>
              <a:rPr lang="en-US" sz="1000" dirty="0"/>
              <a:t>Increased irritability, sudden changes in behavior or appearance, and comments such as “I’m a burden” or “I’m creating stress for this family” should not be ignored. </a:t>
            </a:r>
          </a:p>
          <a:p>
            <a:pPr marL="228600" indent="-228600">
              <a:buFont typeface="+mj-lt"/>
              <a:buAutoNum type="arabicPeriod"/>
            </a:pPr>
            <a:endParaRPr lang="en-US" sz="1000" dirty="0">
              <a:solidFill>
                <a:schemeClr val="tx2"/>
              </a:solidFill>
            </a:endParaRPr>
          </a:p>
          <a:p>
            <a:pPr marL="228600" indent="-228600">
              <a:buFont typeface="+mj-lt"/>
              <a:buAutoNum type="arabicPeriod"/>
            </a:pPr>
            <a:r>
              <a:rPr lang="en-US" sz="1000" b="1" dirty="0">
                <a:solidFill>
                  <a:schemeClr val="accent6"/>
                </a:solidFill>
              </a:rPr>
              <a:t>Lean on your village. </a:t>
            </a:r>
            <a:r>
              <a:rPr lang="en-US" sz="1000" dirty="0"/>
              <a:t>Parents and doctors should work closely with everyone involved in the child’s treatment—teachers, coaches, therapists, and other family members, as appropriate. </a:t>
            </a:r>
          </a:p>
        </p:txBody>
      </p:sp>
      <p:sp>
        <p:nvSpPr>
          <p:cNvPr id="15" name="TextBox 14">
            <a:extLst>
              <a:ext uri="{FF2B5EF4-FFF2-40B4-BE49-F238E27FC236}">
                <a16:creationId xmlns:a16="http://schemas.microsoft.com/office/drawing/2014/main" id="{CEAB616F-33BA-4425-8001-02DEA37EC6A1}"/>
              </a:ext>
            </a:extLst>
          </p:cNvPr>
          <p:cNvSpPr txBox="1"/>
          <p:nvPr/>
        </p:nvSpPr>
        <p:spPr>
          <a:xfrm>
            <a:off x="4414564" y="3823171"/>
            <a:ext cx="2961086" cy="1815882"/>
          </a:xfrm>
          <a:prstGeom prst="rect">
            <a:avLst/>
          </a:prstGeom>
          <a:noFill/>
        </p:spPr>
        <p:txBody>
          <a:bodyPr wrap="square" rtlCol="0">
            <a:spAutoFit/>
          </a:bodyPr>
          <a:lstStyle/>
          <a:p>
            <a:pPr algn="ctr"/>
            <a:r>
              <a:rPr lang="en-US" sz="1200" b="1" dirty="0">
                <a:solidFill>
                  <a:schemeClr val="bg1"/>
                </a:solidFill>
              </a:rPr>
              <a:t>There is Reason to be Optimistic</a:t>
            </a:r>
          </a:p>
          <a:p>
            <a:endParaRPr lang="en-US" sz="1000" dirty="0">
              <a:solidFill>
                <a:schemeClr val="bg1"/>
              </a:solidFill>
            </a:endParaRPr>
          </a:p>
          <a:p>
            <a:r>
              <a:rPr lang="en-US" sz="1000" dirty="0">
                <a:solidFill>
                  <a:schemeClr val="bg1"/>
                </a:solidFill>
              </a:rPr>
              <a:t>While the research can be concerning, we know that childhood mental health issues and disorders can be treated and managed. Early diagnosis and the connection to appropriate services are essential. While the most important thing is for parents and doctors to work closely together in support of a child, employer support also can have a meaningful impact in the mental health of youth and adolescents. </a:t>
            </a:r>
          </a:p>
        </p:txBody>
      </p:sp>
      <p:pic>
        <p:nvPicPr>
          <p:cNvPr id="5" name="Picture 4">
            <a:extLst>
              <a:ext uri="{FF2B5EF4-FFF2-40B4-BE49-F238E27FC236}">
                <a16:creationId xmlns:a16="http://schemas.microsoft.com/office/drawing/2014/main" id="{4FA617AF-DA7B-45EE-BD47-ED33A4B88C6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4585379" y="323382"/>
            <a:ext cx="2619456" cy="2619456"/>
          </a:xfrm>
          <a:prstGeom prst="ellipse">
            <a:avLst/>
          </a:prstGeom>
        </p:spPr>
      </p:pic>
      <p:pic>
        <p:nvPicPr>
          <p:cNvPr id="8" name="Graphic 7">
            <a:extLst>
              <a:ext uri="{FF2B5EF4-FFF2-40B4-BE49-F238E27FC236}">
                <a16:creationId xmlns:a16="http://schemas.microsoft.com/office/drawing/2014/main" id="{64D419C8-5357-4B7E-96E6-6112D1B1C5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720544" y="3186918"/>
            <a:ext cx="349125" cy="571971"/>
          </a:xfrm>
          <a:prstGeom prst="rect">
            <a:avLst/>
          </a:prstGeom>
        </p:spPr>
      </p:pic>
      <p:sp>
        <p:nvSpPr>
          <p:cNvPr id="20" name="TextBox 19">
            <a:extLst>
              <a:ext uri="{FF2B5EF4-FFF2-40B4-BE49-F238E27FC236}">
                <a16:creationId xmlns:a16="http://schemas.microsoft.com/office/drawing/2014/main" id="{6A5B2F75-EBEB-4FF2-BEDE-603633D41054}"/>
              </a:ext>
            </a:extLst>
          </p:cNvPr>
          <p:cNvSpPr txBox="1"/>
          <p:nvPr/>
        </p:nvSpPr>
        <p:spPr>
          <a:xfrm>
            <a:off x="5594231" y="9221450"/>
            <a:ext cx="2178169" cy="253104"/>
          </a:xfrm>
          <a:prstGeom prst="rect">
            <a:avLst/>
          </a:prstGeom>
          <a:noFill/>
        </p:spPr>
        <p:txBody>
          <a:bodyPr wrap="square" rtlCol="0">
            <a:spAutoFit/>
          </a:bodyPr>
          <a:lstStyle/>
          <a:p>
            <a:pPr algn="ctr"/>
            <a:r>
              <a:rPr lang="en-US" sz="1000" dirty="0">
                <a:highlight>
                  <a:srgbClr val="FFFF00"/>
                </a:highlight>
              </a:rPr>
              <a:t>(replace with company logo)</a:t>
            </a:r>
          </a:p>
        </p:txBody>
      </p:sp>
      <p:sp>
        <p:nvSpPr>
          <p:cNvPr id="2" name="TextBox 1">
            <a:extLst>
              <a:ext uri="{FF2B5EF4-FFF2-40B4-BE49-F238E27FC236}">
                <a16:creationId xmlns:a16="http://schemas.microsoft.com/office/drawing/2014/main" id="{2ED5C01B-B26A-4922-8A89-7489F70ED137}"/>
              </a:ext>
            </a:extLst>
          </p:cNvPr>
          <p:cNvSpPr txBox="1"/>
          <p:nvPr/>
        </p:nvSpPr>
        <p:spPr>
          <a:xfrm>
            <a:off x="329544" y="8070359"/>
            <a:ext cx="7119312" cy="830997"/>
          </a:xfrm>
          <a:prstGeom prst="rect">
            <a:avLst/>
          </a:prstGeom>
          <a:noFill/>
        </p:spPr>
        <p:txBody>
          <a:bodyPr wrap="square" rtlCol="0">
            <a:spAutoFit/>
          </a:bodyPr>
          <a:lstStyle/>
          <a:p>
            <a:r>
              <a:rPr lang="en-US" sz="800" i="1" dirty="0">
                <a:solidFill>
                  <a:schemeClr val="bg2"/>
                </a:solidFill>
              </a:rPr>
              <a:t>Please be advised that any and all information, comments, analysis, and/or recommendations set forth above relative to the possible impact of COVID-19 on potential insurance coverage or other policy implications are intended solely for informational purposes and should not be relied upon as legal or medical advice. As an insurance broker, we have no authority to make coverage decisions as that ability rests solely with the issuing carrier. Therefore, all claims should be submitted to the carrier for evaluation. The positions expressed herein are opinions only and are not to be construed as any form of guarantee or warranty. Finally, given the extremely dynamic and rapidly evolving COVID-19 situation, comments above do not take into account any applicable pending or future legislation introduced with the intent to override, alter or amend current policy language.</a:t>
            </a:r>
            <a:endParaRPr lang="en-US" sz="800" dirty="0">
              <a:solidFill>
                <a:schemeClr val="bg2"/>
              </a:solidFill>
            </a:endParaRPr>
          </a:p>
        </p:txBody>
      </p:sp>
    </p:spTree>
    <p:extLst>
      <p:ext uri="{BB962C8B-B14F-4D97-AF65-F5344CB8AC3E}">
        <p14:creationId xmlns:p14="http://schemas.microsoft.com/office/powerpoint/2010/main" val="139565253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2D72"/>
      </a:dk2>
      <a:lt2>
        <a:srgbClr val="888B8D"/>
      </a:lt2>
      <a:accent1>
        <a:srgbClr val="0072CE"/>
      </a:accent1>
      <a:accent2>
        <a:srgbClr val="7BA4DB"/>
      </a:accent2>
      <a:accent3>
        <a:srgbClr val="9BCBEB"/>
      </a:accent3>
      <a:accent4>
        <a:srgbClr val="B5BD00"/>
      </a:accent4>
      <a:accent5>
        <a:srgbClr val="319B42"/>
      </a:accent5>
      <a:accent6>
        <a:srgbClr val="DC582A"/>
      </a:accent6>
      <a:hlink>
        <a:srgbClr val="0072CE"/>
      </a:hlink>
      <a:folHlink>
        <a:srgbClr val="954F72"/>
      </a:folHlink>
    </a:clrScheme>
    <a:fontScheme name="Custom 1">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876</TotalTime>
  <Words>1442</Words>
  <Application>Microsoft Office PowerPoint</Application>
  <PresentationFormat>Custom</PresentationFormat>
  <Paragraphs>59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Georgia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Jones</dc:creator>
  <cp:lastModifiedBy>Katie Jones</cp:lastModifiedBy>
  <cp:revision>29</cp:revision>
  <dcterms:created xsi:type="dcterms:W3CDTF">2020-03-25T15:41:53Z</dcterms:created>
  <dcterms:modified xsi:type="dcterms:W3CDTF">2021-04-07T15:25:04Z</dcterms:modified>
</cp:coreProperties>
</file>