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vest" initials="H" lastIdx="4" clrIdx="0"/>
  <p:cmAuthor id="1" name="Israel Alonso" initials="IA" lastIdx="3" clrIdx="1">
    <p:extLst>
      <p:ext uri="{19B8F6BF-5375-455C-9EA6-DF929625EA0E}">
        <p15:presenceInfo xmlns:p15="http://schemas.microsoft.com/office/powerpoint/2012/main" userId="1e7c7af150b89671" providerId="Windows Live"/>
      </p:ext>
    </p:extLst>
  </p:cmAuthor>
  <p:cmAuthor id="2" name="Harvest" initials="HA" lastIdx="2" clrIdx="2">
    <p:extLst>
      <p:ext uri="{19B8F6BF-5375-455C-9EA6-DF929625EA0E}">
        <p15:presenceInfo xmlns:p15="http://schemas.microsoft.com/office/powerpoint/2012/main" userId="Harve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p:restoredTop sz="94694"/>
  </p:normalViewPr>
  <p:slideViewPr>
    <p:cSldViewPr snapToGrid="0" snapToObjects="1">
      <p:cViewPr varScale="1">
        <p:scale>
          <a:sx n="60" d="100"/>
          <a:sy n="60" d="100"/>
        </p:scale>
        <p:origin x="11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25T14:00:04.353" idx="1">
    <p:pos x="5990" y="3189"/>
    <p:text>Edit this to make it relevant to your team.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9-07-25T14:04:15.729" idx="2">
    <p:pos x="10274" y="2845"/>
    <p:text>Edit this to make it relevant to your team.</p:text>
    <p:extLst>
      <p:ext uri="{C676402C-5697-4E1C-873F-D02D1690AC5C}">
        <p15:threadingInfo xmlns:p15="http://schemas.microsoft.com/office/powerpoint/2012/main" timeZoneBias="-60"/>
      </p:ext>
    </p:extLst>
  </p:cm>
  <p:cm authorId="0" dt="2019-07-25T14:04:40.920" idx="3">
    <p:pos x="13006" y="4335"/>
    <p:text>Edit this to make it relevant to your team.</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9-07-25T14:05:01.878" idx="4">
    <p:pos x="11947" y="7553"/>
    <p:text>Remove this if it’s not relevant to your team.</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8-12T11:44:55.931" idx="1">
    <p:pos x="13617" y="3767"/>
    <p:text>Edit this to make it relevant to your team.</p:text>
    <p:extLst>
      <p:ext uri="{C676402C-5697-4E1C-873F-D02D1690AC5C}">
        <p15:threadingInfo xmlns:p15="http://schemas.microsoft.com/office/powerpoint/2012/main" timeZoneBias="-60"/>
      </p:ext>
    </p:extLst>
  </p:cm>
  <p:cm authorId="2" dt="2019-08-12T11:45:33.043" idx="2">
    <p:pos x="13605" y="5092"/>
    <p:text>Edit this to make it relevant to your team.</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b="1" dirty="0"/>
              <a:t>[Harvest Notes]:</a:t>
            </a:r>
            <a:r>
              <a:rPr lang="en-GB" b="1" dirty="0"/>
              <a:t> </a:t>
            </a:r>
            <a:r>
              <a:rPr lang="en-GB" sz="2200" b="0" i="0" u="none" strike="noStrike" dirty="0">
                <a:effectLst/>
                <a:latin typeface="Helvetica Neue"/>
                <a:ea typeface="Helvetica Neue"/>
                <a:cs typeface="Helvetica Neue"/>
                <a:sym typeface="Helvetica Neue"/>
              </a:rPr>
              <a:t>Understanding the larger context can motivate people to track time. That’s why it’s a good idea to start with the reasons your company is tracking time. On this slide is a list of common reasons. Remove the ones that don’t apply to you and add others that do.</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Time tracking can provide individuals with valuable information. Point out to your team that this is an opportunity for them to examine and improve their personal work habits.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Team members can opt to receive a weekly digest email that shows them how they spent their time for the week. An example is above. Learn more here: https://</a:t>
            </a:r>
            <a:r>
              <a:rPr lang="en-GB" sz="2200" b="0" i="0" u="none" strike="noStrike" dirty="0" err="1">
                <a:effectLst/>
                <a:latin typeface="Helvetica Neue"/>
                <a:ea typeface="Helvetica Neue"/>
                <a:cs typeface="Helvetica Neue"/>
                <a:sym typeface="Helvetica Neue"/>
              </a:rPr>
              <a:t>help.getharvest.com</a:t>
            </a:r>
            <a:r>
              <a:rPr lang="en-GB" sz="2200" b="0" i="0" u="none" strike="noStrike" dirty="0">
                <a:effectLst/>
                <a:latin typeface="Helvetica Neue"/>
                <a:ea typeface="Helvetica Neue"/>
                <a:cs typeface="Helvetica Neue"/>
                <a:sym typeface="Helvetica Neue"/>
              </a:rPr>
              <a:t>/harvest/reports/reports-</a:t>
            </a:r>
            <a:r>
              <a:rPr lang="en-GB" sz="2200" b="0" i="0" u="none" strike="noStrike" dirty="0" err="1">
                <a:effectLst/>
                <a:latin typeface="Helvetica Neue"/>
                <a:ea typeface="Helvetica Neue"/>
                <a:cs typeface="Helvetica Neue"/>
                <a:sym typeface="Helvetica Neue"/>
              </a:rPr>
              <a:t>faqs</a:t>
            </a:r>
            <a:r>
              <a:rPr lang="en-GB" sz="2200" b="0" i="0" u="none" strike="noStrike" dirty="0">
                <a:effectLst/>
                <a:latin typeface="Helvetica Neue"/>
                <a:ea typeface="Helvetica Neue"/>
                <a:cs typeface="Helvetica Neue"/>
                <a:sym typeface="Helvetica Neue"/>
              </a:rPr>
              <a:t>/personal-time-report/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xfrm>
            <a:off x="381000" y="685800"/>
            <a:ext cx="6096000" cy="3429000"/>
          </a:xfrm>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pPr rtl="0"/>
            <a:r>
              <a:rPr b="1" dirty="0"/>
              <a:t>[Harvest Notes]:</a:t>
            </a:r>
            <a:r>
              <a:rPr dirty="0"/>
              <a:t> </a:t>
            </a:r>
            <a:r>
              <a:rPr lang="en-GB" sz="2200" b="0" i="0" u="none" strike="noStrike" dirty="0">
                <a:effectLst/>
                <a:latin typeface="Helvetica Neue"/>
                <a:ea typeface="Helvetica Neue"/>
                <a:cs typeface="Helvetica Neue"/>
                <a:sym typeface="Helvetica Neue"/>
              </a:rPr>
              <a:t>Give your team an idea of what’s going to happen next and what they need to do. Don’t forget to add them as a user in Harvest and share the Harvest welcome guide with them! </a:t>
            </a:r>
            <a:endParaRPr lang="en-GB" b="0" dirty="0">
              <a:effectLst/>
            </a:endParaRP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rPr b="1" dirty="0"/>
              <a:t>[Harvest Notes]: </a:t>
            </a:r>
            <a:r>
              <a:rPr lang="en-GB" sz="2200" b="0" i="0" u="none" strike="noStrike" dirty="0">
                <a:effectLst/>
                <a:latin typeface="Helvetica Neue"/>
                <a:ea typeface="Helvetica Neue"/>
                <a:cs typeface="Helvetica Neue"/>
                <a:sym typeface="Helvetica Neue"/>
              </a:rPr>
              <a:t>This is a good opportunity to ask your team if they have any initial questions. The link above is for the Harvest welcome guide. Encourage them to give it a look as they’re getting started in Harvest.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381000" y="685800"/>
            <a:ext cx="6096000" cy="3429000"/>
          </a:xfrm>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It helps to show your team examples of the reports you’ll generate using timesheet data. This is an example of the insight you can get into your projects using Harvest. It can help you track project progress against a budget, calculate costs, and figure out how much to invoice clients. Note that, depending on their permissions, not everyone will be able to see this information. However, even people who can’t see it can still track time to the project.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This is an example of the insight Harvest gives you into your team’s time. It can help you figure out who’s in danger of burning out and who can take on new projects. Make it clear that the purpose of collecting this information is not to spy on your team or judge them, but to improve the way you run projects. It’s also helpful to note that only admins in Harvest will have access to this information.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Some companies want their team to track every minute they spend at work. Others only care about client projects. Some are okay with general estimates, whereas others want more exact time entries. Edit the highlighted area above to let your team know exactly what they need to track.</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Make it clear when your team needs to have their time in. Edit the top bullet point to let them know about any deadlines. If you’re using Harvest’s timesheet approval feature, use the second bullet point to let your team know they need to submit their timesheets, and who will be reviewing them. If you aren’t using timesheet approval, feel free to remove it entirely. Learn more about timesheet approval here: https://</a:t>
            </a:r>
            <a:r>
              <a:rPr lang="en-GB" sz="2200" b="0" i="0" u="none" strike="noStrike" dirty="0" err="1">
                <a:effectLst/>
                <a:latin typeface="Helvetica Neue"/>
                <a:ea typeface="Helvetica Neue"/>
                <a:cs typeface="Helvetica Neue"/>
                <a:sym typeface="Helvetica Neue"/>
              </a:rPr>
              <a:t>help.getharvest.com</a:t>
            </a:r>
            <a:r>
              <a:rPr lang="en-GB" sz="2200" b="0" i="0" u="none" strike="noStrike" dirty="0">
                <a:effectLst/>
                <a:latin typeface="Helvetica Neue"/>
                <a:ea typeface="Helvetica Neue"/>
                <a:cs typeface="Helvetica Neue"/>
                <a:sym typeface="Helvetica Neue"/>
              </a:rPr>
              <a:t>/harvest/timesheets/approving-timesheets/timesheet-approval/</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Different people prefer different methods for tracking their time. Make sure your team is aware of all their options, so they can find what works best for them. They can either run a timer as they work, stopping it when they finish a task and starting a new timer when they move on to something else, or they can enter time into their timesheets for a longer stretch of time.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rPr b="1" dirty="0"/>
              <a:t>[Harvest Notes]:</a:t>
            </a:r>
            <a:r>
              <a:rPr dirty="0"/>
              <a:t> </a:t>
            </a:r>
            <a:r>
              <a:rPr lang="en-GB" sz="2200" b="0" i="0" u="none" strike="noStrike" dirty="0">
                <a:effectLst/>
                <a:latin typeface="Helvetica Neue"/>
                <a:ea typeface="Helvetica Neue"/>
                <a:cs typeface="Helvetica Neue"/>
                <a:sym typeface="Helvetica Neue"/>
              </a:rPr>
              <a:t>For people who prefer running a timer, there are lots of different places where they can start a timer. They can either sign in to Harvest’s main web app, or they can download a desktop or mobile app for faster access. If you’re integrating Harvest with another tool, don’t forget to mention that they might be able to track time in that tool as well. You can see the full range of apps and integrations available at http://</a:t>
            </a:r>
            <a:r>
              <a:rPr lang="en-GB" sz="2200" b="0" i="0" u="none" strike="noStrike" dirty="0" err="1">
                <a:effectLst/>
                <a:latin typeface="Helvetica Neue"/>
                <a:ea typeface="Helvetica Neue"/>
                <a:cs typeface="Helvetica Neue"/>
                <a:sym typeface="Helvetica Neue"/>
              </a:rPr>
              <a:t>getharvest.com</a:t>
            </a:r>
            <a:r>
              <a:rPr lang="en-GB" sz="2200" b="0" i="0" u="none" strike="noStrike" dirty="0">
                <a:effectLst/>
                <a:latin typeface="Helvetica Neue"/>
                <a:ea typeface="Helvetica Neue"/>
                <a:cs typeface="Helvetica Neue"/>
                <a:sym typeface="Helvetica Neue"/>
              </a:rPr>
              <a:t>/apps-and-integrations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r>
              <a:rPr b="1" dirty="0"/>
              <a:t>[Harvest Notes]: </a:t>
            </a:r>
            <a:r>
              <a:rPr lang="en-GB" sz="2200" b="0" i="0" u="none" strike="noStrike" dirty="0">
                <a:effectLst/>
                <a:latin typeface="Helvetica Neue"/>
                <a:ea typeface="Helvetica Neue"/>
                <a:cs typeface="Helvetica Neue"/>
                <a:sym typeface="Helvetica Neue"/>
              </a:rPr>
              <a:t>People who prefer entering time into a timesheet will have to sign in to the main Harvest app in order to record their time.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rPr b="1"/>
              <a:t>[Harvest Notes]: </a:t>
            </a:r>
            <a:r>
              <a:t>Some time tracking tools track employees in invasive ways. Harvest isn’t like that. Reassure your team that Harvest is not being used to spy on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291579"/>
            <a:ext cx="29260800" cy="195072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F6F2EF"/>
        </a:solidFill>
        <a:effectLst/>
      </p:bgPr>
    </p:bg>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2921000" y="330200"/>
            <a:ext cx="18542000" cy="920750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8016875" y="-63500"/>
            <a:ext cx="19831050" cy="13220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9972675" y="2125132"/>
            <a:ext cx="16402050" cy="109347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290800" y="6870700"/>
            <a:ext cx="8343900" cy="5562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316200" y="952500"/>
            <a:ext cx="8305800" cy="55372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739900" y="-258233"/>
            <a:ext cx="20065999" cy="13377332"/>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omments" Target="../comments/commen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is is a template for a presentation that you can use to introduce your team to Harvest. You can customize the content of the slides. You’ll want to pay special attention to highlighted areas and fill in info relevant to your team. Check out the presenter notes (View &gt; Presenter Notes) on each slide for more specific instructions."/>
          <p:cNvSpPr/>
          <p:nvPr/>
        </p:nvSpPr>
        <p:spPr>
          <a:xfrm>
            <a:off x="5495055" y="4671431"/>
            <a:ext cx="13397658" cy="4373138"/>
          </a:xfrm>
          <a:prstGeom prst="roundRect">
            <a:avLst>
              <a:gd name="adj" fmla="val 3536"/>
            </a:avLst>
          </a:prstGeom>
          <a:ln w="12700">
            <a:solidFill>
              <a:srgbClr val="000000">
                <a:alpha val="21833"/>
              </a:srgbClr>
            </a:solidFill>
            <a:custDash>
              <a:ds d="600000" sp="600000"/>
            </a:custDash>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89000" tIns="889000" rIns="889000" bIns="889000" anchor="ctr"/>
          <a:lstStyle/>
          <a:p>
            <a:pPr algn="l" defTabSz="457200">
              <a:lnSpc>
                <a:spcPct val="120000"/>
              </a:lnSpc>
              <a:defRPr sz="3266" b="0">
                <a:ln w="0" cap="flat">
                  <a:solidFill>
                    <a:srgbClr val="434343"/>
                  </a:solidFill>
                  <a:prstDash val="solid"/>
                  <a:miter lim="400000"/>
                </a:ln>
                <a:solidFill>
                  <a:srgbClr val="3B3B3B"/>
                </a:solidFill>
                <a:latin typeface="Arial"/>
                <a:ea typeface="Arial"/>
                <a:cs typeface="Arial"/>
                <a:sym typeface="Arial"/>
              </a:defRPr>
            </a:pPr>
            <a:r>
              <a:rPr sz="3200" dirty="0">
                <a:ln w="0" cap="flat">
                  <a:noFill/>
                  <a:prstDash val="solid"/>
                  <a:miter lim="400000"/>
                </a:ln>
                <a:solidFill>
                  <a:schemeClr val="bg2"/>
                </a:solidFill>
              </a:rPr>
              <a:t>This is a template for a presentation that you can use to introduce your team to Harvest. You can customize the content of the slides. You’ll want to pay special attention to highlighted areas and fill in info relevant to your team. Check out the presenter notes on each slide for more specific instructions.</a:t>
            </a:r>
          </a:p>
        </p:txBody>
      </p:sp>
      <p:pic>
        <p:nvPicPr>
          <p:cNvPr id="120" name="Image" descr="Image"/>
          <p:cNvPicPr>
            <a:picLocks noChangeAspect="1"/>
          </p:cNvPicPr>
          <p:nvPr/>
        </p:nvPicPr>
        <p:blipFill>
          <a:blip r:embed="rId2"/>
          <a:stretch>
            <a:fillRect/>
          </a:stretch>
        </p:blipFill>
        <p:spPr>
          <a:xfrm>
            <a:off x="5168900" y="7785100"/>
            <a:ext cx="652310" cy="74855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p:cNvSpPr/>
          <p:nvPr/>
        </p:nvSpPr>
        <p:spPr>
          <a:xfrm>
            <a:off x="495300" y="495300"/>
            <a:ext cx="23393400" cy="12725400"/>
          </a:xfrm>
          <a:prstGeom prst="roundRect">
            <a:avLst>
              <a:gd name="adj" fmla="val 2068"/>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181" name="Image" descr="Image"/>
          <p:cNvPicPr>
            <a:picLocks noChangeAspect="1"/>
          </p:cNvPicPr>
          <p:nvPr/>
        </p:nvPicPr>
        <p:blipFill>
          <a:blip r:embed="rId2"/>
          <a:stretch>
            <a:fillRect/>
          </a:stretch>
        </p:blipFill>
        <p:spPr>
          <a:xfrm>
            <a:off x="846776" y="603902"/>
            <a:ext cx="22690448" cy="12763378"/>
          </a:xfrm>
          <a:prstGeom prst="rect">
            <a:avLst/>
          </a:prstGeom>
          <a:ln w="12700">
            <a:miter lim="400000"/>
          </a:ln>
        </p:spPr>
      </p:pic>
      <p:sp>
        <p:nvSpPr>
          <p:cNvPr id="182" name="Rounded Rectangle"/>
          <p:cNvSpPr/>
          <p:nvPr/>
        </p:nvSpPr>
        <p:spPr>
          <a:xfrm>
            <a:off x="6038111" y="5074092"/>
            <a:ext cx="11806576" cy="3922555"/>
          </a:xfrm>
          <a:prstGeom prst="roundRect">
            <a:avLst>
              <a:gd name="adj" fmla="val 15000"/>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83" name="An introduction to Harvest"/>
          <p:cNvSpPr txBox="1"/>
          <p:nvPr/>
        </p:nvSpPr>
        <p:spPr>
          <a:xfrm>
            <a:off x="9059041" y="5365157"/>
            <a:ext cx="9895603" cy="3088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9700"/>
            </a:lvl1pPr>
          </a:lstStyle>
          <a:p>
            <a:r>
              <a:rPr dirty="0"/>
              <a:t>An introduction to Harvest</a:t>
            </a:r>
          </a:p>
        </p:txBody>
      </p:sp>
      <p:sp>
        <p:nvSpPr>
          <p:cNvPr id="184" name="3"/>
          <p:cNvSpPr txBox="1"/>
          <p:nvPr/>
        </p:nvSpPr>
        <p:spPr>
          <a:xfrm>
            <a:off x="4184996" y="4674742"/>
            <a:ext cx="4255591" cy="4366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28200">
                <a:solidFill>
                  <a:srgbClr val="000000">
                    <a:alpha val="21201"/>
                  </a:srgbClr>
                </a:solidFill>
              </a:defRPr>
            </a:lvl1pPr>
          </a:lstStyle>
          <a:p>
            <a:r>
              <a:t>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ounded Rectangle"/>
          <p:cNvSpPr/>
          <p:nvPr/>
        </p:nvSpPr>
        <p:spPr>
          <a:xfrm>
            <a:off x="495300" y="495300"/>
            <a:ext cx="8701780" cy="12725400"/>
          </a:xfrm>
          <a:prstGeom prst="roundRect">
            <a:avLst>
              <a:gd name="adj" fmla="val 3025"/>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187"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188"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pic>
        <p:nvPicPr>
          <p:cNvPr id="190"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191"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
        <p:nvSpPr>
          <p:cNvPr id="192" name="Options for tracking time"/>
          <p:cNvSpPr txBox="1"/>
          <p:nvPr/>
        </p:nvSpPr>
        <p:spPr>
          <a:xfrm>
            <a:off x="1099900" y="7345739"/>
            <a:ext cx="7492580" cy="261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Options for tracking time</a:t>
            </a:r>
          </a:p>
        </p:txBody>
      </p:sp>
      <p:pic>
        <p:nvPicPr>
          <p:cNvPr id="193" name="tfIJD7CZZFZzAcNazq47-2O6meAR6dtRPce7FkLWb74Sg4M00WwsRpeb8tCL7BydRD4cU_Ie3URYyZP7YTEmDxkTn9DTOx8MlgCngdzWPgn5UadZLX-HPOxXLyvPBB7IvKV5djy7K3Q.png" descr="tfIJD7CZZFZzAcNazq47-2O6meAR6dtRPce7FkLWb74Sg4M00WwsRpeb8tCL7BydRD4cU_Ie3URYyZP7YTEmDxkTn9DTOx8MlgCngdzWPgn5UadZLX-HPOxXLyvPBB7IvKV5djy7K3Q.png"/>
          <p:cNvPicPr>
            <a:picLocks noChangeAspect="1"/>
          </p:cNvPicPr>
          <p:nvPr/>
        </p:nvPicPr>
        <p:blipFill>
          <a:blip r:embed="rId7"/>
          <a:stretch>
            <a:fillRect/>
          </a:stretch>
        </p:blipFill>
        <p:spPr>
          <a:xfrm>
            <a:off x="3512689" y="3914759"/>
            <a:ext cx="2667001" cy="2667001"/>
          </a:xfrm>
          <a:prstGeom prst="rect">
            <a:avLst/>
          </a:prstGeom>
          <a:ln w="12700">
            <a:miter lim="400000"/>
          </a:ln>
        </p:spPr>
      </p:pic>
      <p:pic>
        <p:nvPicPr>
          <p:cNvPr id="194" name="Cva8tke3KevALve2_Q4K4r_LqvTJGnJY434SFI9hJOQDD4c85HBhz1cydIFXjmw8Itz8BAWL7GwlnfGb831BU_h4ZSQlj3tIaxoWBwvjJE4Ms4RHG9Kr6Ys0YuvAXdpDdJNkGZUPv6o.png" descr="Cva8tke3KevALve2_Q4K4r_LqvTJGnJY434SFI9hJOQDD4c85HBhz1cydIFXjmw8Itz8BAWL7GwlnfGb831BU_h4ZSQlj3tIaxoWBwvjJE4Ms4RHG9Kr6Ys0YuvAXdpDdJNkGZUPv6o.png"/>
          <p:cNvPicPr>
            <a:picLocks noChangeAspect="1"/>
          </p:cNvPicPr>
          <p:nvPr/>
        </p:nvPicPr>
        <p:blipFill>
          <a:blip r:embed="rId8"/>
          <a:stretch>
            <a:fillRect/>
          </a:stretch>
        </p:blipFill>
        <p:spPr>
          <a:xfrm>
            <a:off x="16064565" y="1756436"/>
            <a:ext cx="2413001" cy="2413001"/>
          </a:xfrm>
          <a:prstGeom prst="rect">
            <a:avLst/>
          </a:prstGeom>
          <a:ln w="12700">
            <a:miter lim="400000"/>
          </a:ln>
        </p:spPr>
      </p:pic>
      <p:sp>
        <p:nvSpPr>
          <p:cNvPr id="195" name="Run a timer as you work"/>
          <p:cNvSpPr txBox="1"/>
          <p:nvPr/>
        </p:nvSpPr>
        <p:spPr>
          <a:xfrm>
            <a:off x="12410738" y="4431936"/>
            <a:ext cx="9698346" cy="105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4400"/>
              </a:lnSpc>
              <a:defRPr sz="6200">
                <a:ln w="0" cap="flat">
                  <a:solidFill>
                    <a:srgbClr val="FFFFFF"/>
                  </a:solidFill>
                  <a:prstDash val="solid"/>
                  <a:miter lim="400000"/>
                </a:ln>
                <a:solidFill>
                  <a:srgbClr val="000000">
                    <a:alpha val="72868"/>
                  </a:srgbClr>
                </a:solidFill>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Run a timer as you work</a:t>
            </a:r>
            <a:r>
              <a:rPr lang="en-GB" dirty="0">
                <a:ln w="0" cap="flat">
                  <a:noFill/>
                  <a:prstDash val="solid"/>
                  <a:miter lim="400000"/>
                </a:ln>
                <a:latin typeface="Arial" panose="020B0604020202020204" pitchFamily="34" charset="0"/>
                <a:cs typeface="Arial" panose="020B0604020202020204" pitchFamily="34" charset="0"/>
              </a:rPr>
              <a:t>.</a:t>
            </a:r>
            <a:endParaRPr dirty="0">
              <a:ln w="0" cap="flat">
                <a:noFill/>
                <a:prstDash val="solid"/>
                <a:miter lim="400000"/>
              </a:ln>
              <a:latin typeface="Arial" panose="020B0604020202020204" pitchFamily="34" charset="0"/>
              <a:cs typeface="Arial" panose="020B0604020202020204" pitchFamily="34" charset="0"/>
            </a:endParaRPr>
          </a:p>
        </p:txBody>
      </p:sp>
      <p:sp>
        <p:nvSpPr>
          <p:cNvPr id="196" name="Enter time for the day or…"/>
          <p:cNvSpPr txBox="1"/>
          <p:nvPr/>
        </p:nvSpPr>
        <p:spPr>
          <a:xfrm>
            <a:off x="12410738" y="10456092"/>
            <a:ext cx="9698346" cy="2010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57200">
              <a:defRPr sz="6200">
                <a:ln w="0" cap="flat">
                  <a:solidFill>
                    <a:srgbClr val="FFFFFF"/>
                  </a:solidFill>
                  <a:prstDash val="solid"/>
                  <a:miter lim="400000"/>
                </a:ln>
                <a:solidFill>
                  <a:srgbClr val="000000">
                    <a:alpha val="72868"/>
                  </a:srgbClr>
                </a:solidFill>
              </a:defRPr>
            </a:pPr>
            <a:r>
              <a:rPr dirty="0">
                <a:ln w="0" cap="flat">
                  <a:noFill/>
                  <a:prstDash val="solid"/>
                  <a:miter lim="400000"/>
                </a:ln>
                <a:latin typeface="Arial" panose="020B0604020202020204" pitchFamily="34" charset="0"/>
                <a:cs typeface="Arial" panose="020B0604020202020204" pitchFamily="34" charset="0"/>
              </a:rPr>
              <a:t>Enter time for the day or </a:t>
            </a:r>
          </a:p>
          <a:p>
            <a:pPr defTabSz="457200">
              <a:defRPr sz="6200">
                <a:ln w="0" cap="flat">
                  <a:solidFill>
                    <a:srgbClr val="FFFFFF"/>
                  </a:solidFill>
                  <a:prstDash val="solid"/>
                  <a:miter lim="400000"/>
                </a:ln>
                <a:solidFill>
                  <a:srgbClr val="000000">
                    <a:alpha val="72868"/>
                  </a:srgbClr>
                </a:solidFill>
              </a:defRPr>
            </a:pPr>
            <a:r>
              <a:rPr dirty="0">
                <a:ln w="0" cap="flat">
                  <a:noFill/>
                  <a:prstDash val="solid"/>
                  <a:miter lim="400000"/>
                </a:ln>
                <a:latin typeface="Arial" panose="020B0604020202020204" pitchFamily="34" charset="0"/>
                <a:cs typeface="Arial" panose="020B0604020202020204" pitchFamily="34" charset="0"/>
              </a:rPr>
              <a:t>week all at once</a:t>
            </a:r>
            <a:r>
              <a:rPr lang="en-GB" dirty="0">
                <a:ln w="0" cap="flat">
                  <a:noFill/>
                  <a:prstDash val="solid"/>
                  <a:miter lim="400000"/>
                </a:ln>
                <a:latin typeface="Arial" panose="020B0604020202020204" pitchFamily="34" charset="0"/>
                <a:cs typeface="Arial" panose="020B0604020202020204" pitchFamily="34" charset="0"/>
              </a:rPr>
              <a:t>.</a:t>
            </a:r>
            <a:endParaRPr dirty="0">
              <a:ln w="0" cap="flat">
                <a:noFill/>
                <a:prstDash val="solid"/>
                <a:miter lim="400000"/>
              </a:ln>
              <a:latin typeface="Arial" panose="020B0604020202020204" pitchFamily="34" charset="0"/>
              <a:cs typeface="Arial" panose="020B0604020202020204" pitchFamily="34" charset="0"/>
            </a:endParaRPr>
          </a:p>
        </p:txBody>
      </p:sp>
      <p:pic>
        <p:nvPicPr>
          <p:cNvPr id="197" name="4_i-El2bh_KAh4PEx5S0_UtxmGyhmLcgS02PxIQzyvPUEk1RSJzDfkC35TVHrJZkmr3uJ93K2qPocCKTKiFZDtDk5voVYIL6gEA2GADxDJ0BscwjtKnuOjX_AyOy_VrK_MTcWZkGMFU.png" descr="4_i-El2bh_KAh4PEx5S0_UtxmGyhmLcgS02PxIQzyvPUEk1RSJzDfkC35TVHrJZkmr3uJ93K2qPocCKTKiFZDtDk5voVYIL6gEA2GADxDJ0BscwjtKnuOjX_AyOy_VrK_MTcWZkGMFU.png"/>
          <p:cNvPicPr>
            <a:picLocks noChangeAspect="1"/>
          </p:cNvPicPr>
          <p:nvPr/>
        </p:nvPicPr>
        <p:blipFill>
          <a:blip r:embed="rId9"/>
          <a:stretch>
            <a:fillRect/>
          </a:stretch>
        </p:blipFill>
        <p:spPr>
          <a:xfrm>
            <a:off x="16053410" y="7775788"/>
            <a:ext cx="2413001" cy="2413001"/>
          </a:xfrm>
          <a:prstGeom prst="rect">
            <a:avLst/>
          </a:prstGeom>
          <a:ln w="12700">
            <a:miter lim="400000"/>
          </a:ln>
        </p:spPr>
      </p:pic>
      <p:sp>
        <p:nvSpPr>
          <p:cNvPr id="198" name="Line"/>
          <p:cNvSpPr/>
          <p:nvPr/>
        </p:nvSpPr>
        <p:spPr>
          <a:xfrm>
            <a:off x="10117070" y="6858000"/>
            <a:ext cx="13452456" cy="0"/>
          </a:xfrm>
          <a:prstGeom prst="line">
            <a:avLst/>
          </a:prstGeom>
          <a:ln w="25400">
            <a:solidFill>
              <a:srgbClr val="000000">
                <a:alpha val="7086"/>
              </a:srgbClr>
            </a:solidFill>
            <a:miter lim="400000"/>
          </a:ln>
        </p:spPr>
        <p:txBody>
          <a:bodyPr lIns="50800" tIns="50800" rIns="50800" bIns="50800" anchor="ctr"/>
          <a:lstStyle/>
          <a:p>
            <a:pPr>
              <a:defRPr sz="3200" b="0">
                <a:latin typeface="+mn-lt"/>
                <a:ea typeface="+mn-ea"/>
                <a:cs typeface="+mn-cs"/>
                <a:sym typeface="Helvetica Neue Medium"/>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ounded Rectangle"/>
          <p:cNvSpPr/>
          <p:nvPr/>
        </p:nvSpPr>
        <p:spPr>
          <a:xfrm>
            <a:off x="495300" y="495300"/>
            <a:ext cx="8701780" cy="12725400"/>
          </a:xfrm>
          <a:prstGeom prst="roundRect">
            <a:avLst>
              <a:gd name="adj" fmla="val 3025"/>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03"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204"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pic>
        <p:nvPicPr>
          <p:cNvPr id="206"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207"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
        <p:nvSpPr>
          <p:cNvPr id="208" name="Options for tracking time"/>
          <p:cNvSpPr txBox="1"/>
          <p:nvPr/>
        </p:nvSpPr>
        <p:spPr>
          <a:xfrm>
            <a:off x="1099900" y="7345739"/>
            <a:ext cx="7492580" cy="2626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Options for tracking time</a:t>
            </a:r>
          </a:p>
        </p:txBody>
      </p:sp>
      <p:pic>
        <p:nvPicPr>
          <p:cNvPr id="209" name="tfIJD7CZZFZzAcNazq47-2O6meAR6dtRPce7FkLWb74Sg4M00WwsRpeb8tCL7BydRD4cU_Ie3URYyZP7YTEmDxkTn9DTOx8MlgCngdzWPgn5UadZLX-HPOxXLyvPBB7IvKV5djy7K3Q.png" descr="tfIJD7CZZFZzAcNazq47-2O6meAR6dtRPce7FkLWb74Sg4M00WwsRpeb8tCL7BydRD4cU_Ie3URYyZP7YTEmDxkTn9DTOx8MlgCngdzWPgn5UadZLX-HPOxXLyvPBB7IvKV5djy7K3Q.png"/>
          <p:cNvPicPr>
            <a:picLocks noChangeAspect="1"/>
          </p:cNvPicPr>
          <p:nvPr/>
        </p:nvPicPr>
        <p:blipFill>
          <a:blip r:embed="rId7"/>
          <a:stretch>
            <a:fillRect/>
          </a:stretch>
        </p:blipFill>
        <p:spPr>
          <a:xfrm>
            <a:off x="3512689" y="3914759"/>
            <a:ext cx="2667001" cy="2667001"/>
          </a:xfrm>
          <a:prstGeom prst="rect">
            <a:avLst/>
          </a:prstGeom>
          <a:ln w="12700">
            <a:miter lim="400000"/>
          </a:ln>
        </p:spPr>
      </p:pic>
      <p:sp>
        <p:nvSpPr>
          <p:cNvPr id="210" name="Run a timer as you work"/>
          <p:cNvSpPr txBox="1"/>
          <p:nvPr/>
        </p:nvSpPr>
        <p:spPr>
          <a:xfrm>
            <a:off x="9190349" y="407599"/>
            <a:ext cx="15221234" cy="1661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4400"/>
              </a:lnSpc>
              <a:defRPr sz="6200">
                <a:ln w="0" cap="flat">
                  <a:solidFill>
                    <a:srgbClr val="FFFFFF"/>
                  </a:solidFill>
                  <a:prstDash val="solid"/>
                  <a:miter lim="400000"/>
                </a:ln>
                <a:solidFill>
                  <a:srgbClr val="000000">
                    <a:alpha val="72868"/>
                  </a:srgbClr>
                </a:solidFill>
              </a:defRPr>
            </a:lvl1pPr>
          </a:lstStyle>
          <a:p>
            <a:r>
              <a:rPr dirty="0">
                <a:ln w="0" cap="flat">
                  <a:noFill/>
                  <a:prstDash val="solid"/>
                  <a:miter lim="400000"/>
                </a:ln>
              </a:rPr>
              <a:t>Run a timer as you work</a:t>
            </a:r>
          </a:p>
        </p:txBody>
      </p:sp>
      <p:pic>
        <p:nvPicPr>
          <p:cNvPr id="211" name="0sQq_bzsv1rJ_1cJ56-Y-xHg4ky8MnYpBdqZn7mx5w30K5wgbo63VnJs7gdP9xUiZbIKgY2LzcYnRHO0c1MgwF8bYWLfccoXRkEBkI5l0wqRb4_XlC63lExQ-L1SuKvfK9HKmFVz0jc.png" descr="0sQq_bzsv1rJ_1cJ56-Y-xHg4ky8MnYpBdqZn7mx5w30K5wgbo63VnJs7gdP9xUiZbIKgY2LzcYnRHO0c1MgwF8bYWLfccoXRkEBkI5l0wqRb4_XlC63lExQ-L1SuKvfK9HKmFVz0jc.png"/>
          <p:cNvPicPr>
            <a:picLocks noChangeAspect="1"/>
          </p:cNvPicPr>
          <p:nvPr/>
        </p:nvPicPr>
        <p:blipFill>
          <a:blip r:embed="rId8"/>
          <a:stretch>
            <a:fillRect/>
          </a:stretch>
        </p:blipFill>
        <p:spPr>
          <a:xfrm>
            <a:off x="11354723" y="2721928"/>
            <a:ext cx="10892486" cy="6229141"/>
          </a:xfrm>
          <a:prstGeom prst="rect">
            <a:avLst/>
          </a:prstGeom>
          <a:ln w="12700">
            <a:miter lim="400000"/>
          </a:ln>
        </p:spPr>
      </p:pic>
      <p:sp>
        <p:nvSpPr>
          <p:cNvPr id="212" name="The main Harvest web app…"/>
          <p:cNvSpPr txBox="1"/>
          <p:nvPr/>
        </p:nvSpPr>
        <p:spPr>
          <a:xfrm>
            <a:off x="11329267" y="9630232"/>
            <a:ext cx="10943399" cy="305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457200">
              <a:spcBef>
                <a:spcPts val="800"/>
              </a:spcBef>
              <a:buClr>
                <a:srgbClr val="379CC3"/>
              </a:buClr>
              <a:buSzPct val="125000"/>
              <a:buFont typeface="Arial"/>
              <a:buChar char="•"/>
              <a:defRPr sz="42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The main Harvest web app</a:t>
            </a:r>
            <a:r>
              <a:rPr lang="en-GB" dirty="0">
                <a:ln w="0" cap="flat">
                  <a:noFill/>
                  <a:prstDash val="solid"/>
                  <a:miter lim="400000"/>
                </a:ln>
              </a:rPr>
              <a:t>.</a:t>
            </a:r>
            <a:endParaRPr dirty="0">
              <a:ln w="0" cap="flat">
                <a:noFill/>
                <a:prstDash val="solid"/>
                <a:miter lim="400000"/>
              </a:ln>
            </a:endParaRPr>
          </a:p>
          <a:p>
            <a:pPr marL="635000" indent="-635000" algn="l" defTabSz="457200">
              <a:spcBef>
                <a:spcPts val="800"/>
              </a:spcBef>
              <a:buClr>
                <a:srgbClr val="379CC3"/>
              </a:buClr>
              <a:buSzPct val="125000"/>
              <a:buFont typeface="Arial"/>
              <a:buChar char="•"/>
              <a:defRPr sz="42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Desktop apps</a:t>
            </a:r>
            <a:r>
              <a:rPr lang="en-GB" dirty="0">
                <a:ln w="0" cap="flat">
                  <a:noFill/>
                  <a:prstDash val="solid"/>
                  <a:miter lim="400000"/>
                </a:ln>
              </a:rPr>
              <a:t>.</a:t>
            </a:r>
            <a:r>
              <a:rPr dirty="0">
                <a:ln w="0" cap="flat">
                  <a:noFill/>
                  <a:prstDash val="solid"/>
                  <a:miter lim="400000"/>
                </a:ln>
              </a:rPr>
              <a:t> </a:t>
            </a:r>
          </a:p>
          <a:p>
            <a:pPr marL="635000" indent="-635000" algn="l" defTabSz="457200">
              <a:spcBef>
                <a:spcPts val="800"/>
              </a:spcBef>
              <a:buClr>
                <a:srgbClr val="379CC3"/>
              </a:buClr>
              <a:buSzPct val="125000"/>
              <a:buFont typeface="Arial"/>
              <a:buChar char="•"/>
              <a:defRPr sz="42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Mobile apps</a:t>
            </a:r>
            <a:r>
              <a:rPr lang="en-GB" dirty="0">
                <a:ln w="0" cap="flat">
                  <a:noFill/>
                  <a:prstDash val="solid"/>
                  <a:miter lim="400000"/>
                </a:ln>
              </a:rPr>
              <a:t>.</a:t>
            </a:r>
            <a:r>
              <a:rPr dirty="0">
                <a:ln w="0" cap="flat">
                  <a:noFill/>
                  <a:prstDash val="solid"/>
                  <a:miter lim="400000"/>
                </a:ln>
              </a:rPr>
              <a:t> </a:t>
            </a:r>
          </a:p>
          <a:p>
            <a:pPr marL="635000" indent="-635000" algn="l" defTabSz="457200">
              <a:spcBef>
                <a:spcPts val="800"/>
              </a:spcBef>
              <a:buClr>
                <a:srgbClr val="379CC3"/>
              </a:buClr>
              <a:buSzPct val="125000"/>
              <a:buFont typeface="Arial"/>
              <a:buChar char="•"/>
              <a:defRPr sz="42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Integrations</a:t>
            </a:r>
            <a:r>
              <a:rPr lang="en-GB" dirty="0">
                <a:ln w="0" cap="flat">
                  <a:noFill/>
                  <a:prstDash val="solid"/>
                  <a:miter lim="400000"/>
                </a:ln>
              </a:rPr>
              <a:t>.</a:t>
            </a:r>
            <a:r>
              <a:rPr dirty="0">
                <a:ln w="0" cap="flat">
                  <a:noFill/>
                  <a:prstDash val="solid"/>
                  <a:miter lim="400000"/>
                </a:ln>
              </a:rPr>
              <a:t> </a:t>
            </a:r>
            <a:r>
              <a:rPr dirty="0">
                <a:ln w="0" cap="flat">
                  <a:noFill/>
                  <a:prstDash val="solid"/>
                  <a:miter lim="400000"/>
                </a:ln>
                <a:highlight>
                  <a:srgbClr val="FFFF00"/>
                </a:highlight>
              </a:rPr>
              <a:t>(if applicable)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95300" y="495300"/>
            <a:ext cx="8701780" cy="12725400"/>
          </a:xfrm>
          <a:prstGeom prst="roundRect">
            <a:avLst>
              <a:gd name="adj" fmla="val 3025"/>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17"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218"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pic>
        <p:nvPicPr>
          <p:cNvPr id="220"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221"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
        <p:nvSpPr>
          <p:cNvPr id="222" name="Options for tracking time"/>
          <p:cNvSpPr txBox="1"/>
          <p:nvPr/>
        </p:nvSpPr>
        <p:spPr>
          <a:xfrm>
            <a:off x="1099900" y="7345739"/>
            <a:ext cx="7492580" cy="2626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Options for tracking time</a:t>
            </a:r>
          </a:p>
        </p:txBody>
      </p:sp>
      <p:pic>
        <p:nvPicPr>
          <p:cNvPr id="223" name="tfIJD7CZZFZzAcNazq47-2O6meAR6dtRPce7FkLWb74Sg4M00WwsRpeb8tCL7BydRD4cU_Ie3URYyZP7YTEmDxkTn9DTOx8MlgCngdzWPgn5UadZLX-HPOxXLyvPBB7IvKV5djy7K3Q.png" descr="tfIJD7CZZFZzAcNazq47-2O6meAR6dtRPce7FkLWb74Sg4M00WwsRpeb8tCL7BydRD4cU_Ie3URYyZP7YTEmDxkTn9DTOx8MlgCngdzWPgn5UadZLX-HPOxXLyvPBB7IvKV5djy7K3Q.png"/>
          <p:cNvPicPr>
            <a:picLocks noChangeAspect="1"/>
          </p:cNvPicPr>
          <p:nvPr/>
        </p:nvPicPr>
        <p:blipFill>
          <a:blip r:embed="rId7"/>
          <a:stretch>
            <a:fillRect/>
          </a:stretch>
        </p:blipFill>
        <p:spPr>
          <a:xfrm>
            <a:off x="3512689" y="3914759"/>
            <a:ext cx="2667001" cy="2667001"/>
          </a:xfrm>
          <a:prstGeom prst="rect">
            <a:avLst/>
          </a:prstGeom>
          <a:ln w="12700">
            <a:miter lim="400000"/>
          </a:ln>
        </p:spPr>
      </p:pic>
      <p:pic>
        <p:nvPicPr>
          <p:cNvPr id="225" name="0sQq_bzsv1rJ_1cJ56-Y-xHg4ky8MnYpBdqZn7mx5w30K5wgbo63VnJs7gdP9xUiZbIKgY2LzcYnRHO0c1MgwF8bYWLfccoXRkEBkI5l0wqRb4_XlC63lExQ-L1SuKvfK9HKmFVz0jc.png" descr="0sQq_bzsv1rJ_1cJ56-Y-xHg4ky8MnYpBdqZn7mx5w30K5wgbo63VnJs7gdP9xUiZbIKgY2LzcYnRHO0c1MgwF8bYWLfccoXRkEBkI5l0wqRb4_XlC63lExQ-L1SuKvfK9HKmFVz0jc.png"/>
          <p:cNvPicPr>
            <a:picLocks noChangeAspect="1"/>
          </p:cNvPicPr>
          <p:nvPr/>
        </p:nvPicPr>
        <p:blipFill>
          <a:blip r:embed="rId8"/>
          <a:stretch>
            <a:fillRect/>
          </a:stretch>
        </p:blipFill>
        <p:spPr>
          <a:xfrm>
            <a:off x="11354723" y="2721928"/>
            <a:ext cx="10892486" cy="6229141"/>
          </a:xfrm>
          <a:prstGeom prst="rect">
            <a:avLst/>
          </a:prstGeom>
          <a:ln w="12700">
            <a:miter lim="400000"/>
          </a:ln>
        </p:spPr>
      </p:pic>
      <p:sp>
        <p:nvSpPr>
          <p:cNvPr id="226" name="The Time section of the main  Harvest web app"/>
          <p:cNvSpPr txBox="1"/>
          <p:nvPr/>
        </p:nvSpPr>
        <p:spPr>
          <a:xfrm>
            <a:off x="11329267" y="9661151"/>
            <a:ext cx="10943399" cy="2065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635000" indent="-635000" algn="l" defTabSz="457200">
              <a:spcBef>
                <a:spcPts val="800"/>
              </a:spcBef>
              <a:buClr>
                <a:srgbClr val="379CC3"/>
              </a:buClr>
              <a:buSzPct val="125000"/>
              <a:buFont typeface="Arial"/>
              <a:buChar char="•"/>
              <a:defRPr sz="42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The Time section of the main </a:t>
            </a:r>
            <a:br>
              <a:rPr dirty="0">
                <a:ln w="0" cap="flat">
                  <a:noFill/>
                  <a:prstDash val="solid"/>
                  <a:miter lim="400000"/>
                </a:ln>
              </a:rPr>
            </a:br>
            <a:r>
              <a:rPr dirty="0">
                <a:ln w="0" cap="flat">
                  <a:noFill/>
                  <a:prstDash val="solid"/>
                  <a:miter lim="400000"/>
                </a:ln>
              </a:rPr>
              <a:t>Harvest web app</a:t>
            </a:r>
            <a:r>
              <a:rPr lang="en-GB" dirty="0">
                <a:ln w="0" cap="flat">
                  <a:noFill/>
                  <a:prstDash val="solid"/>
                  <a:miter lim="400000"/>
                </a:ln>
              </a:rPr>
              <a:t>.</a:t>
            </a:r>
            <a:br>
              <a:rPr dirty="0">
                <a:ln w="0" cap="flat">
                  <a:noFill/>
                  <a:prstDash val="solid"/>
                  <a:miter lim="400000"/>
                </a:ln>
              </a:rPr>
            </a:br>
            <a:endParaRPr dirty="0">
              <a:ln w="0" cap="flat">
                <a:noFill/>
                <a:prstDash val="solid"/>
                <a:miter lim="400000"/>
              </a:ln>
            </a:endParaRPr>
          </a:p>
        </p:txBody>
      </p:sp>
      <p:pic>
        <p:nvPicPr>
          <p:cNvPr id="227" name="E_8Uj-f6a2CqHvMbwbMxYSpFk1tGcpaWDwxqVajF5tzKLMzSLBHpnGpHu4Elp5eDkY0T3nyVhI05ZU_Dz6GIvduNge7XVdPG1qSJY6eYFi-J0c2EmX-cdkgOegqSobNeKeTXHRFKDgk.png" descr="E_8Uj-f6a2CqHvMbwbMxYSpFk1tGcpaWDwxqVajF5tzKLMzSLBHpnGpHu4Elp5eDkY0T3nyVhI05ZU_Dz6GIvduNge7XVdPG1qSJY6eYFi-J0c2EmX-cdkgOegqSobNeKeTXHRFKDgk.png"/>
          <p:cNvPicPr>
            <a:picLocks noChangeAspect="1"/>
          </p:cNvPicPr>
          <p:nvPr/>
        </p:nvPicPr>
        <p:blipFill>
          <a:blip r:embed="rId9"/>
          <a:stretch>
            <a:fillRect/>
          </a:stretch>
        </p:blipFill>
        <p:spPr>
          <a:xfrm>
            <a:off x="11363611" y="2725863"/>
            <a:ext cx="10878726" cy="6221272"/>
          </a:xfrm>
          <a:prstGeom prst="rect">
            <a:avLst/>
          </a:prstGeom>
          <a:ln w="12700">
            <a:miter lim="400000"/>
          </a:ln>
        </p:spPr>
      </p:pic>
      <p:sp>
        <p:nvSpPr>
          <p:cNvPr id="14" name="Run a timer as you work">
            <a:extLst>
              <a:ext uri="{FF2B5EF4-FFF2-40B4-BE49-F238E27FC236}">
                <a16:creationId xmlns:a16="http://schemas.microsoft.com/office/drawing/2014/main" id="{EE39FD44-78FB-E043-A6E2-6E8263D677DD}"/>
              </a:ext>
            </a:extLst>
          </p:cNvPr>
          <p:cNvSpPr txBox="1"/>
          <p:nvPr/>
        </p:nvSpPr>
        <p:spPr>
          <a:xfrm>
            <a:off x="9190349" y="407599"/>
            <a:ext cx="15221234" cy="1661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4400"/>
              </a:lnSpc>
              <a:defRPr sz="6200">
                <a:ln w="0" cap="flat">
                  <a:solidFill>
                    <a:srgbClr val="FFFFFF"/>
                  </a:solidFill>
                  <a:prstDash val="solid"/>
                  <a:miter lim="400000"/>
                </a:ln>
                <a:solidFill>
                  <a:srgbClr val="000000">
                    <a:alpha val="72868"/>
                  </a:srgbClr>
                </a:solidFill>
              </a:defRPr>
            </a:lvl1pPr>
          </a:lstStyle>
          <a:p>
            <a:r>
              <a:rPr lang="en-GB" dirty="0">
                <a:ln w="0" cap="flat">
                  <a:noFill/>
                  <a:prstDash val="solid"/>
                  <a:miter lim="400000"/>
                </a:ln>
              </a:rPr>
              <a:t>Enter your time for the week at once</a:t>
            </a:r>
            <a:endParaRPr dirty="0">
              <a:ln w="0" cap="flat">
                <a:noFill/>
                <a:prstDash val="solid"/>
                <a:miter lim="400000"/>
              </a:ln>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unded Rectangle"/>
          <p:cNvSpPr/>
          <p:nvPr/>
        </p:nvSpPr>
        <p:spPr>
          <a:xfrm>
            <a:off x="495300" y="495300"/>
            <a:ext cx="8701780" cy="12725400"/>
          </a:xfrm>
          <a:prstGeom prst="roundRect">
            <a:avLst>
              <a:gd name="adj" fmla="val 3025"/>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32"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233"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sp>
        <p:nvSpPr>
          <p:cNvPr id="234" name="Take screenshots of your computer…"/>
          <p:cNvSpPr txBox="1"/>
          <p:nvPr/>
        </p:nvSpPr>
        <p:spPr>
          <a:xfrm>
            <a:off x="10118651" y="2835008"/>
            <a:ext cx="13805380" cy="8045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Take screenshots of your computer</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Monitor chats or messages</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Track which websites or apps </a:t>
            </a:r>
            <a:br>
              <a:rPr dirty="0">
                <a:ln w="0" cap="flat">
                  <a:noFill/>
                  <a:prstDash val="solid"/>
                  <a:miter lim="400000"/>
                </a:ln>
              </a:rPr>
            </a:br>
            <a:r>
              <a:rPr dirty="0">
                <a:ln w="0" cap="flat">
                  <a:noFill/>
                  <a:prstDash val="solid"/>
                  <a:miter lim="400000"/>
                </a:ln>
              </a:rPr>
              <a:t>you’re using</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Track your location</a:t>
            </a:r>
            <a:r>
              <a:rPr lang="en-GB" dirty="0">
                <a:ln w="0" cap="flat">
                  <a:noFill/>
                  <a:prstDash val="solid"/>
                  <a:miter lim="400000"/>
                </a:ln>
              </a:rPr>
              <a:t>.</a:t>
            </a:r>
          </a:p>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lang="en-GB" dirty="0">
                <a:ln w="0" cap="flat">
                  <a:noFill/>
                  <a:prstDash val="solid"/>
                  <a:miter lim="400000"/>
                </a:ln>
              </a:rPr>
              <a:t>Track time automatically.</a:t>
            </a:r>
            <a:endParaRPr dirty="0">
              <a:ln w="0" cap="flat">
                <a:noFill/>
                <a:prstDash val="solid"/>
                <a:miter lim="400000"/>
              </a:ln>
            </a:endParaRPr>
          </a:p>
        </p:txBody>
      </p:sp>
      <p:pic>
        <p:nvPicPr>
          <p:cNvPr id="236"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237"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
        <p:nvSpPr>
          <p:cNvPr id="238" name="What Harvest does not do"/>
          <p:cNvSpPr txBox="1"/>
          <p:nvPr/>
        </p:nvSpPr>
        <p:spPr>
          <a:xfrm>
            <a:off x="1099900" y="7345739"/>
            <a:ext cx="7492580" cy="2626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57200">
              <a:defRPr sz="8200">
                <a:ln w="0" cap="flat">
                  <a:solidFill>
                    <a:srgbClr val="FFFFFF"/>
                  </a:solidFill>
                  <a:prstDash val="solid"/>
                  <a:miter lim="400000"/>
                </a:ln>
              </a:defRPr>
            </a:pPr>
            <a:r>
              <a:rPr dirty="0">
                <a:ln w="0" cap="flat">
                  <a:noFill/>
                  <a:prstDash val="solid"/>
                  <a:miter lim="400000"/>
                </a:ln>
                <a:latin typeface="Arial" panose="020B0604020202020204" pitchFamily="34" charset="0"/>
                <a:cs typeface="Arial" panose="020B0604020202020204" pitchFamily="34" charset="0"/>
              </a:rPr>
              <a:t>What Harvest does </a:t>
            </a:r>
            <a:r>
              <a:rPr i="1" u="sng" dirty="0">
                <a:ln w="0" cap="flat">
                  <a:noFill/>
                  <a:prstDash val="solid"/>
                  <a:miter lim="400000"/>
                </a:ln>
                <a:latin typeface="Arial" panose="020B0604020202020204" pitchFamily="34" charset="0"/>
                <a:cs typeface="Arial" panose="020B0604020202020204" pitchFamily="34" charset="0"/>
              </a:rPr>
              <a:t>not</a:t>
            </a:r>
            <a:r>
              <a:rPr dirty="0">
                <a:ln w="0" cap="flat">
                  <a:noFill/>
                  <a:prstDash val="solid"/>
                  <a:miter lim="400000"/>
                </a:ln>
                <a:latin typeface="Arial" panose="020B0604020202020204" pitchFamily="34" charset="0"/>
                <a:cs typeface="Arial" panose="020B0604020202020204" pitchFamily="34" charset="0"/>
              </a:rPr>
              <a:t> do</a:t>
            </a:r>
          </a:p>
        </p:txBody>
      </p:sp>
      <p:pic>
        <p:nvPicPr>
          <p:cNvPr id="2050" name="Picture 2">
            <a:extLst>
              <a:ext uri="{FF2B5EF4-FFF2-40B4-BE49-F238E27FC236}">
                <a16:creationId xmlns:a16="http://schemas.microsoft.com/office/drawing/2014/main" id="{6E415B38-245B-E346-A078-9F55215764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2689" y="3914759"/>
            <a:ext cx="2666260" cy="2666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ounded Rectangle"/>
          <p:cNvSpPr/>
          <p:nvPr/>
        </p:nvSpPr>
        <p:spPr>
          <a:xfrm>
            <a:off x="495300" y="495300"/>
            <a:ext cx="8701780" cy="12725400"/>
          </a:xfrm>
          <a:prstGeom prst="roundRect">
            <a:avLst>
              <a:gd name="adj" fmla="val 3025"/>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43"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244"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sp>
        <p:nvSpPr>
          <p:cNvPr id="245" name="See what you spend your time on…"/>
          <p:cNvSpPr txBox="1"/>
          <p:nvPr/>
        </p:nvSpPr>
        <p:spPr>
          <a:xfrm>
            <a:off x="10118651" y="4345164"/>
            <a:ext cx="13805380" cy="5025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See what you spend your time on</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Find areas to cut back</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379CC3"/>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Hold yourself accountable to your biggest priorities</a:t>
            </a:r>
            <a:r>
              <a:rPr lang="en-GB" dirty="0">
                <a:ln w="0" cap="flat">
                  <a:noFill/>
                  <a:prstDash val="solid"/>
                  <a:miter lim="400000"/>
                </a:ln>
              </a:rPr>
              <a:t>.</a:t>
            </a:r>
            <a:endParaRPr dirty="0">
              <a:ln w="0" cap="flat">
                <a:noFill/>
                <a:prstDash val="solid"/>
                <a:miter lim="400000"/>
              </a:ln>
            </a:endParaRPr>
          </a:p>
        </p:txBody>
      </p:sp>
      <p:pic>
        <p:nvPicPr>
          <p:cNvPr id="247"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248"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
        <p:nvSpPr>
          <p:cNvPr id="249" name="Personal insight"/>
          <p:cNvSpPr txBox="1"/>
          <p:nvPr/>
        </p:nvSpPr>
        <p:spPr>
          <a:xfrm>
            <a:off x="1099900" y="7345739"/>
            <a:ext cx="7492580" cy="261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57200">
              <a:defRPr sz="8200">
                <a:ln w="0" cap="flat">
                  <a:solidFill>
                    <a:srgbClr val="FFFFFF"/>
                  </a:solidFill>
                  <a:prstDash val="solid"/>
                  <a:miter lim="400000"/>
                </a:ln>
              </a:defRPr>
            </a:pPr>
            <a:r>
              <a:rPr dirty="0">
                <a:ln w="0" cap="flat">
                  <a:noFill/>
                  <a:prstDash val="solid"/>
                  <a:miter lim="400000"/>
                </a:ln>
                <a:latin typeface="Arial" panose="020B0604020202020204" pitchFamily="34" charset="0"/>
                <a:cs typeface="Arial" panose="020B0604020202020204" pitchFamily="34" charset="0"/>
              </a:rPr>
              <a:t>Personal</a:t>
            </a:r>
            <a:br>
              <a:rPr dirty="0">
                <a:ln w="0" cap="flat">
                  <a:noFill/>
                  <a:prstDash val="solid"/>
                  <a:miter lim="400000"/>
                </a:ln>
                <a:latin typeface="Arial" panose="020B0604020202020204" pitchFamily="34" charset="0"/>
                <a:cs typeface="Arial" panose="020B0604020202020204" pitchFamily="34" charset="0"/>
              </a:rPr>
            </a:br>
            <a:r>
              <a:rPr dirty="0">
                <a:ln w="0" cap="flat">
                  <a:noFill/>
                  <a:prstDash val="solid"/>
                  <a:miter lim="400000"/>
                </a:ln>
                <a:latin typeface="Arial" panose="020B0604020202020204" pitchFamily="34" charset="0"/>
                <a:cs typeface="Arial" panose="020B0604020202020204" pitchFamily="34" charset="0"/>
              </a:rPr>
              <a:t>insight</a:t>
            </a:r>
          </a:p>
        </p:txBody>
      </p:sp>
      <p:pic>
        <p:nvPicPr>
          <p:cNvPr id="250" name="Image" descr="Image"/>
          <p:cNvPicPr>
            <a:picLocks noChangeAspect="1"/>
          </p:cNvPicPr>
          <p:nvPr/>
        </p:nvPicPr>
        <p:blipFill>
          <a:blip r:embed="rId7"/>
          <a:stretch>
            <a:fillRect/>
          </a:stretch>
        </p:blipFill>
        <p:spPr>
          <a:xfrm>
            <a:off x="3512689" y="3914759"/>
            <a:ext cx="2667001" cy="26670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ounded Rectangle"/>
          <p:cNvSpPr/>
          <p:nvPr/>
        </p:nvSpPr>
        <p:spPr>
          <a:xfrm>
            <a:off x="495300" y="495300"/>
            <a:ext cx="8701780" cy="12725400"/>
          </a:xfrm>
          <a:prstGeom prst="roundRect">
            <a:avLst>
              <a:gd name="adj" fmla="val 3025"/>
            </a:avLst>
          </a:prstGeom>
          <a:solidFill>
            <a:srgbClr val="379CC3"/>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55"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256"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pic>
        <p:nvPicPr>
          <p:cNvPr id="258"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259"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
        <p:nvSpPr>
          <p:cNvPr id="260" name="Personal insight"/>
          <p:cNvSpPr txBox="1"/>
          <p:nvPr/>
        </p:nvSpPr>
        <p:spPr>
          <a:xfrm>
            <a:off x="1099900" y="7345739"/>
            <a:ext cx="7492580" cy="261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57200">
              <a:defRPr sz="8200">
                <a:ln w="0" cap="flat">
                  <a:solidFill>
                    <a:srgbClr val="FFFFFF"/>
                  </a:solidFill>
                  <a:prstDash val="solid"/>
                  <a:miter lim="400000"/>
                </a:ln>
              </a:defRPr>
            </a:pPr>
            <a:r>
              <a:rPr dirty="0">
                <a:ln w="0" cap="flat">
                  <a:noFill/>
                  <a:prstDash val="solid"/>
                  <a:miter lim="400000"/>
                </a:ln>
                <a:latin typeface="Arial" panose="020B0604020202020204" pitchFamily="34" charset="0"/>
                <a:cs typeface="Arial" panose="020B0604020202020204" pitchFamily="34" charset="0"/>
              </a:rPr>
              <a:t>Personal</a:t>
            </a:r>
            <a:br>
              <a:rPr dirty="0">
                <a:ln w="0" cap="flat">
                  <a:noFill/>
                  <a:prstDash val="solid"/>
                  <a:miter lim="400000"/>
                </a:ln>
                <a:latin typeface="Arial" panose="020B0604020202020204" pitchFamily="34" charset="0"/>
                <a:cs typeface="Arial" panose="020B0604020202020204" pitchFamily="34" charset="0"/>
              </a:rPr>
            </a:br>
            <a:r>
              <a:rPr dirty="0">
                <a:ln w="0" cap="flat">
                  <a:noFill/>
                  <a:prstDash val="solid"/>
                  <a:miter lim="400000"/>
                </a:ln>
                <a:latin typeface="Arial" panose="020B0604020202020204" pitchFamily="34" charset="0"/>
                <a:cs typeface="Arial" panose="020B0604020202020204" pitchFamily="34" charset="0"/>
              </a:rPr>
              <a:t>insight</a:t>
            </a:r>
          </a:p>
        </p:txBody>
      </p:sp>
      <p:pic>
        <p:nvPicPr>
          <p:cNvPr id="261" name="Image" descr="Image"/>
          <p:cNvPicPr>
            <a:picLocks noChangeAspect="1"/>
          </p:cNvPicPr>
          <p:nvPr/>
        </p:nvPicPr>
        <p:blipFill>
          <a:blip r:embed="rId7"/>
          <a:stretch>
            <a:fillRect/>
          </a:stretch>
        </p:blipFill>
        <p:spPr>
          <a:xfrm>
            <a:off x="3512689" y="3914759"/>
            <a:ext cx="2667001" cy="2667001"/>
          </a:xfrm>
          <a:prstGeom prst="rect">
            <a:avLst/>
          </a:prstGeom>
          <a:ln w="12700">
            <a:miter lim="400000"/>
          </a:ln>
        </p:spPr>
      </p:pic>
      <p:pic>
        <p:nvPicPr>
          <p:cNvPr id="262" name="VhFeVcIyoRYQU6mHDZw2buNxsyJ-QejL_0BpelVN0KL6Htt1weIVm5wemnvHlJc_82VPdIzV7mEiJNYqm0HimhozZHw469ur2mMnPH2p10ffEj9hHJQHX6cNCH2lCGpeE7ug4FBF_kM.png" descr="VhFeVcIyoRYQU6mHDZw2buNxsyJ-QejL_0BpelVN0KL6Htt1weIVm5wemnvHlJc_82VPdIzV7mEiJNYqm0HimhozZHw469ur2mMnPH2p10ffEj9hHJQHX6cNCH2lCGpeE7ug4FBF_kM.png"/>
          <p:cNvPicPr>
            <a:picLocks noChangeAspect="1"/>
          </p:cNvPicPr>
          <p:nvPr/>
        </p:nvPicPr>
        <p:blipFill>
          <a:blip r:embed="rId8"/>
          <a:srcRect l="4969" t="3544" r="4969" b="3544"/>
          <a:stretch>
            <a:fillRect/>
          </a:stretch>
        </p:blipFill>
        <p:spPr>
          <a:xfrm>
            <a:off x="12720623" y="1538287"/>
            <a:ext cx="8153993" cy="1063947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ounded Rectangle"/>
          <p:cNvSpPr/>
          <p:nvPr/>
        </p:nvSpPr>
        <p:spPr>
          <a:xfrm>
            <a:off x="495300" y="495300"/>
            <a:ext cx="23393400" cy="12725400"/>
          </a:xfrm>
          <a:prstGeom prst="roundRect">
            <a:avLst>
              <a:gd name="adj" fmla="val 2068"/>
            </a:avLst>
          </a:prstGeom>
          <a:solidFill>
            <a:srgbClr val="FAA240"/>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267" name="Image" descr="Image"/>
          <p:cNvPicPr>
            <a:picLocks noChangeAspect="1"/>
          </p:cNvPicPr>
          <p:nvPr/>
        </p:nvPicPr>
        <p:blipFill>
          <a:blip r:embed="rId2"/>
          <a:stretch>
            <a:fillRect/>
          </a:stretch>
        </p:blipFill>
        <p:spPr>
          <a:xfrm>
            <a:off x="846776" y="603902"/>
            <a:ext cx="22690448" cy="12763378"/>
          </a:xfrm>
          <a:prstGeom prst="rect">
            <a:avLst/>
          </a:prstGeom>
          <a:ln w="12700">
            <a:miter lim="400000"/>
          </a:ln>
        </p:spPr>
      </p:pic>
      <p:sp>
        <p:nvSpPr>
          <p:cNvPr id="268" name="Rounded Rectangle"/>
          <p:cNvSpPr/>
          <p:nvPr/>
        </p:nvSpPr>
        <p:spPr>
          <a:xfrm>
            <a:off x="6038111" y="5074092"/>
            <a:ext cx="11806576" cy="3922555"/>
          </a:xfrm>
          <a:prstGeom prst="roundRect">
            <a:avLst>
              <a:gd name="adj" fmla="val 15000"/>
            </a:avLst>
          </a:prstGeom>
          <a:solidFill>
            <a:srgbClr val="FAA240"/>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69" name="Next steps"/>
          <p:cNvSpPr txBox="1"/>
          <p:nvPr/>
        </p:nvSpPr>
        <p:spPr>
          <a:xfrm>
            <a:off x="9059041" y="6111736"/>
            <a:ext cx="9895603" cy="1595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9700"/>
            </a:lvl1pPr>
          </a:lstStyle>
          <a:p>
            <a:r>
              <a:rPr dirty="0">
                <a:latin typeface="Arial" panose="020B0604020202020204" pitchFamily="34" charset="0"/>
                <a:cs typeface="Arial" panose="020B0604020202020204" pitchFamily="34" charset="0"/>
              </a:rPr>
              <a:t>Next steps</a:t>
            </a:r>
          </a:p>
        </p:txBody>
      </p:sp>
      <p:sp>
        <p:nvSpPr>
          <p:cNvPr id="270" name="4"/>
          <p:cNvSpPr txBox="1"/>
          <p:nvPr/>
        </p:nvSpPr>
        <p:spPr>
          <a:xfrm>
            <a:off x="4184996" y="4636879"/>
            <a:ext cx="4255591" cy="444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28200">
                <a:solidFill>
                  <a:srgbClr val="000000">
                    <a:alpha val="21201"/>
                  </a:srgbClr>
                </a:solidFill>
              </a:defRPr>
            </a:lvl1pPr>
          </a:lstStyle>
          <a:p>
            <a:r>
              <a:rPr dirty="0">
                <a:latin typeface="Arial" panose="020B0604020202020204" pitchFamily="34" charset="0"/>
                <a:cs typeface="Arial" panose="020B0604020202020204" pitchFamily="34" charset="0"/>
              </a:rPr>
              <a:t>4</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ounded Rectangle"/>
          <p:cNvSpPr/>
          <p:nvPr/>
        </p:nvSpPr>
        <p:spPr>
          <a:xfrm>
            <a:off x="495300" y="495300"/>
            <a:ext cx="8701780" cy="12725400"/>
          </a:xfrm>
          <a:prstGeom prst="roundRect">
            <a:avLst>
              <a:gd name="adj" fmla="val 3025"/>
            </a:avLst>
          </a:prstGeom>
          <a:solidFill>
            <a:srgbClr val="FAA240"/>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273" name="Next steps"/>
          <p:cNvSpPr txBox="1"/>
          <p:nvPr/>
        </p:nvSpPr>
        <p:spPr>
          <a:xfrm>
            <a:off x="1099900" y="7780666"/>
            <a:ext cx="7492580" cy="1364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Next steps</a:t>
            </a:r>
          </a:p>
        </p:txBody>
      </p:sp>
      <p:pic>
        <p:nvPicPr>
          <p:cNvPr id="274"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275"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sp>
        <p:nvSpPr>
          <p:cNvPr id="276" name="Look for an email invitation from Harvest. It will have instructions  for signing in.…"/>
          <p:cNvSpPr txBox="1"/>
          <p:nvPr/>
        </p:nvSpPr>
        <p:spPr>
          <a:xfrm>
            <a:off x="10118651" y="2514630"/>
            <a:ext cx="13369999" cy="8686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635000" indent="-635000" algn="l" defTabSz="457200">
              <a:lnSpc>
                <a:spcPct val="120000"/>
              </a:lnSpc>
              <a:spcBef>
                <a:spcPts val="2500"/>
              </a:spcBef>
              <a:spcAft>
                <a:spcPts val="2500"/>
              </a:spcAft>
              <a:buClr>
                <a:srgbClr val="FAA240"/>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sz="5000" dirty="0">
                <a:ln w="0" cap="flat">
                  <a:noFill/>
                  <a:prstDash val="solid"/>
                  <a:miter lim="400000"/>
                </a:ln>
              </a:rPr>
              <a:t>Look for an </a:t>
            </a:r>
            <a:r>
              <a:rPr sz="5000" dirty="0">
                <a:ln w="0" cap="flat">
                  <a:noFill/>
                  <a:prstDash val="solid"/>
                  <a:miter lim="400000"/>
                </a:ln>
                <a:solidFill>
                  <a:srgbClr val="FAA240"/>
                </a:solidFill>
              </a:rPr>
              <a:t>email invitation</a:t>
            </a:r>
            <a:r>
              <a:rPr sz="5000" dirty="0">
                <a:ln w="0" cap="flat">
                  <a:noFill/>
                  <a:prstDash val="solid"/>
                  <a:miter lim="400000"/>
                </a:ln>
              </a:rPr>
              <a:t> from Harvest. </a:t>
            </a:r>
            <a:r>
              <a:rPr sz="5000" b="0" dirty="0">
                <a:ln w="0" cap="flat">
                  <a:noFill/>
                  <a:prstDash val="solid"/>
                  <a:miter lim="400000"/>
                </a:ln>
              </a:rPr>
              <a:t>It will have instructions for signing in.</a:t>
            </a:r>
            <a:r>
              <a:rPr sz="5000" dirty="0">
                <a:ln w="0" cap="flat">
                  <a:noFill/>
                  <a:prstDash val="solid"/>
                  <a:miter lim="400000"/>
                </a:ln>
              </a:rPr>
              <a:t> </a:t>
            </a:r>
            <a:endParaRPr lang="en-GB" sz="5000" dirty="0">
              <a:ln w="0" cap="flat">
                <a:noFill/>
                <a:prstDash val="solid"/>
                <a:miter lim="400000"/>
              </a:ln>
            </a:endParaRPr>
          </a:p>
          <a:p>
            <a:pPr marL="635000" indent="-635000" algn="l" defTabSz="457200">
              <a:lnSpc>
                <a:spcPct val="120000"/>
              </a:lnSpc>
              <a:spcBef>
                <a:spcPts val="2500"/>
              </a:spcBef>
              <a:spcAft>
                <a:spcPts val="2500"/>
              </a:spcAft>
              <a:buClr>
                <a:srgbClr val="FAA240"/>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lang="en-GB" sz="5000" dirty="0">
                <a:ln w="0" cap="flat">
                  <a:noFill/>
                  <a:prstDash val="solid"/>
                  <a:miter lim="400000"/>
                </a:ln>
              </a:rPr>
              <a:t>The first week to have a timesheet submitted in Harvest is </a:t>
            </a:r>
            <a:r>
              <a:rPr lang="en-GB" sz="5000" dirty="0">
                <a:ln w="0" cap="flat">
                  <a:noFill/>
                  <a:prstDash val="solid"/>
                  <a:miter lim="400000"/>
                </a:ln>
                <a:highlight>
                  <a:srgbClr val="FFFF00"/>
                </a:highlight>
              </a:rPr>
              <a:t>[Month Day]</a:t>
            </a:r>
            <a:r>
              <a:rPr lang="en-GB" sz="5000" dirty="0">
                <a:ln w="0" cap="flat">
                  <a:noFill/>
                  <a:prstDash val="solid"/>
                  <a:miter lim="400000"/>
                </a:ln>
              </a:rPr>
              <a:t>.</a:t>
            </a:r>
            <a:br>
              <a:rPr lang="en-GB" sz="5000" dirty="0">
                <a:ln w="0" cap="flat">
                  <a:noFill/>
                  <a:prstDash val="solid"/>
                  <a:miter lim="400000"/>
                </a:ln>
              </a:rPr>
            </a:br>
            <a:r>
              <a:rPr lang="en-GB" sz="5000" b="0" dirty="0">
                <a:ln w="0" cap="flat">
                  <a:noFill/>
                  <a:prstDash val="solid"/>
                  <a:miter lim="400000"/>
                </a:ln>
              </a:rPr>
              <a:t>If you haven’t received your invitation by then, please contact </a:t>
            </a:r>
            <a:r>
              <a:rPr lang="en-GB" sz="5000" b="0" dirty="0">
                <a:ln w="0" cap="flat">
                  <a:noFill/>
                  <a:prstDash val="solid"/>
                  <a:miter lim="400000"/>
                </a:ln>
                <a:highlight>
                  <a:srgbClr val="FFFF00"/>
                </a:highlight>
              </a:rPr>
              <a:t>[Contact Person]</a:t>
            </a:r>
            <a:r>
              <a:rPr lang="en-GB" sz="5000" b="0" dirty="0">
                <a:ln w="0" cap="flat">
                  <a:noFill/>
                  <a:prstDash val="solid"/>
                  <a:miter lim="400000"/>
                </a:ln>
              </a:rPr>
              <a:t>.</a:t>
            </a:r>
            <a:endParaRPr sz="5000" b="0" dirty="0">
              <a:ln w="0" cap="flat">
                <a:noFill/>
                <a:prstDash val="solid"/>
                <a:miter lim="400000"/>
              </a:ln>
            </a:endParaRPr>
          </a:p>
          <a:p>
            <a:pPr marL="635000" indent="-635000" algn="l" defTabSz="457200">
              <a:lnSpc>
                <a:spcPct val="120000"/>
              </a:lnSpc>
              <a:spcBef>
                <a:spcPts val="2500"/>
              </a:spcBef>
              <a:spcAft>
                <a:spcPts val="2500"/>
              </a:spcAft>
              <a:buClr>
                <a:srgbClr val="FAA240"/>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sz="5000" dirty="0">
                <a:ln w="0" cap="flat">
                  <a:noFill/>
                  <a:prstDash val="solid"/>
                  <a:miter lim="400000"/>
                </a:ln>
              </a:rPr>
              <a:t>Check out the </a:t>
            </a:r>
            <a:r>
              <a:rPr sz="5000" dirty="0">
                <a:ln w="0" cap="flat">
                  <a:noFill/>
                  <a:prstDash val="solid"/>
                  <a:miter lim="400000"/>
                </a:ln>
                <a:solidFill>
                  <a:srgbClr val="FAA240"/>
                </a:solidFill>
              </a:rPr>
              <a:t>Harvest welcome guide</a:t>
            </a:r>
            <a:r>
              <a:rPr sz="5000" dirty="0">
                <a:ln w="0" cap="flat">
                  <a:noFill/>
                  <a:prstDash val="solid"/>
                  <a:miter lim="400000"/>
                </a:ln>
              </a:rPr>
              <a:t> to learn more about how Harvest works</a:t>
            </a:r>
            <a:r>
              <a:rPr lang="en-GB" sz="5000" dirty="0">
                <a:ln w="0" cap="flat">
                  <a:noFill/>
                  <a:prstDash val="solid"/>
                  <a:miter lim="400000"/>
                </a:ln>
              </a:rPr>
              <a:t>.</a:t>
            </a:r>
            <a:endParaRPr sz="5000" dirty="0">
              <a:ln w="0" cap="flat">
                <a:noFill/>
                <a:prstDash val="solid"/>
                <a:miter lim="400000"/>
              </a:ln>
            </a:endParaRPr>
          </a:p>
        </p:txBody>
      </p:sp>
      <p:pic>
        <p:nvPicPr>
          <p:cNvPr id="278"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pic>
        <p:nvPicPr>
          <p:cNvPr id="279"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Image" descr="Image"/>
          <p:cNvPicPr>
            <a:picLocks noChangeAspect="1"/>
          </p:cNvPicPr>
          <p:nvPr/>
        </p:nvPicPr>
        <p:blipFill>
          <a:blip r:embed="rId3"/>
          <a:stretch>
            <a:fillRect/>
          </a:stretch>
        </p:blipFill>
        <p:spPr>
          <a:xfrm>
            <a:off x="8523955" y="4333988"/>
            <a:ext cx="7336089" cy="1341511"/>
          </a:xfrm>
          <a:prstGeom prst="rect">
            <a:avLst/>
          </a:prstGeom>
          <a:ln w="12700">
            <a:miter lim="400000"/>
          </a:ln>
        </p:spPr>
      </p:pic>
      <p:sp>
        <p:nvSpPr>
          <p:cNvPr id="284" name="help.getharvest.com"/>
          <p:cNvSpPr txBox="1"/>
          <p:nvPr/>
        </p:nvSpPr>
        <p:spPr>
          <a:xfrm>
            <a:off x="6855114" y="6080239"/>
            <a:ext cx="10673772" cy="1445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ts val="11700"/>
              </a:lnSpc>
              <a:defRPr sz="4600">
                <a:ln w="0" cap="flat">
                  <a:solidFill>
                    <a:srgbClr val="666666"/>
                  </a:solidFill>
                  <a:prstDash val="solid"/>
                  <a:miter lim="400000"/>
                </a:ln>
                <a:solidFill>
                  <a:srgbClr val="666666"/>
                </a:solidFill>
                <a:latin typeface="Arial"/>
                <a:ea typeface="Arial"/>
                <a:cs typeface="Arial"/>
                <a:sym typeface="Arial"/>
              </a:defRPr>
            </a:lvl1pPr>
          </a:lstStyle>
          <a:p>
            <a:r>
              <a:rPr lang="en-GB" sz="6000" dirty="0" err="1">
                <a:ln w="0" cap="flat">
                  <a:noFill/>
                  <a:prstDash val="solid"/>
                  <a:miter lim="400000"/>
                </a:ln>
              </a:rPr>
              <a:t>getHarvest.com</a:t>
            </a:r>
            <a:r>
              <a:rPr lang="en-GB" sz="6000" dirty="0">
                <a:ln w="0" cap="flat">
                  <a:noFill/>
                  <a:prstDash val="solid"/>
                  <a:miter lim="400000"/>
                </a:ln>
              </a:rPr>
              <a:t>/welcome</a:t>
            </a:r>
            <a:endParaRPr sz="6000" dirty="0">
              <a:ln w="0" cap="flat">
                <a:noFill/>
                <a:prstDash val="solid"/>
                <a:miter lim="400000"/>
              </a:ln>
              <a:solidFill>
                <a:srgbClr val="000000"/>
              </a:solidFill>
              <a:latin typeface="Times"/>
              <a:ea typeface="Times"/>
              <a:cs typeface="Times"/>
              <a:sym typeface="Times"/>
            </a:endParaRPr>
          </a:p>
        </p:txBody>
      </p:sp>
      <p:pic>
        <p:nvPicPr>
          <p:cNvPr id="285" name="Image" descr="Image"/>
          <p:cNvPicPr>
            <a:picLocks noChangeAspect="1"/>
          </p:cNvPicPr>
          <p:nvPr/>
        </p:nvPicPr>
        <p:blipFill>
          <a:blip r:embed="rId4"/>
          <a:stretch>
            <a:fillRect/>
          </a:stretch>
        </p:blipFill>
        <p:spPr>
          <a:xfrm>
            <a:off x="2329955" y="8747812"/>
            <a:ext cx="19724090" cy="304753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2"/>
          <a:stretch>
            <a:fillRect/>
          </a:stretch>
        </p:blipFill>
        <p:spPr>
          <a:xfrm>
            <a:off x="8523956" y="3583204"/>
            <a:ext cx="7336089" cy="1341510"/>
          </a:xfrm>
          <a:prstGeom prst="rect">
            <a:avLst/>
          </a:prstGeom>
          <a:ln w="12700">
            <a:miter lim="400000"/>
          </a:ln>
        </p:spPr>
      </p:pic>
      <p:sp>
        <p:nvSpPr>
          <p:cNvPr id="123" name="Welcome to Harvest—a super simple time tracking tool that helps teams analyze their work and get paid."/>
          <p:cNvSpPr txBox="1"/>
          <p:nvPr/>
        </p:nvSpPr>
        <p:spPr>
          <a:xfrm>
            <a:off x="6855114" y="5399133"/>
            <a:ext cx="10673772" cy="2597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ts val="11700"/>
              </a:lnSpc>
              <a:defRPr sz="4600" b="0">
                <a:ln w="0" cap="flat">
                  <a:solidFill>
                    <a:srgbClr val="666666"/>
                  </a:solidFill>
                  <a:prstDash val="solid"/>
                  <a:miter lim="400000"/>
                </a:ln>
                <a:solidFill>
                  <a:srgbClr val="666666"/>
                </a:solidFill>
                <a:latin typeface="Arial"/>
                <a:ea typeface="Arial"/>
                <a:cs typeface="Arial"/>
                <a:sym typeface="Arial"/>
              </a:defRPr>
            </a:lvl1pPr>
          </a:lstStyle>
          <a:p>
            <a:pPr>
              <a:lnSpc>
                <a:spcPts val="6620"/>
              </a:lnSpc>
            </a:pPr>
            <a:r>
              <a:rPr dirty="0">
                <a:ln w="0" cap="flat">
                  <a:noFill/>
                  <a:prstDash val="solid"/>
                  <a:miter lim="400000"/>
                </a:ln>
              </a:rPr>
              <a:t>Welcome to Harvest—a super simple time tracking tool that helps teams analyze their work and get paid.</a:t>
            </a:r>
            <a:endParaRPr dirty="0">
              <a:ln w="0" cap="flat">
                <a:noFill/>
                <a:prstDash val="solid"/>
                <a:miter lim="400000"/>
              </a:ln>
              <a:solidFill>
                <a:srgbClr val="000000"/>
              </a:solidFill>
              <a:latin typeface="Times"/>
              <a:ea typeface="Times"/>
              <a:cs typeface="Times"/>
              <a:sym typeface="Times"/>
            </a:endParaRPr>
          </a:p>
        </p:txBody>
      </p:sp>
      <p:pic>
        <p:nvPicPr>
          <p:cNvPr id="124" name="Image" descr="Image"/>
          <p:cNvPicPr>
            <a:picLocks noChangeAspect="1"/>
          </p:cNvPicPr>
          <p:nvPr/>
        </p:nvPicPr>
        <p:blipFill>
          <a:blip r:embed="rId3"/>
          <a:stretch>
            <a:fillRect/>
          </a:stretch>
        </p:blipFill>
        <p:spPr>
          <a:xfrm>
            <a:off x="2329955" y="8798766"/>
            <a:ext cx="19724090" cy="304753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p:cNvSpPr/>
          <p:nvPr/>
        </p:nvSpPr>
        <p:spPr>
          <a:xfrm>
            <a:off x="495300" y="495300"/>
            <a:ext cx="23393400" cy="12725400"/>
          </a:xfrm>
          <a:prstGeom prst="roundRect">
            <a:avLst>
              <a:gd name="adj" fmla="val 2068"/>
            </a:avLst>
          </a:prstGeom>
          <a:solidFill>
            <a:srgbClr val="CD5B58"/>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127" name="Image" descr="Image"/>
          <p:cNvPicPr>
            <a:picLocks noChangeAspect="1"/>
          </p:cNvPicPr>
          <p:nvPr/>
        </p:nvPicPr>
        <p:blipFill>
          <a:blip r:embed="rId2"/>
          <a:stretch>
            <a:fillRect/>
          </a:stretch>
        </p:blipFill>
        <p:spPr>
          <a:xfrm>
            <a:off x="846776" y="603902"/>
            <a:ext cx="22690448" cy="12763378"/>
          </a:xfrm>
          <a:prstGeom prst="rect">
            <a:avLst/>
          </a:prstGeom>
          <a:ln w="12700">
            <a:miter lim="400000"/>
          </a:ln>
        </p:spPr>
      </p:pic>
      <p:sp>
        <p:nvSpPr>
          <p:cNvPr id="128" name="Rounded Rectangle"/>
          <p:cNvSpPr/>
          <p:nvPr/>
        </p:nvSpPr>
        <p:spPr>
          <a:xfrm>
            <a:off x="6038111" y="5074092"/>
            <a:ext cx="11806576" cy="3922555"/>
          </a:xfrm>
          <a:prstGeom prst="roundRect">
            <a:avLst>
              <a:gd name="adj" fmla="val 15000"/>
            </a:avLst>
          </a:prstGeom>
          <a:solidFill>
            <a:srgbClr val="CD5B58"/>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29" name="Why we’re tracking time"/>
          <p:cNvSpPr txBox="1"/>
          <p:nvPr/>
        </p:nvSpPr>
        <p:spPr>
          <a:xfrm>
            <a:off x="9059041" y="5365157"/>
            <a:ext cx="9895603" cy="3088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9700"/>
            </a:lvl1pPr>
          </a:lstStyle>
          <a:p>
            <a:r>
              <a:rPr dirty="0">
                <a:latin typeface="Arial" panose="020B0604020202020204" pitchFamily="34" charset="0"/>
                <a:cs typeface="Arial" panose="020B0604020202020204" pitchFamily="34" charset="0"/>
              </a:rPr>
              <a:t>Why we</a:t>
            </a:r>
            <a:r>
              <a:rPr lang="en-GB" dirty="0">
                <a:latin typeface="Arial" panose="020B0604020202020204" pitchFamily="34" charset="0"/>
                <a:cs typeface="Arial" panose="020B0604020202020204" pitchFamily="34" charset="0"/>
              </a:rPr>
              <a:t> a</a:t>
            </a:r>
            <a:r>
              <a:rPr dirty="0">
                <a:latin typeface="Arial" panose="020B0604020202020204" pitchFamily="34" charset="0"/>
                <a:cs typeface="Arial" panose="020B0604020202020204" pitchFamily="34" charset="0"/>
              </a:rPr>
              <a:t>re tracking time</a:t>
            </a:r>
          </a:p>
        </p:txBody>
      </p:sp>
      <p:sp>
        <p:nvSpPr>
          <p:cNvPr id="130" name="1"/>
          <p:cNvSpPr txBox="1"/>
          <p:nvPr/>
        </p:nvSpPr>
        <p:spPr>
          <a:xfrm>
            <a:off x="4184996" y="4636879"/>
            <a:ext cx="4255591" cy="444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28200">
                <a:solidFill>
                  <a:srgbClr val="000000">
                    <a:alpha val="21201"/>
                  </a:srgbClr>
                </a:solidFill>
              </a:defRPr>
            </a:lvl1pPr>
          </a:lstStyle>
          <a:p>
            <a:r>
              <a:rPr dirty="0">
                <a:latin typeface="Arial" panose="020B0604020202020204" pitchFamily="34" charset="0"/>
                <a:cs typeface="Arial" panose="020B0604020202020204" pitchFamily="34" charset="0"/>
              </a:rPr>
              <a:t>1</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ed Rectangle"/>
          <p:cNvSpPr/>
          <p:nvPr/>
        </p:nvSpPr>
        <p:spPr>
          <a:xfrm>
            <a:off x="495300" y="495300"/>
            <a:ext cx="8701780" cy="12725400"/>
          </a:xfrm>
          <a:prstGeom prst="roundRect">
            <a:avLst>
              <a:gd name="adj" fmla="val 3025"/>
            </a:avLst>
          </a:prstGeom>
          <a:solidFill>
            <a:srgbClr val="CD5B58"/>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33" name="Why are we  tracking time?"/>
          <p:cNvSpPr txBox="1"/>
          <p:nvPr/>
        </p:nvSpPr>
        <p:spPr>
          <a:xfrm>
            <a:off x="1099900" y="7345739"/>
            <a:ext cx="7492580" cy="2626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defTabSz="457200">
              <a:defRPr sz="8200">
                <a:ln w="0" cap="flat">
                  <a:solidFill>
                    <a:srgbClr val="FFFFFF"/>
                  </a:solidFill>
                  <a:prstDash val="solid"/>
                  <a:miter lim="400000"/>
                </a:ln>
              </a:defRPr>
            </a:pPr>
            <a:r>
              <a:rPr dirty="0">
                <a:ln w="0" cap="flat">
                  <a:noFill/>
                  <a:prstDash val="solid"/>
                  <a:miter lim="400000"/>
                </a:ln>
                <a:latin typeface="Arial" panose="020B0604020202020204" pitchFamily="34" charset="0"/>
                <a:cs typeface="Arial" panose="020B0604020202020204" pitchFamily="34" charset="0"/>
              </a:rPr>
              <a:t>Why are we </a:t>
            </a:r>
            <a:br>
              <a:rPr dirty="0">
                <a:ln w="0" cap="flat">
                  <a:noFill/>
                  <a:prstDash val="solid"/>
                  <a:miter lim="400000"/>
                </a:ln>
                <a:latin typeface="Arial" panose="020B0604020202020204" pitchFamily="34" charset="0"/>
                <a:cs typeface="Arial" panose="020B0604020202020204" pitchFamily="34" charset="0"/>
              </a:rPr>
            </a:br>
            <a:r>
              <a:rPr dirty="0">
                <a:ln w="0" cap="flat">
                  <a:noFill/>
                  <a:prstDash val="solid"/>
                  <a:miter lim="400000"/>
                </a:ln>
                <a:latin typeface="Arial" panose="020B0604020202020204" pitchFamily="34" charset="0"/>
                <a:cs typeface="Arial" panose="020B0604020202020204" pitchFamily="34" charset="0"/>
              </a:rPr>
              <a:t>tracking time?</a:t>
            </a:r>
          </a:p>
        </p:txBody>
      </p:sp>
      <p:pic>
        <p:nvPicPr>
          <p:cNvPr id="134"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sp>
        <p:nvSpPr>
          <p:cNvPr id="135" name="To accurately bill clients…"/>
          <p:cNvSpPr txBox="1"/>
          <p:nvPr/>
        </p:nvSpPr>
        <p:spPr>
          <a:xfrm>
            <a:off x="10118651" y="3333605"/>
            <a:ext cx="13226043" cy="704878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457200">
              <a:lnSpc>
                <a:spcPct val="120000"/>
              </a:lnSpc>
              <a:spcBef>
                <a:spcPts val="2000"/>
              </a:spcBef>
              <a:spcAft>
                <a:spcPts val="2000"/>
              </a:spcAft>
              <a:buClr>
                <a:srgbClr val="CD5B58"/>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To accurately bill clients</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CD5B58"/>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To keep projects on track</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CD5B58"/>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To improve how we price projects</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CD5B58"/>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To create more accurate estimates</a:t>
            </a:r>
            <a:r>
              <a:rPr lang="en-GB" dirty="0">
                <a:ln w="0" cap="flat">
                  <a:noFill/>
                  <a:prstDash val="solid"/>
                  <a:miter lim="400000"/>
                </a:ln>
              </a:rPr>
              <a:t>.</a:t>
            </a:r>
            <a:endParaRPr dirty="0">
              <a:ln w="0" cap="flat">
                <a:noFill/>
                <a:prstDash val="solid"/>
                <a:miter lim="400000"/>
              </a:ln>
            </a:endParaRPr>
          </a:p>
          <a:p>
            <a:pPr marL="635000" indent="-635000" algn="l" defTabSz="457200">
              <a:lnSpc>
                <a:spcPct val="120000"/>
              </a:lnSpc>
              <a:spcBef>
                <a:spcPts val="2000"/>
              </a:spcBef>
              <a:spcAft>
                <a:spcPts val="2000"/>
              </a:spcAft>
              <a:buClr>
                <a:srgbClr val="CD5B58"/>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To work together better as a team</a:t>
            </a:r>
            <a:r>
              <a:rPr lang="en-GB" dirty="0">
                <a:ln w="0" cap="flat">
                  <a:noFill/>
                  <a:prstDash val="solid"/>
                  <a:miter lim="400000"/>
                </a:ln>
              </a:rPr>
              <a:t>.</a:t>
            </a:r>
            <a:endParaRPr dirty="0">
              <a:ln w="0" cap="flat">
                <a:noFill/>
                <a:prstDash val="solid"/>
                <a:miter lim="400000"/>
              </a:ln>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L4vXg63H3TJY_nivoFsh7CQUFBknwGxoCtsCGKwZDgPNM2eybNjRKB5jshPV7EaIdRJik3Zpb-zRe-DQA-Qp4fT9PnUXIBtVUG_om09QHmtGQKnbR4tm0iZL2Dtl9FiBS3UOUAt4.png" descr="graL4vXg63H3TJY_nivoFsh7CQUFBknwGxoCtsCGKwZDgPNM2eybNjRKB5jshPV7EaIdRJik3Zpb-zRe-DQA-Qp4fT9PnUXIBtVUG_om09QHmtGQKnbR4tm0iZL2Dtl9FiBS3UOUAt4.png">
            <a:extLst>
              <a:ext uri="{FF2B5EF4-FFF2-40B4-BE49-F238E27FC236}">
                <a16:creationId xmlns:a16="http://schemas.microsoft.com/office/drawing/2014/main" id="{4365E380-D152-E84E-958E-F7FFE6544043}"/>
              </a:ext>
            </a:extLst>
          </p:cNvPr>
          <p:cNvPicPr>
            <a:picLocks noChangeAspect="1"/>
          </p:cNvPicPr>
          <p:nvPr/>
        </p:nvPicPr>
        <p:blipFill>
          <a:blip r:embed="rId3"/>
          <a:stretch>
            <a:fillRect/>
          </a:stretch>
        </p:blipFill>
        <p:spPr>
          <a:xfrm>
            <a:off x="10067773" y="1546739"/>
            <a:ext cx="13473563" cy="10315698"/>
          </a:xfrm>
          <a:prstGeom prst="rect">
            <a:avLst/>
          </a:prstGeom>
          <a:ln w="12700">
            <a:miter lim="400000"/>
          </a:ln>
        </p:spPr>
      </p:pic>
      <p:sp>
        <p:nvSpPr>
          <p:cNvPr id="139" name="Rounded Rectangle"/>
          <p:cNvSpPr/>
          <p:nvPr/>
        </p:nvSpPr>
        <p:spPr>
          <a:xfrm>
            <a:off x="495300" y="495300"/>
            <a:ext cx="8701780" cy="12725400"/>
          </a:xfrm>
          <a:prstGeom prst="roundRect">
            <a:avLst>
              <a:gd name="adj" fmla="val 3025"/>
            </a:avLst>
          </a:prstGeom>
          <a:solidFill>
            <a:srgbClr val="CD5B58"/>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0" name="Sample report about our projects"/>
          <p:cNvSpPr txBox="1"/>
          <p:nvPr/>
        </p:nvSpPr>
        <p:spPr>
          <a:xfrm>
            <a:off x="1099900" y="7345739"/>
            <a:ext cx="7492580" cy="388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atin typeface="Arial" panose="020B0604020202020204" pitchFamily="34" charset="0"/>
                <a:cs typeface="Arial" panose="020B0604020202020204" pitchFamily="34" charset="0"/>
              </a:rPr>
              <a:t>Sample report about our projects</a:t>
            </a:r>
          </a:p>
        </p:txBody>
      </p:sp>
      <p:pic>
        <p:nvPicPr>
          <p:cNvPr id="141" name="Image" descr="Image"/>
          <p:cNvPicPr>
            <a:picLocks noChangeAspect="1"/>
          </p:cNvPicPr>
          <p:nvPr/>
        </p:nvPicPr>
        <p:blipFill>
          <a:blip r:embed="rId4"/>
          <a:stretch>
            <a:fillRect/>
          </a:stretch>
        </p:blipFill>
        <p:spPr>
          <a:xfrm>
            <a:off x="3513060" y="3915130"/>
            <a:ext cx="2666260" cy="2666260"/>
          </a:xfrm>
          <a:prstGeom prst="rect">
            <a:avLst/>
          </a:prstGeom>
          <a:ln w="12700">
            <a:miter lim="400000"/>
          </a:ln>
        </p:spPr>
      </p:pic>
      <p:pic>
        <p:nvPicPr>
          <p:cNvPr id="142" name="dtwTjun3B_s9frqa-B8wSSvJgetJyOQVahYHDnnNaoePIT27vi0XOPI_USW5VNTEAost4ZhKSSQ0CraxHuaKJmL1Si1AVIZjptfEnh1VsAj21pO7j--1mi73dJsDXJ9gAbwSvrBBV1U.png" descr="dtwTjun3B_s9frqa-B8wSSvJgetJyOQVahYHDnnNaoePIT27vi0XOPI_USW5VNTEAost4ZhKSSQ0CraxHuaKJmL1Si1AVIZjptfEnh1VsAj21pO7j--1mi73dJsDXJ9gAbwSvrBBV1U.png"/>
          <p:cNvPicPr>
            <a:picLocks noChangeAspect="1"/>
          </p:cNvPicPr>
          <p:nvPr/>
        </p:nvPicPr>
        <p:blipFill>
          <a:blip r:embed="rId5"/>
          <a:srcRect b="32226"/>
          <a:stretch>
            <a:fillRect/>
          </a:stretch>
        </p:blipFill>
        <p:spPr>
          <a:xfrm>
            <a:off x="10055642" y="1546739"/>
            <a:ext cx="13485694" cy="10662982"/>
          </a:xfrm>
          <a:prstGeom prst="rect">
            <a:avLst/>
          </a:prstGeom>
          <a:ln w="12700">
            <a:miter lim="400000"/>
          </a:ln>
        </p:spPr>
      </p:pic>
      <p:pic>
        <p:nvPicPr>
          <p:cNvPr id="143"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pic>
        <p:nvPicPr>
          <p:cNvPr id="1026" name="Picture 2">
            <a:extLst>
              <a:ext uri="{FF2B5EF4-FFF2-40B4-BE49-F238E27FC236}">
                <a16:creationId xmlns:a16="http://schemas.microsoft.com/office/drawing/2014/main" id="{F238A7C8-7CD4-A045-AC84-A808091373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971"/>
          <a:stretch/>
        </p:blipFill>
        <p:spPr bwMode="auto">
          <a:xfrm>
            <a:off x="10067773" y="1546739"/>
            <a:ext cx="13473563" cy="10622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p:cNvSpPr/>
          <p:nvPr/>
        </p:nvSpPr>
        <p:spPr>
          <a:xfrm>
            <a:off x="495300" y="495300"/>
            <a:ext cx="8701780" cy="12725400"/>
          </a:xfrm>
          <a:prstGeom prst="roundRect">
            <a:avLst>
              <a:gd name="adj" fmla="val 3025"/>
            </a:avLst>
          </a:prstGeom>
          <a:solidFill>
            <a:srgbClr val="CD5B58"/>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48" name="Sample report about our team’s time"/>
          <p:cNvSpPr txBox="1"/>
          <p:nvPr/>
        </p:nvSpPr>
        <p:spPr>
          <a:xfrm>
            <a:off x="1099900" y="7345739"/>
            <a:ext cx="7492580" cy="388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Sample report about our team’s time</a:t>
            </a:r>
          </a:p>
        </p:txBody>
      </p:sp>
      <p:pic>
        <p:nvPicPr>
          <p:cNvPr id="149"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150"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pic>
        <p:nvPicPr>
          <p:cNvPr id="151" name="graL4vXg63H3TJY_nivoFsh7CQUFBknwGxoCtsCGKwZDgPNM2eybNjRKB5jshPV7EaIdRJik3Zpb-zRe-DQA-Qp4fT9PnUXIBtVUG_om09QHmtGQKnbR4tm0iZL2Dtl9FiBS3UOUAt4.png" descr="graL4vXg63H3TJY_nivoFsh7CQUFBknwGxoCtsCGKwZDgPNM2eybNjRKB5jshPV7EaIdRJik3Zpb-zRe-DQA-Qp4fT9PnUXIBtVUG_om09QHmtGQKnbR4tm0iZL2Dtl9FiBS3UOUAt4.png"/>
          <p:cNvPicPr>
            <a:picLocks noChangeAspect="1"/>
          </p:cNvPicPr>
          <p:nvPr/>
        </p:nvPicPr>
        <p:blipFill>
          <a:blip r:embed="rId5"/>
          <a:stretch>
            <a:fillRect/>
          </a:stretch>
        </p:blipFill>
        <p:spPr>
          <a:xfrm>
            <a:off x="10067773" y="1546739"/>
            <a:ext cx="13473563" cy="10315698"/>
          </a:xfrm>
          <a:prstGeom prst="rect">
            <a:avLst/>
          </a:prstGeom>
          <a:ln w="12700">
            <a:miter lim="400000"/>
          </a:ln>
        </p:spPr>
      </p:pic>
      <p:pic>
        <p:nvPicPr>
          <p:cNvPr id="152" name="Image" descr="Image"/>
          <p:cNvPicPr>
            <a:picLocks noChangeAspect="1"/>
          </p:cNvPicPr>
          <p:nvPr/>
        </p:nvPicPr>
        <p:blipFill>
          <a:blip r:embed="rId6"/>
          <a:stretch>
            <a:fillRect/>
          </a:stretch>
        </p:blipFill>
        <p:spPr>
          <a:xfrm>
            <a:off x="3512689" y="3914759"/>
            <a:ext cx="2667001" cy="2667001"/>
          </a:xfrm>
          <a:prstGeom prst="rect">
            <a:avLst/>
          </a:prstGeom>
          <a:ln w="12700">
            <a:miter lim="400000"/>
          </a:ln>
        </p:spPr>
      </p:pic>
      <p:pic>
        <p:nvPicPr>
          <p:cNvPr id="1026" name="Picture 2">
            <a:extLst>
              <a:ext uri="{FF2B5EF4-FFF2-40B4-BE49-F238E27FC236}">
                <a16:creationId xmlns:a16="http://schemas.microsoft.com/office/drawing/2014/main" id="{11B602D0-F6E5-CD4E-A74F-826AF4B84E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973"/>
          <a:stretch/>
        </p:blipFill>
        <p:spPr bwMode="auto">
          <a:xfrm>
            <a:off x="10067772" y="1184849"/>
            <a:ext cx="13473563" cy="11346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ounded Rectangle"/>
          <p:cNvSpPr/>
          <p:nvPr/>
        </p:nvSpPr>
        <p:spPr>
          <a:xfrm>
            <a:off x="495300" y="495300"/>
            <a:ext cx="23393400" cy="12725400"/>
          </a:xfrm>
          <a:prstGeom prst="roundRect">
            <a:avLst>
              <a:gd name="adj" fmla="val 2068"/>
            </a:avLst>
          </a:prstGeom>
          <a:solidFill>
            <a:srgbClr val="11A5A1"/>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pic>
        <p:nvPicPr>
          <p:cNvPr id="157" name="Image" descr="Image"/>
          <p:cNvPicPr>
            <a:picLocks noChangeAspect="1"/>
          </p:cNvPicPr>
          <p:nvPr/>
        </p:nvPicPr>
        <p:blipFill>
          <a:blip r:embed="rId2"/>
          <a:stretch>
            <a:fillRect/>
          </a:stretch>
        </p:blipFill>
        <p:spPr>
          <a:xfrm>
            <a:off x="846776" y="603902"/>
            <a:ext cx="22690448" cy="12763378"/>
          </a:xfrm>
          <a:prstGeom prst="rect">
            <a:avLst/>
          </a:prstGeom>
          <a:ln w="12700">
            <a:miter lim="400000"/>
          </a:ln>
        </p:spPr>
      </p:pic>
      <p:sp>
        <p:nvSpPr>
          <p:cNvPr id="158" name="Rounded Rectangle"/>
          <p:cNvSpPr/>
          <p:nvPr/>
        </p:nvSpPr>
        <p:spPr>
          <a:xfrm>
            <a:off x="6038111" y="5074092"/>
            <a:ext cx="11806576" cy="3922555"/>
          </a:xfrm>
          <a:prstGeom prst="roundRect">
            <a:avLst>
              <a:gd name="adj" fmla="val 15000"/>
            </a:avLst>
          </a:prstGeom>
          <a:solidFill>
            <a:srgbClr val="11A5A1"/>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59" name="What’s expected of you"/>
          <p:cNvSpPr txBox="1"/>
          <p:nvPr/>
        </p:nvSpPr>
        <p:spPr>
          <a:xfrm>
            <a:off x="9059041" y="5365157"/>
            <a:ext cx="10638761" cy="3088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9700"/>
            </a:lvl1pPr>
          </a:lstStyle>
          <a:p>
            <a:r>
              <a:rPr dirty="0">
                <a:latin typeface="Arial" panose="020B0604020202020204" pitchFamily="34" charset="0"/>
                <a:cs typeface="Arial" panose="020B0604020202020204" pitchFamily="34" charset="0"/>
              </a:rPr>
              <a:t>What’s</a:t>
            </a:r>
            <a:r>
              <a:rPr lang="en-GB"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expected of you</a:t>
            </a:r>
          </a:p>
        </p:txBody>
      </p:sp>
      <p:sp>
        <p:nvSpPr>
          <p:cNvPr id="160" name="2"/>
          <p:cNvSpPr txBox="1"/>
          <p:nvPr/>
        </p:nvSpPr>
        <p:spPr>
          <a:xfrm>
            <a:off x="4184996" y="4674742"/>
            <a:ext cx="4255591" cy="4366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sz="28200">
                <a:solidFill>
                  <a:srgbClr val="000000">
                    <a:alpha val="21201"/>
                  </a:srgbClr>
                </a:solidFill>
              </a:defRPr>
            </a:lvl1pPr>
          </a:lstStyle>
          <a:p>
            <a:r>
              <a:t>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ounded Rectangle"/>
          <p:cNvSpPr/>
          <p:nvPr/>
        </p:nvSpPr>
        <p:spPr>
          <a:xfrm>
            <a:off x="495300" y="495300"/>
            <a:ext cx="8701780" cy="12725400"/>
          </a:xfrm>
          <a:prstGeom prst="roundRect">
            <a:avLst>
              <a:gd name="adj" fmla="val 3025"/>
            </a:avLst>
          </a:prstGeom>
          <a:solidFill>
            <a:srgbClr val="11A5A1"/>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63" name="Time you need to track"/>
          <p:cNvSpPr txBox="1"/>
          <p:nvPr/>
        </p:nvSpPr>
        <p:spPr>
          <a:xfrm>
            <a:off x="1099900" y="7345739"/>
            <a:ext cx="7492580" cy="261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Time you need to track</a:t>
            </a:r>
          </a:p>
        </p:txBody>
      </p:sp>
      <p:pic>
        <p:nvPicPr>
          <p:cNvPr id="164"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165"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sp>
        <p:nvSpPr>
          <p:cNvPr id="166" name="What time do people need to track?  Do they need to track everything they do at work or only certain projects? Does it need to be exact or will an estimate do?"/>
          <p:cNvSpPr txBox="1"/>
          <p:nvPr/>
        </p:nvSpPr>
        <p:spPr>
          <a:xfrm>
            <a:off x="10118651" y="4858158"/>
            <a:ext cx="13226043" cy="39996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457200">
              <a:lnSpc>
                <a:spcPct val="120000"/>
              </a:lnSpc>
              <a:spcBef>
                <a:spcPts val="3200"/>
              </a:spcBef>
              <a:buClr>
                <a:srgbClr val="11A5A1"/>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highlight>
                  <a:srgbClr val="FFFF00"/>
                </a:highlight>
              </a:rPr>
              <a:t>What time do people need to track? </a:t>
            </a:r>
            <a:br>
              <a:rPr dirty="0">
                <a:ln w="0" cap="flat">
                  <a:noFill/>
                  <a:prstDash val="solid"/>
                  <a:miter lim="400000"/>
                </a:ln>
                <a:highlight>
                  <a:srgbClr val="FFFF00"/>
                </a:highlight>
              </a:rPr>
            </a:br>
            <a:r>
              <a:rPr b="0" dirty="0">
                <a:ln w="0" cap="flat">
                  <a:noFill/>
                  <a:prstDash val="solid"/>
                  <a:miter lim="400000"/>
                </a:ln>
                <a:highlight>
                  <a:srgbClr val="FFFF00"/>
                </a:highlight>
              </a:rPr>
              <a:t>Do they need to track everything they do at work or only certain projects? Does it need to be exact or will an estimate do?</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170" name="Rounded Rectangle"/>
          <p:cNvSpPr/>
          <p:nvPr/>
        </p:nvSpPr>
        <p:spPr>
          <a:xfrm>
            <a:off x="495300" y="495300"/>
            <a:ext cx="8701780" cy="12725400"/>
          </a:xfrm>
          <a:prstGeom prst="roundRect">
            <a:avLst>
              <a:gd name="adj" fmla="val 3025"/>
            </a:avLst>
          </a:prstGeom>
          <a:solidFill>
            <a:srgbClr val="11A5A1"/>
          </a:solidFill>
          <a:ln w="12700">
            <a:miter lim="400000"/>
          </a:ln>
        </p:spPr>
        <p:txBody>
          <a:bodyPr lIns="50800" tIns="50800" rIns="50800" bIns="50800" anchor="ctr"/>
          <a:lstStyle/>
          <a:p>
            <a:pPr>
              <a:defRPr sz="3200" b="0">
                <a:latin typeface="+mn-lt"/>
                <a:ea typeface="+mn-ea"/>
                <a:cs typeface="+mn-cs"/>
                <a:sym typeface="Helvetica Neue Medium"/>
              </a:defRPr>
            </a:pPr>
            <a:endParaRPr/>
          </a:p>
        </p:txBody>
      </p:sp>
      <p:sp>
        <p:nvSpPr>
          <p:cNvPr id="171" name="Deadlines"/>
          <p:cNvSpPr txBox="1"/>
          <p:nvPr/>
        </p:nvSpPr>
        <p:spPr>
          <a:xfrm>
            <a:off x="1099900" y="7780666"/>
            <a:ext cx="7492580" cy="1364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ts val="18800"/>
              </a:lnSpc>
              <a:defRPr sz="8200">
                <a:ln w="0" cap="flat">
                  <a:solidFill>
                    <a:srgbClr val="FFFFFF"/>
                  </a:solidFill>
                  <a:prstDash val="solid"/>
                  <a:miter lim="400000"/>
                </a:ln>
              </a:defRPr>
            </a:lvl1pPr>
          </a:lstStyle>
          <a:p>
            <a:pPr>
              <a:lnSpc>
                <a:spcPct val="100000"/>
              </a:lnSpc>
            </a:pPr>
            <a:r>
              <a:rPr dirty="0">
                <a:ln w="0" cap="flat">
                  <a:noFill/>
                  <a:prstDash val="solid"/>
                  <a:miter lim="400000"/>
                </a:ln>
                <a:latin typeface="Arial" panose="020B0604020202020204" pitchFamily="34" charset="0"/>
                <a:cs typeface="Arial" panose="020B0604020202020204" pitchFamily="34" charset="0"/>
              </a:rPr>
              <a:t>Deadlines</a:t>
            </a:r>
          </a:p>
        </p:txBody>
      </p:sp>
      <p:pic>
        <p:nvPicPr>
          <p:cNvPr id="172" name="Image" descr="Image"/>
          <p:cNvPicPr>
            <a:picLocks noChangeAspect="1"/>
          </p:cNvPicPr>
          <p:nvPr/>
        </p:nvPicPr>
        <p:blipFill>
          <a:blip r:embed="rId3"/>
          <a:stretch>
            <a:fillRect/>
          </a:stretch>
        </p:blipFill>
        <p:spPr>
          <a:xfrm>
            <a:off x="3513060" y="3915130"/>
            <a:ext cx="2666260" cy="2666260"/>
          </a:xfrm>
          <a:prstGeom prst="rect">
            <a:avLst/>
          </a:prstGeom>
          <a:ln w="12700">
            <a:miter lim="400000"/>
          </a:ln>
        </p:spPr>
      </p:pic>
      <p:pic>
        <p:nvPicPr>
          <p:cNvPr id="173" name="Image" descr="Image"/>
          <p:cNvPicPr>
            <a:picLocks noChangeAspect="1"/>
          </p:cNvPicPr>
          <p:nvPr/>
        </p:nvPicPr>
        <p:blipFill>
          <a:blip r:embed="rId4"/>
          <a:stretch>
            <a:fillRect/>
          </a:stretch>
        </p:blipFill>
        <p:spPr>
          <a:xfrm>
            <a:off x="3512689" y="3914759"/>
            <a:ext cx="2667001" cy="2667001"/>
          </a:xfrm>
          <a:prstGeom prst="rect">
            <a:avLst/>
          </a:prstGeom>
          <a:ln w="12700">
            <a:miter lim="400000"/>
          </a:ln>
        </p:spPr>
      </p:pic>
      <p:sp>
        <p:nvSpPr>
          <p:cNvPr id="174" name="Make sure your time for the week has been entered into Harvest by 2:00 pm Monday.…"/>
          <p:cNvSpPr txBox="1"/>
          <p:nvPr/>
        </p:nvSpPr>
        <p:spPr>
          <a:xfrm>
            <a:off x="10118651" y="2159983"/>
            <a:ext cx="12442286" cy="9396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defTabSz="457200">
              <a:lnSpc>
                <a:spcPct val="120000"/>
              </a:lnSpc>
              <a:spcBef>
                <a:spcPts val="3200"/>
              </a:spcBef>
              <a:buClr>
                <a:srgbClr val="11A5A1"/>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Make sure your time for the week has been entered into Harvest by </a:t>
            </a:r>
            <a:r>
              <a:rPr lang="en-GB" dirty="0">
                <a:ln w="0" cap="flat">
                  <a:noFill/>
                  <a:prstDash val="solid"/>
                  <a:miter lim="400000"/>
                </a:ln>
                <a:highlight>
                  <a:srgbClr val="FFFF00"/>
                </a:highlight>
              </a:rPr>
              <a:t>5</a:t>
            </a:r>
            <a:r>
              <a:rPr dirty="0">
                <a:ln w="0" cap="flat">
                  <a:noFill/>
                  <a:prstDash val="solid"/>
                  <a:miter lim="400000"/>
                </a:ln>
                <a:highlight>
                  <a:srgbClr val="FFFF00"/>
                </a:highlight>
              </a:rPr>
              <a:t>:00 pm </a:t>
            </a:r>
            <a:r>
              <a:rPr lang="en-GB">
                <a:ln w="0" cap="flat">
                  <a:noFill/>
                  <a:prstDash val="solid"/>
                  <a:miter lim="400000"/>
                </a:ln>
                <a:highlight>
                  <a:srgbClr val="FFFF00"/>
                </a:highlight>
              </a:rPr>
              <a:t>Friday</a:t>
            </a:r>
            <a:r>
              <a:rPr>
                <a:ln w="0" cap="flat">
                  <a:noFill/>
                  <a:prstDash val="solid"/>
                  <a:miter lim="400000"/>
                </a:ln>
              </a:rPr>
              <a:t>.</a:t>
            </a:r>
            <a:endParaRPr dirty="0">
              <a:ln w="0" cap="flat">
                <a:noFill/>
                <a:prstDash val="solid"/>
                <a:miter lim="400000"/>
              </a:ln>
            </a:endParaRPr>
          </a:p>
          <a:p>
            <a:pPr marL="635000" indent="-635000" algn="l" defTabSz="457200">
              <a:lnSpc>
                <a:spcPct val="120000"/>
              </a:lnSpc>
              <a:spcBef>
                <a:spcPts val="3200"/>
              </a:spcBef>
              <a:buClr>
                <a:srgbClr val="11A5A1"/>
              </a:buClr>
              <a:buSzPct val="125000"/>
              <a:buFont typeface="Arial"/>
              <a:buChar char="•"/>
              <a:defRPr sz="5400">
                <a:ln w="0" cap="flat">
                  <a:solidFill>
                    <a:srgbClr val="434343"/>
                  </a:solidFill>
                  <a:prstDash val="solid"/>
                  <a:miter lim="400000"/>
                </a:ln>
                <a:solidFill>
                  <a:srgbClr val="434343">
                    <a:alpha val="92137"/>
                  </a:srgbClr>
                </a:solidFill>
                <a:latin typeface="Arial"/>
                <a:ea typeface="Arial"/>
                <a:cs typeface="Arial"/>
                <a:sym typeface="Arial"/>
              </a:defRPr>
            </a:pPr>
            <a:r>
              <a:rPr dirty="0">
                <a:ln w="0" cap="flat">
                  <a:noFill/>
                  <a:prstDash val="solid"/>
                  <a:miter lim="400000"/>
                </a:ln>
              </a:rPr>
              <a:t>Your timesheet will be reviewed and approved by your </a:t>
            </a:r>
            <a:r>
              <a:rPr dirty="0">
                <a:ln w="0" cap="flat">
                  <a:noFill/>
                  <a:prstDash val="solid"/>
                  <a:miter lim="400000"/>
                </a:ln>
                <a:highlight>
                  <a:srgbClr val="FFFF00"/>
                </a:highlight>
              </a:rPr>
              <a:t>project manager</a:t>
            </a:r>
            <a:r>
              <a:rPr dirty="0">
                <a:ln w="0" cap="flat">
                  <a:noFill/>
                  <a:prstDash val="solid"/>
                  <a:miter lim="400000"/>
                </a:ln>
              </a:rPr>
              <a:t>. </a:t>
            </a:r>
            <a:r>
              <a:rPr b="0" dirty="0">
                <a:ln w="0" cap="flat">
                  <a:noFill/>
                  <a:prstDash val="solid"/>
                  <a:miter lim="400000"/>
                </a:ln>
              </a:rPr>
              <a:t>Make sure you submit your timesheet for approval before the deadline. Once it’s been approved, those time entries will be locked.</a:t>
            </a:r>
          </a:p>
        </p:txBody>
      </p:sp>
      <p:pic>
        <p:nvPicPr>
          <p:cNvPr id="176" name="Image" descr="Image"/>
          <p:cNvPicPr>
            <a:picLocks noChangeAspect="1"/>
          </p:cNvPicPr>
          <p:nvPr/>
        </p:nvPicPr>
        <p:blipFill>
          <a:blip r:embed="rId5"/>
          <a:stretch>
            <a:fillRect/>
          </a:stretch>
        </p:blipFill>
        <p:spPr>
          <a:xfrm>
            <a:off x="3512689" y="3914759"/>
            <a:ext cx="2667001" cy="26670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TotalTime>
  <Words>1136</Words>
  <Application>Microsoft Macintosh PowerPoint</Application>
  <PresentationFormat>Custom</PresentationFormat>
  <Paragraphs>65</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Helvetica Neue</vt:lpstr>
      <vt:lpstr>Helvetica Neue Light</vt:lpstr>
      <vt:lpstr>Helvetica Neue Medium</vt:lpstr>
      <vt:lpstr>Times</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Harvest</cp:lastModifiedBy>
  <cp:revision>12</cp:revision>
  <cp:lastPrinted>2019-08-12T10:49:06Z</cp:lastPrinted>
  <dcterms:modified xsi:type="dcterms:W3CDTF">2019-09-23T10:06:04Z</dcterms:modified>
</cp:coreProperties>
</file>