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8"/>
  </p:notesMasterIdLst>
  <p:sldIdLst>
    <p:sldId id="256" r:id="rId5"/>
    <p:sldId id="257" r:id="rId6"/>
    <p:sldId id="259" r:id="rId7"/>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AC4"/>
    <a:srgbClr val="007CC3"/>
    <a:srgbClr val="4141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B05BF6-1A2F-4C28-83A3-AA2372CA998C}" v="1" dt="2021-03-12T13:40:58.5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86"/>
    <p:restoredTop sz="94719"/>
  </p:normalViewPr>
  <p:slideViewPr>
    <p:cSldViewPr snapToGrid="0" snapToObjects="1">
      <p:cViewPr varScale="1">
        <p:scale>
          <a:sx n="75" d="100"/>
          <a:sy n="75" d="100"/>
        </p:scale>
        <p:origin x="50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scha Vogel" userId="cb9bd682-30f4-4e2a-9eb0-77e888840cec" providerId="ADAL" clId="{50B05BF6-1A2F-4C28-83A3-AA2372CA998C}"/>
    <pc:docChg chg="custSel modSld">
      <pc:chgData name="Sascha Vogel" userId="cb9bd682-30f4-4e2a-9eb0-77e888840cec" providerId="ADAL" clId="{50B05BF6-1A2F-4C28-83A3-AA2372CA998C}" dt="2021-03-12T13:47:28.683" v="727" actId="6549"/>
      <pc:docMkLst>
        <pc:docMk/>
      </pc:docMkLst>
      <pc:sldChg chg="addSp delSp modSp mod">
        <pc:chgData name="Sascha Vogel" userId="cb9bd682-30f4-4e2a-9eb0-77e888840cec" providerId="ADAL" clId="{50B05BF6-1A2F-4C28-83A3-AA2372CA998C}" dt="2021-03-12T13:44:17.848" v="362" actId="6549"/>
        <pc:sldMkLst>
          <pc:docMk/>
          <pc:sldMk cId="2746215780" sldId="256"/>
        </pc:sldMkLst>
        <pc:spChg chg="mod">
          <ac:chgData name="Sascha Vogel" userId="cb9bd682-30f4-4e2a-9eb0-77e888840cec" providerId="ADAL" clId="{50B05BF6-1A2F-4C28-83A3-AA2372CA998C}" dt="2021-03-12T13:41:54.704" v="347" actId="20577"/>
          <ac:spMkLst>
            <pc:docMk/>
            <pc:sldMk cId="2746215780" sldId="256"/>
            <ac:spMk id="2" creationId="{45B2EA9D-6729-DE46-A8AF-A927258D4F35}"/>
          </ac:spMkLst>
        </pc:spChg>
        <pc:spChg chg="mod">
          <ac:chgData name="Sascha Vogel" userId="cb9bd682-30f4-4e2a-9eb0-77e888840cec" providerId="ADAL" clId="{50B05BF6-1A2F-4C28-83A3-AA2372CA998C}" dt="2021-03-12T13:41:32.049" v="335" actId="20577"/>
          <ac:spMkLst>
            <pc:docMk/>
            <pc:sldMk cId="2746215780" sldId="256"/>
            <ac:spMk id="5" creationId="{5D46964E-FD82-E84B-B91E-86E6E8A4CB9F}"/>
          </ac:spMkLst>
        </pc:spChg>
        <pc:spChg chg="mod">
          <ac:chgData name="Sascha Vogel" userId="cb9bd682-30f4-4e2a-9eb0-77e888840cec" providerId="ADAL" clId="{50B05BF6-1A2F-4C28-83A3-AA2372CA998C}" dt="2021-03-12T13:44:17.848" v="362" actId="6549"/>
          <ac:spMkLst>
            <pc:docMk/>
            <pc:sldMk cId="2746215780" sldId="256"/>
            <ac:spMk id="18" creationId="{341A46DF-EC04-7E45-8C69-C3CBFEC3ABB5}"/>
          </ac:spMkLst>
        </pc:spChg>
        <pc:spChg chg="mod">
          <ac:chgData name="Sascha Vogel" userId="cb9bd682-30f4-4e2a-9eb0-77e888840cec" providerId="ADAL" clId="{50B05BF6-1A2F-4C28-83A3-AA2372CA998C}" dt="2021-03-12T13:42:43.573" v="359" actId="20577"/>
          <ac:spMkLst>
            <pc:docMk/>
            <pc:sldMk cId="2746215780" sldId="256"/>
            <ac:spMk id="19" creationId="{C4EF1106-8FC8-394C-90C7-C99E79988763}"/>
          </ac:spMkLst>
        </pc:spChg>
        <pc:picChg chg="add mod">
          <ac:chgData name="Sascha Vogel" userId="cb9bd682-30f4-4e2a-9eb0-77e888840cec" providerId="ADAL" clId="{50B05BF6-1A2F-4C28-83A3-AA2372CA998C}" dt="2021-03-12T13:41:19.963" v="329" actId="1076"/>
          <ac:picMkLst>
            <pc:docMk/>
            <pc:sldMk cId="2746215780" sldId="256"/>
            <ac:picMk id="4" creationId="{A820801B-7A26-40EB-A2B2-93D49D844195}"/>
          </ac:picMkLst>
        </pc:picChg>
        <pc:picChg chg="del">
          <ac:chgData name="Sascha Vogel" userId="cb9bd682-30f4-4e2a-9eb0-77e888840cec" providerId="ADAL" clId="{50B05BF6-1A2F-4C28-83A3-AA2372CA998C}" dt="2021-03-12T13:41:04.845" v="323" actId="478"/>
          <ac:picMkLst>
            <pc:docMk/>
            <pc:sldMk cId="2746215780" sldId="256"/>
            <ac:picMk id="11" creationId="{3F81AFCA-5C17-874E-A7A4-F0401B803F0B}"/>
          </ac:picMkLst>
        </pc:picChg>
      </pc:sldChg>
      <pc:sldChg chg="modSp mod">
        <pc:chgData name="Sascha Vogel" userId="cb9bd682-30f4-4e2a-9eb0-77e888840cec" providerId="ADAL" clId="{50B05BF6-1A2F-4C28-83A3-AA2372CA998C}" dt="2021-03-12T13:47:28.683" v="727" actId="6549"/>
        <pc:sldMkLst>
          <pc:docMk/>
          <pc:sldMk cId="3760289176" sldId="257"/>
        </pc:sldMkLst>
        <pc:spChg chg="mod">
          <ac:chgData name="Sascha Vogel" userId="cb9bd682-30f4-4e2a-9eb0-77e888840cec" providerId="ADAL" clId="{50B05BF6-1A2F-4C28-83A3-AA2372CA998C}" dt="2021-02-22T15:08:11.170" v="319" actId="20577"/>
          <ac:spMkLst>
            <pc:docMk/>
            <pc:sldMk cId="3760289176" sldId="257"/>
            <ac:spMk id="12" creationId="{2C073039-C0A5-4BF0-8270-C094B74AE5A9}"/>
          </ac:spMkLst>
        </pc:spChg>
        <pc:spChg chg="mod">
          <ac:chgData name="Sascha Vogel" userId="cb9bd682-30f4-4e2a-9eb0-77e888840cec" providerId="ADAL" clId="{50B05BF6-1A2F-4C28-83A3-AA2372CA998C}" dt="2021-03-12T13:47:28.683" v="727" actId="6549"/>
          <ac:spMkLst>
            <pc:docMk/>
            <pc:sldMk cId="3760289176" sldId="257"/>
            <ac:spMk id="13" creationId="{B4C265A6-238A-44B0-B1CC-35F54EC4998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E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FE47D-1731-EC44-B9FA-A00E656426BD}" type="datetimeFigureOut">
              <a:rPr lang="de-ES" smtClean="0"/>
              <a:t>03/12/2021</a:t>
            </a:fld>
            <a:endParaRPr lang="de-ES"/>
          </a:p>
        </p:txBody>
      </p:sp>
      <p:sp>
        <p:nvSpPr>
          <p:cNvPr id="4" name="Folienbildplatzhalt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de-E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E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E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27A29E-34EC-024C-A6CB-59280E694B04}" type="slidenum">
              <a:rPr lang="de-ES" smtClean="0"/>
              <a:t>‹Nr.›</a:t>
            </a:fld>
            <a:endParaRPr lang="de-ES"/>
          </a:p>
        </p:txBody>
      </p:sp>
    </p:spTree>
    <p:extLst>
      <p:ext uri="{BB962C8B-B14F-4D97-AF65-F5344CB8AC3E}">
        <p14:creationId xmlns:p14="http://schemas.microsoft.com/office/powerpoint/2010/main" val="2031208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ES" dirty="0"/>
          </a:p>
        </p:txBody>
      </p:sp>
      <p:sp>
        <p:nvSpPr>
          <p:cNvPr id="4" name="Foliennummernplatzhalter 3"/>
          <p:cNvSpPr>
            <a:spLocks noGrp="1"/>
          </p:cNvSpPr>
          <p:nvPr>
            <p:ph type="sldNum" sz="quarter" idx="5"/>
          </p:nvPr>
        </p:nvSpPr>
        <p:spPr/>
        <p:txBody>
          <a:bodyPr/>
          <a:lstStyle/>
          <a:p>
            <a:fld id="{1D27A29E-34EC-024C-A6CB-59280E694B04}" type="slidenum">
              <a:rPr lang="de-ES" smtClean="0"/>
              <a:t>1</a:t>
            </a:fld>
            <a:endParaRPr lang="de-ES"/>
          </a:p>
        </p:txBody>
      </p:sp>
    </p:spTree>
    <p:extLst>
      <p:ext uri="{BB962C8B-B14F-4D97-AF65-F5344CB8AC3E}">
        <p14:creationId xmlns:p14="http://schemas.microsoft.com/office/powerpoint/2010/main" val="253260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de-DE"/>
              <a:t>Mastertitelformat bearbeiten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06A4A79E-6996-6642-BAC2-6B23300C42A4}" type="datetimeFigureOut">
              <a:rPr lang="de-ES" smtClean="0"/>
              <a:t>03/12/2021</a:t>
            </a:fld>
            <a:endParaRPr lang="de-ES"/>
          </a:p>
        </p:txBody>
      </p:sp>
      <p:sp>
        <p:nvSpPr>
          <p:cNvPr id="5" name="Footer Placeholder 4"/>
          <p:cNvSpPr>
            <a:spLocks noGrp="1"/>
          </p:cNvSpPr>
          <p:nvPr>
            <p:ph type="ftr" sz="quarter" idx="11"/>
          </p:nvPr>
        </p:nvSpPr>
        <p:spPr/>
        <p:txBody>
          <a:bodyPr/>
          <a:lstStyle/>
          <a:p>
            <a:endParaRPr lang="de-ES"/>
          </a:p>
        </p:txBody>
      </p:sp>
      <p:sp>
        <p:nvSpPr>
          <p:cNvPr id="6" name="Slide Number Placeholder 5"/>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1700177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6A4A79E-6996-6642-BAC2-6B23300C42A4}" type="datetimeFigureOut">
              <a:rPr lang="de-ES" smtClean="0"/>
              <a:t>03/12/2021</a:t>
            </a:fld>
            <a:endParaRPr lang="de-ES"/>
          </a:p>
        </p:txBody>
      </p:sp>
      <p:sp>
        <p:nvSpPr>
          <p:cNvPr id="5" name="Footer Placeholder 4"/>
          <p:cNvSpPr>
            <a:spLocks noGrp="1"/>
          </p:cNvSpPr>
          <p:nvPr>
            <p:ph type="ftr" sz="quarter" idx="11"/>
          </p:nvPr>
        </p:nvSpPr>
        <p:spPr/>
        <p:txBody>
          <a:bodyPr/>
          <a:lstStyle/>
          <a:p>
            <a:endParaRPr lang="de-ES"/>
          </a:p>
        </p:txBody>
      </p:sp>
      <p:sp>
        <p:nvSpPr>
          <p:cNvPr id="6" name="Slide Number Placeholder 5"/>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6872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6A4A79E-6996-6642-BAC2-6B23300C42A4}" type="datetimeFigureOut">
              <a:rPr lang="de-ES" smtClean="0"/>
              <a:t>03/12/2021</a:t>
            </a:fld>
            <a:endParaRPr lang="de-ES"/>
          </a:p>
        </p:txBody>
      </p:sp>
      <p:sp>
        <p:nvSpPr>
          <p:cNvPr id="5" name="Footer Placeholder 4"/>
          <p:cNvSpPr>
            <a:spLocks noGrp="1"/>
          </p:cNvSpPr>
          <p:nvPr>
            <p:ph type="ftr" sz="quarter" idx="11"/>
          </p:nvPr>
        </p:nvSpPr>
        <p:spPr/>
        <p:txBody>
          <a:bodyPr/>
          <a:lstStyle/>
          <a:p>
            <a:endParaRPr lang="de-ES"/>
          </a:p>
        </p:txBody>
      </p:sp>
      <p:sp>
        <p:nvSpPr>
          <p:cNvPr id="6" name="Slide Number Placeholder 5"/>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3730230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06A4A79E-6996-6642-BAC2-6B23300C42A4}" type="datetimeFigureOut">
              <a:rPr lang="de-ES" smtClean="0"/>
              <a:t>03/12/2021</a:t>
            </a:fld>
            <a:endParaRPr lang="de-ES"/>
          </a:p>
        </p:txBody>
      </p:sp>
      <p:sp>
        <p:nvSpPr>
          <p:cNvPr id="5" name="Footer Placeholder 4"/>
          <p:cNvSpPr>
            <a:spLocks noGrp="1"/>
          </p:cNvSpPr>
          <p:nvPr>
            <p:ph type="ftr" sz="quarter" idx="11"/>
          </p:nvPr>
        </p:nvSpPr>
        <p:spPr/>
        <p:txBody>
          <a:bodyPr/>
          <a:lstStyle/>
          <a:p>
            <a:endParaRPr lang="de-ES"/>
          </a:p>
        </p:txBody>
      </p:sp>
      <p:sp>
        <p:nvSpPr>
          <p:cNvPr id="6" name="Slide Number Placeholder 5"/>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529861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06A4A79E-6996-6642-BAC2-6B23300C42A4}" type="datetimeFigureOut">
              <a:rPr lang="de-ES" smtClean="0"/>
              <a:t>03/12/2021</a:t>
            </a:fld>
            <a:endParaRPr lang="de-ES"/>
          </a:p>
        </p:txBody>
      </p:sp>
      <p:sp>
        <p:nvSpPr>
          <p:cNvPr id="5" name="Footer Placeholder 4"/>
          <p:cNvSpPr>
            <a:spLocks noGrp="1"/>
          </p:cNvSpPr>
          <p:nvPr>
            <p:ph type="ftr" sz="quarter" idx="11"/>
          </p:nvPr>
        </p:nvSpPr>
        <p:spPr/>
        <p:txBody>
          <a:bodyPr/>
          <a:lstStyle/>
          <a:p>
            <a:endParaRPr lang="de-ES"/>
          </a:p>
        </p:txBody>
      </p:sp>
      <p:sp>
        <p:nvSpPr>
          <p:cNvPr id="6" name="Slide Number Placeholder 5"/>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3606690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06A4A79E-6996-6642-BAC2-6B23300C42A4}" type="datetimeFigureOut">
              <a:rPr lang="de-ES" smtClean="0"/>
              <a:t>03/12/2021</a:t>
            </a:fld>
            <a:endParaRPr lang="de-ES"/>
          </a:p>
        </p:txBody>
      </p:sp>
      <p:sp>
        <p:nvSpPr>
          <p:cNvPr id="6" name="Footer Placeholder 5"/>
          <p:cNvSpPr>
            <a:spLocks noGrp="1"/>
          </p:cNvSpPr>
          <p:nvPr>
            <p:ph type="ftr" sz="quarter" idx="11"/>
          </p:nvPr>
        </p:nvSpPr>
        <p:spPr/>
        <p:txBody>
          <a:bodyPr/>
          <a:lstStyle/>
          <a:p>
            <a:endParaRPr lang="de-ES"/>
          </a:p>
        </p:txBody>
      </p:sp>
      <p:sp>
        <p:nvSpPr>
          <p:cNvPr id="7" name="Slide Number Placeholder 6"/>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3209442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de-DE"/>
              <a:t>Mastertitelformat bearbeiten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472381" y="3618442"/>
            <a:ext cx="2901255"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3471863" y="3618442"/>
            <a:ext cx="2915543" cy="532218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06A4A79E-6996-6642-BAC2-6B23300C42A4}" type="datetimeFigureOut">
              <a:rPr lang="de-ES" smtClean="0"/>
              <a:t>03/12/2021</a:t>
            </a:fld>
            <a:endParaRPr lang="de-ES"/>
          </a:p>
        </p:txBody>
      </p:sp>
      <p:sp>
        <p:nvSpPr>
          <p:cNvPr id="8" name="Footer Placeholder 7"/>
          <p:cNvSpPr>
            <a:spLocks noGrp="1"/>
          </p:cNvSpPr>
          <p:nvPr>
            <p:ph type="ftr" sz="quarter" idx="11"/>
          </p:nvPr>
        </p:nvSpPr>
        <p:spPr/>
        <p:txBody>
          <a:bodyPr/>
          <a:lstStyle/>
          <a:p>
            <a:endParaRPr lang="de-ES"/>
          </a:p>
        </p:txBody>
      </p:sp>
      <p:sp>
        <p:nvSpPr>
          <p:cNvPr id="9" name="Slide Number Placeholder 8"/>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816936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06A4A79E-6996-6642-BAC2-6B23300C42A4}" type="datetimeFigureOut">
              <a:rPr lang="de-ES" smtClean="0"/>
              <a:t>03/12/2021</a:t>
            </a:fld>
            <a:endParaRPr lang="de-ES"/>
          </a:p>
        </p:txBody>
      </p:sp>
      <p:sp>
        <p:nvSpPr>
          <p:cNvPr id="4" name="Footer Placeholder 3"/>
          <p:cNvSpPr>
            <a:spLocks noGrp="1"/>
          </p:cNvSpPr>
          <p:nvPr>
            <p:ph type="ftr" sz="quarter" idx="11"/>
          </p:nvPr>
        </p:nvSpPr>
        <p:spPr/>
        <p:txBody>
          <a:bodyPr/>
          <a:lstStyle/>
          <a:p>
            <a:endParaRPr lang="de-ES"/>
          </a:p>
        </p:txBody>
      </p:sp>
      <p:sp>
        <p:nvSpPr>
          <p:cNvPr id="5" name="Slide Number Placeholder 4"/>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54769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4A79E-6996-6642-BAC2-6B23300C42A4}" type="datetimeFigureOut">
              <a:rPr lang="de-ES" smtClean="0"/>
              <a:t>03/12/2021</a:t>
            </a:fld>
            <a:endParaRPr lang="de-ES"/>
          </a:p>
        </p:txBody>
      </p:sp>
      <p:sp>
        <p:nvSpPr>
          <p:cNvPr id="3" name="Footer Placeholder 2"/>
          <p:cNvSpPr>
            <a:spLocks noGrp="1"/>
          </p:cNvSpPr>
          <p:nvPr>
            <p:ph type="ftr" sz="quarter" idx="11"/>
          </p:nvPr>
        </p:nvSpPr>
        <p:spPr/>
        <p:txBody>
          <a:bodyPr/>
          <a:lstStyle/>
          <a:p>
            <a:endParaRPr lang="de-ES"/>
          </a:p>
        </p:txBody>
      </p:sp>
      <p:sp>
        <p:nvSpPr>
          <p:cNvPr id="4" name="Slide Number Placeholder 3"/>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4241391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06A4A79E-6996-6642-BAC2-6B23300C42A4}" type="datetimeFigureOut">
              <a:rPr lang="de-ES" smtClean="0"/>
              <a:t>03/12/2021</a:t>
            </a:fld>
            <a:endParaRPr lang="de-ES"/>
          </a:p>
        </p:txBody>
      </p:sp>
      <p:sp>
        <p:nvSpPr>
          <p:cNvPr id="6" name="Footer Placeholder 5"/>
          <p:cNvSpPr>
            <a:spLocks noGrp="1"/>
          </p:cNvSpPr>
          <p:nvPr>
            <p:ph type="ftr" sz="quarter" idx="11"/>
          </p:nvPr>
        </p:nvSpPr>
        <p:spPr/>
        <p:txBody>
          <a:bodyPr/>
          <a:lstStyle/>
          <a:p>
            <a:endParaRPr lang="de-ES"/>
          </a:p>
        </p:txBody>
      </p:sp>
      <p:sp>
        <p:nvSpPr>
          <p:cNvPr id="7" name="Slide Number Placeholder 6"/>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637496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06A4A79E-6996-6642-BAC2-6B23300C42A4}" type="datetimeFigureOut">
              <a:rPr lang="de-ES" smtClean="0"/>
              <a:t>03/12/2021</a:t>
            </a:fld>
            <a:endParaRPr lang="de-ES"/>
          </a:p>
        </p:txBody>
      </p:sp>
      <p:sp>
        <p:nvSpPr>
          <p:cNvPr id="6" name="Footer Placeholder 5"/>
          <p:cNvSpPr>
            <a:spLocks noGrp="1"/>
          </p:cNvSpPr>
          <p:nvPr>
            <p:ph type="ftr" sz="quarter" idx="11"/>
          </p:nvPr>
        </p:nvSpPr>
        <p:spPr/>
        <p:txBody>
          <a:bodyPr/>
          <a:lstStyle/>
          <a:p>
            <a:endParaRPr lang="de-ES"/>
          </a:p>
        </p:txBody>
      </p:sp>
      <p:sp>
        <p:nvSpPr>
          <p:cNvPr id="7" name="Slide Number Placeholder 6"/>
          <p:cNvSpPr>
            <a:spLocks noGrp="1"/>
          </p:cNvSpPr>
          <p:nvPr>
            <p:ph type="sldNum" sz="quarter" idx="12"/>
          </p:nvPr>
        </p:nvSpPr>
        <p:spPr/>
        <p:txBody>
          <a:bodyPr/>
          <a:lstStyle/>
          <a:p>
            <a:fld id="{DE5CC2D9-4273-1F42-B8FD-9E1CE5679546}" type="slidenum">
              <a:rPr lang="de-ES" smtClean="0"/>
              <a:t>‹Nr.›</a:t>
            </a:fld>
            <a:endParaRPr lang="de-ES"/>
          </a:p>
        </p:txBody>
      </p:sp>
    </p:spTree>
    <p:extLst>
      <p:ext uri="{BB962C8B-B14F-4D97-AF65-F5344CB8AC3E}">
        <p14:creationId xmlns:p14="http://schemas.microsoft.com/office/powerpoint/2010/main" val="1472663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06A4A79E-6996-6642-BAC2-6B23300C42A4}" type="datetimeFigureOut">
              <a:rPr lang="de-ES" smtClean="0"/>
              <a:t>03/12/2021</a:t>
            </a:fld>
            <a:endParaRPr lang="de-E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E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DE5CC2D9-4273-1F42-B8FD-9E1CE5679546}" type="slidenum">
              <a:rPr lang="de-ES" smtClean="0"/>
              <a:t>‹Nr.›</a:t>
            </a:fld>
            <a:endParaRPr lang="de-ES"/>
          </a:p>
        </p:txBody>
      </p:sp>
    </p:spTree>
    <p:extLst>
      <p:ext uri="{BB962C8B-B14F-4D97-AF65-F5344CB8AC3E}">
        <p14:creationId xmlns:p14="http://schemas.microsoft.com/office/powerpoint/2010/main" val="20747398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hyperlink" Target="mailto:info@vogel-verpackungen.de"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5D46964E-FD82-E84B-B91E-86E6E8A4CB9F}"/>
              </a:ext>
            </a:extLst>
          </p:cNvPr>
          <p:cNvSpPr txBox="1"/>
          <p:nvPr/>
        </p:nvSpPr>
        <p:spPr>
          <a:xfrm>
            <a:off x="0" y="1836597"/>
            <a:ext cx="6857999" cy="338554"/>
          </a:xfrm>
          <a:prstGeom prst="rect">
            <a:avLst/>
          </a:prstGeom>
          <a:noFill/>
        </p:spPr>
        <p:txBody>
          <a:bodyPr wrap="square" rtlCol="0">
            <a:spAutoFit/>
          </a:bodyPr>
          <a:lstStyle/>
          <a:p>
            <a:pPr algn="ctr"/>
            <a:r>
              <a:rPr lang="de-DE" sz="1600" b="1" dirty="0">
                <a:solidFill>
                  <a:srgbClr val="007CC3"/>
                </a:solidFill>
                <a:latin typeface="Verdana" panose="020B0604030504040204" pitchFamily="34" charset="0"/>
                <a:ea typeface="Verdana" panose="020B0604030504040204" pitchFamily="34" charset="0"/>
                <a:cs typeface="Verdana" panose="020B0604030504040204" pitchFamily="34" charset="0"/>
              </a:rPr>
              <a:t>Kartonverschließmaschine YS501X </a:t>
            </a:r>
          </a:p>
        </p:txBody>
      </p:sp>
      <p:pic>
        <p:nvPicPr>
          <p:cNvPr id="14" name="Grafik 13">
            <a:extLst>
              <a:ext uri="{FF2B5EF4-FFF2-40B4-BE49-F238E27FC236}">
                <a16:creationId xmlns:a16="http://schemas.microsoft.com/office/drawing/2014/main" id="{BDD3433E-FA55-BD43-89DC-334BE3290FB7}"/>
              </a:ext>
            </a:extLst>
          </p:cNvPr>
          <p:cNvPicPr>
            <a:picLocks noChangeAspect="1"/>
          </p:cNvPicPr>
          <p:nvPr/>
        </p:nvPicPr>
        <p:blipFill>
          <a:blip r:embed="rId4"/>
          <a:stretch>
            <a:fillRect/>
          </a:stretch>
        </p:blipFill>
        <p:spPr>
          <a:xfrm>
            <a:off x="3796201" y="8530385"/>
            <a:ext cx="2242712" cy="1069200"/>
          </a:xfrm>
          <a:prstGeom prst="rect">
            <a:avLst/>
          </a:prstGeom>
        </p:spPr>
      </p:pic>
      <p:sp>
        <p:nvSpPr>
          <p:cNvPr id="15" name="AutoShape 6">
            <a:extLst>
              <a:ext uri="{FF2B5EF4-FFF2-40B4-BE49-F238E27FC236}">
                <a16:creationId xmlns:a16="http://schemas.microsoft.com/office/drawing/2014/main" id="{B1E298E1-561C-934E-A009-0BAF51E83C1E}"/>
              </a:ext>
            </a:extLst>
          </p:cNvPr>
          <p:cNvSpPr>
            <a:spLocks noChangeAspect="1" noChangeArrowheads="1"/>
          </p:cNvSpPr>
          <p:nvPr/>
        </p:nvSpPr>
        <p:spPr bwMode="auto">
          <a:xfrm>
            <a:off x="3276600" y="4800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ES"/>
          </a:p>
        </p:txBody>
      </p:sp>
      <p:sp>
        <p:nvSpPr>
          <p:cNvPr id="16" name="AutoShape 8">
            <a:extLst>
              <a:ext uri="{FF2B5EF4-FFF2-40B4-BE49-F238E27FC236}">
                <a16:creationId xmlns:a16="http://schemas.microsoft.com/office/drawing/2014/main" id="{A4BE1BD1-614C-FE47-8B0F-5EB4457355DC}"/>
              </a:ext>
            </a:extLst>
          </p:cNvPr>
          <p:cNvSpPr>
            <a:spLocks noChangeAspect="1" noChangeArrowheads="1"/>
          </p:cNvSpPr>
          <p:nvPr/>
        </p:nvSpPr>
        <p:spPr bwMode="auto">
          <a:xfrm>
            <a:off x="3429000" y="4953000"/>
            <a:ext cx="2768600" cy="276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ES"/>
          </a:p>
        </p:txBody>
      </p:sp>
      <p:sp>
        <p:nvSpPr>
          <p:cNvPr id="17" name="AutoShape 10">
            <a:extLst>
              <a:ext uri="{FF2B5EF4-FFF2-40B4-BE49-F238E27FC236}">
                <a16:creationId xmlns:a16="http://schemas.microsoft.com/office/drawing/2014/main" id="{E0FF6ED2-D55A-0B48-936B-3D5378ACE467}"/>
              </a:ext>
            </a:extLst>
          </p:cNvPr>
          <p:cNvSpPr>
            <a:spLocks noChangeAspect="1" noChangeArrowheads="1"/>
          </p:cNvSpPr>
          <p:nvPr/>
        </p:nvSpPr>
        <p:spPr bwMode="auto">
          <a:xfrm>
            <a:off x="2007625" y="3531625"/>
            <a:ext cx="5096559" cy="50965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ES"/>
          </a:p>
        </p:txBody>
      </p:sp>
      <p:sp>
        <p:nvSpPr>
          <p:cNvPr id="2" name="Textfeld 1">
            <a:extLst>
              <a:ext uri="{FF2B5EF4-FFF2-40B4-BE49-F238E27FC236}">
                <a16:creationId xmlns:a16="http://schemas.microsoft.com/office/drawing/2014/main" id="{45B2EA9D-6729-DE46-A8AF-A927258D4F35}"/>
              </a:ext>
            </a:extLst>
          </p:cNvPr>
          <p:cNvSpPr txBox="1"/>
          <p:nvPr/>
        </p:nvSpPr>
        <p:spPr>
          <a:xfrm>
            <a:off x="367322" y="2228509"/>
            <a:ext cx="6185879" cy="428579"/>
          </a:xfrm>
          <a:prstGeom prst="rect">
            <a:avLst/>
          </a:prstGeom>
          <a:noFill/>
        </p:spPr>
        <p:txBody>
          <a:bodyPr wrap="square" rtlCol="0">
            <a:spAutoFit/>
          </a:bodyPr>
          <a:lstStyle/>
          <a:p>
            <a:pPr algn="ctr">
              <a:lnSpc>
                <a:spcPct val="115000"/>
              </a:lnSpc>
              <a:spcAft>
                <a:spcPts val="0"/>
              </a:spcAft>
            </a:pPr>
            <a:r>
              <a:rPr lang="de-DE" sz="1000" b="1" dirty="0">
                <a:latin typeface="Verdana" panose="020B0604030504040204" pitchFamily="34" charset="0"/>
                <a:ea typeface="Verdana" panose="020B0604030504040204" pitchFamily="34" charset="0"/>
                <a:cs typeface="Verdana" panose="020B0604030504040204" pitchFamily="34" charset="0"/>
              </a:rPr>
              <a:t>Die Kartonverschließmaschine vom Typ VOGEL YS501X ist unsere Empfehlung speziell für eher </a:t>
            </a:r>
            <a:r>
              <a:rPr lang="de-DE" sz="1000" b="1" dirty="0" err="1">
                <a:latin typeface="Verdana" panose="020B0604030504040204" pitchFamily="34" charset="0"/>
                <a:ea typeface="Verdana" panose="020B0604030504040204" pitchFamily="34" charset="0"/>
                <a:cs typeface="Verdana" panose="020B0604030504040204" pitchFamily="34" charset="0"/>
              </a:rPr>
              <a:t>eher</a:t>
            </a:r>
            <a:r>
              <a:rPr lang="de-DE" sz="1000" b="1" dirty="0">
                <a:latin typeface="Verdana" panose="020B0604030504040204" pitchFamily="34" charset="0"/>
                <a:ea typeface="Verdana" panose="020B0604030504040204" pitchFamily="34" charset="0"/>
                <a:cs typeface="Verdana" panose="020B0604030504040204" pitchFamily="34" charset="0"/>
              </a:rPr>
              <a:t> Kartons mit konstanter Größe</a:t>
            </a:r>
          </a:p>
        </p:txBody>
      </p:sp>
      <p:sp>
        <p:nvSpPr>
          <p:cNvPr id="18" name="Textfeld 17">
            <a:extLst>
              <a:ext uri="{FF2B5EF4-FFF2-40B4-BE49-F238E27FC236}">
                <a16:creationId xmlns:a16="http://schemas.microsoft.com/office/drawing/2014/main" id="{341A46DF-EC04-7E45-8C69-C3CBFEC3ABB5}"/>
              </a:ext>
            </a:extLst>
          </p:cNvPr>
          <p:cNvSpPr txBox="1"/>
          <p:nvPr/>
        </p:nvSpPr>
        <p:spPr>
          <a:xfrm>
            <a:off x="367321" y="7384819"/>
            <a:ext cx="2815373" cy="707886"/>
          </a:xfrm>
          <a:prstGeom prst="rect">
            <a:avLst/>
          </a:prstGeom>
          <a:noFill/>
        </p:spPr>
        <p:txBody>
          <a:bodyPr wrap="square" rtlCol="0">
            <a:spAutoFit/>
          </a:bodyPr>
          <a:lstStyle/>
          <a:p>
            <a:r>
              <a:rPr lang="de-DE" sz="1000" b="1" dirty="0">
                <a:solidFill>
                  <a:srgbClr val="007AC4"/>
                </a:solidFill>
                <a:latin typeface="Verdana" panose="020B0604030504040204" pitchFamily="34" charset="0"/>
                <a:ea typeface="Verdana" panose="020B0604030504040204" pitchFamily="34" charset="0"/>
                <a:cs typeface="Verdana" panose="020B0604030504040204" pitchFamily="34" charset="0"/>
              </a:rPr>
              <a:t>Technische Daten</a:t>
            </a:r>
          </a:p>
          <a:p>
            <a:endParaRPr lang="de-DE" sz="1000" b="1" dirty="0">
              <a:solidFill>
                <a:srgbClr val="007AC4"/>
              </a:solidFill>
              <a:latin typeface="Verdana" panose="020B0604030504040204" pitchFamily="34" charset="0"/>
              <a:ea typeface="Verdana" panose="020B0604030504040204" pitchFamily="34" charset="0"/>
              <a:cs typeface="Verdana" panose="020B0604030504040204" pitchFamily="34" charset="0"/>
            </a:endParaRPr>
          </a:p>
          <a:p>
            <a:pPr marL="140959" indent="-140959">
              <a:buFont typeface="Arial" panose="020B0604020202020204" pitchFamily="34" charset="0"/>
              <a:buChar char="•"/>
            </a:pPr>
            <a:r>
              <a:rPr lang="de-DE" sz="1000" dirty="0">
                <a:latin typeface="Verdana" panose="020B0604030504040204" pitchFamily="34" charset="0"/>
                <a:ea typeface="Verdana" panose="020B0604030504040204" pitchFamily="34" charset="0"/>
                <a:cs typeface="Verdana" panose="020B0604030504040204" pitchFamily="34" charset="0"/>
              </a:rPr>
              <a:t>Betriebsspannung:		220 V</a:t>
            </a:r>
          </a:p>
          <a:p>
            <a:pPr marL="140959" indent="-140959">
              <a:buFont typeface="Arial" panose="020B0604020202020204" pitchFamily="34" charset="0"/>
              <a:buChar char="•"/>
            </a:pPr>
            <a:r>
              <a:rPr lang="de-DE" sz="1000" dirty="0">
                <a:latin typeface="Verdana" panose="020B0604030504040204" pitchFamily="34" charset="0"/>
                <a:ea typeface="Verdana" panose="020B0604030504040204" pitchFamily="34" charset="0"/>
                <a:cs typeface="Verdana" panose="020B0604030504040204" pitchFamily="34" charset="0"/>
              </a:rPr>
              <a:t>CE-Kennzeichnung</a:t>
            </a:r>
          </a:p>
        </p:txBody>
      </p:sp>
      <p:sp>
        <p:nvSpPr>
          <p:cNvPr id="19" name="Textfeld 18">
            <a:extLst>
              <a:ext uri="{FF2B5EF4-FFF2-40B4-BE49-F238E27FC236}">
                <a16:creationId xmlns:a16="http://schemas.microsoft.com/office/drawing/2014/main" id="{C4EF1106-8FC8-394C-90C7-C99E79988763}"/>
              </a:ext>
            </a:extLst>
          </p:cNvPr>
          <p:cNvSpPr txBox="1"/>
          <p:nvPr/>
        </p:nvSpPr>
        <p:spPr>
          <a:xfrm>
            <a:off x="3936880" y="7384819"/>
            <a:ext cx="2553799" cy="1015663"/>
          </a:xfrm>
          <a:prstGeom prst="rect">
            <a:avLst/>
          </a:prstGeom>
          <a:noFill/>
        </p:spPr>
        <p:txBody>
          <a:bodyPr wrap="square" rtlCol="0">
            <a:spAutoFit/>
          </a:bodyPr>
          <a:lstStyle/>
          <a:p>
            <a:r>
              <a:rPr lang="de-DE" sz="1000" b="1" dirty="0">
                <a:solidFill>
                  <a:srgbClr val="007AC4"/>
                </a:solidFill>
                <a:latin typeface="Verdana" panose="020B0604030504040204" pitchFamily="34" charset="0"/>
                <a:ea typeface="Verdana" panose="020B0604030504040204" pitchFamily="34" charset="0"/>
                <a:cs typeface="Verdana" panose="020B0604030504040204" pitchFamily="34" charset="0"/>
              </a:rPr>
              <a:t>Karton-Formate</a:t>
            </a:r>
          </a:p>
          <a:p>
            <a:endParaRPr lang="de-DE" sz="1000" dirty="0">
              <a:solidFill>
                <a:srgbClr val="007AC4"/>
              </a:solidFill>
              <a:latin typeface="Verdana" panose="020B0604030504040204" pitchFamily="34" charset="0"/>
              <a:ea typeface="Verdana" panose="020B0604030504040204" pitchFamily="34" charset="0"/>
              <a:cs typeface="Verdana" panose="020B0604030504040204" pitchFamily="34" charset="0"/>
            </a:endParaRPr>
          </a:p>
          <a:p>
            <a:pPr marL="140959" indent="-140959">
              <a:buFont typeface="Arial" panose="020B0604020202020204" pitchFamily="34" charset="0"/>
              <a:buChar char="•"/>
            </a:pPr>
            <a:r>
              <a:rPr lang="de-DE" sz="1000" dirty="0">
                <a:latin typeface="Verdana" panose="020B0604030504040204" pitchFamily="34" charset="0"/>
                <a:ea typeface="Verdana" panose="020B0604030504040204" pitchFamily="34" charset="0"/>
                <a:cs typeface="Verdana" panose="020B0604030504040204" pitchFamily="34" charset="0"/>
              </a:rPr>
              <a:t>Länge:		150 –   ∞ mm</a:t>
            </a:r>
          </a:p>
          <a:p>
            <a:pPr marL="140959" indent="-140959">
              <a:buFont typeface="Arial" panose="020B0604020202020204" pitchFamily="34" charset="0"/>
              <a:buChar char="•"/>
            </a:pPr>
            <a:r>
              <a:rPr lang="de-DE" sz="1000" dirty="0">
                <a:latin typeface="Verdana" panose="020B0604030504040204" pitchFamily="34" charset="0"/>
                <a:ea typeface="Verdana" panose="020B0604030504040204" pitchFamily="34" charset="0"/>
                <a:cs typeface="Verdana" panose="020B0604030504040204" pitchFamily="34" charset="0"/>
              </a:rPr>
              <a:t>Breite:		150 – 500 mm</a:t>
            </a:r>
          </a:p>
          <a:p>
            <a:pPr marL="140959" indent="-140959">
              <a:buFont typeface="Arial" panose="020B0604020202020204" pitchFamily="34" charset="0"/>
              <a:buChar char="•"/>
            </a:pPr>
            <a:r>
              <a:rPr lang="de-DE" sz="1000" dirty="0">
                <a:latin typeface="Verdana" panose="020B0604030504040204" pitchFamily="34" charset="0"/>
                <a:ea typeface="Verdana" panose="020B0604030504040204" pitchFamily="34" charset="0"/>
                <a:cs typeface="Verdana" panose="020B0604030504040204" pitchFamily="34" charset="0"/>
              </a:rPr>
              <a:t>Höhe:		140 – 560 mm</a:t>
            </a:r>
          </a:p>
          <a:p>
            <a:endParaRPr lang="de-DE" sz="1000" dirty="0"/>
          </a:p>
        </p:txBody>
      </p:sp>
      <p:pic>
        <p:nvPicPr>
          <p:cNvPr id="4" name="Grafik 3">
            <a:extLst>
              <a:ext uri="{FF2B5EF4-FFF2-40B4-BE49-F238E27FC236}">
                <a16:creationId xmlns:a16="http://schemas.microsoft.com/office/drawing/2014/main" id="{A820801B-7A26-40EB-A2B2-93D49D844195}"/>
              </a:ext>
            </a:extLst>
          </p:cNvPr>
          <p:cNvPicPr>
            <a:picLocks noChangeAspect="1"/>
          </p:cNvPicPr>
          <p:nvPr/>
        </p:nvPicPr>
        <p:blipFill>
          <a:blip r:embed="rId5"/>
          <a:stretch>
            <a:fillRect/>
          </a:stretch>
        </p:blipFill>
        <p:spPr>
          <a:xfrm>
            <a:off x="1542407" y="2768396"/>
            <a:ext cx="3468386" cy="4790588"/>
          </a:xfrm>
          <a:prstGeom prst="rect">
            <a:avLst/>
          </a:prstGeom>
        </p:spPr>
      </p:pic>
    </p:spTree>
    <p:extLst>
      <p:ext uri="{BB962C8B-B14F-4D97-AF65-F5344CB8AC3E}">
        <p14:creationId xmlns:p14="http://schemas.microsoft.com/office/powerpoint/2010/main" val="2746215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973D42B-F62E-F740-B651-1035DF3A6955}"/>
              </a:ext>
            </a:extLst>
          </p:cNvPr>
          <p:cNvPicPr>
            <a:picLocks noChangeAspect="1"/>
          </p:cNvPicPr>
          <p:nvPr/>
        </p:nvPicPr>
        <p:blipFill rotWithShape="1">
          <a:blip r:embed="rId2"/>
          <a:srcRect l="1098" r="-1098"/>
          <a:stretch/>
        </p:blipFill>
        <p:spPr>
          <a:xfrm>
            <a:off x="0" y="0"/>
            <a:ext cx="6858000" cy="9908817"/>
          </a:xfrm>
          <a:prstGeom prst="rect">
            <a:avLst/>
          </a:prstGeom>
        </p:spPr>
      </p:pic>
      <p:sp>
        <p:nvSpPr>
          <p:cNvPr id="6" name="Textfeld 5">
            <a:extLst>
              <a:ext uri="{FF2B5EF4-FFF2-40B4-BE49-F238E27FC236}">
                <a16:creationId xmlns:a16="http://schemas.microsoft.com/office/drawing/2014/main" id="{28A355CD-83F4-4E48-9E31-52F42BACF8BB}"/>
              </a:ext>
            </a:extLst>
          </p:cNvPr>
          <p:cNvSpPr txBox="1"/>
          <p:nvPr/>
        </p:nvSpPr>
        <p:spPr>
          <a:xfrm>
            <a:off x="363068" y="1868850"/>
            <a:ext cx="5452533" cy="338554"/>
          </a:xfrm>
          <a:prstGeom prst="rect">
            <a:avLst/>
          </a:prstGeom>
          <a:noFill/>
        </p:spPr>
        <p:txBody>
          <a:bodyPr wrap="square" rtlCol="0">
            <a:spAutoFit/>
          </a:bodyPr>
          <a:lstStyle/>
          <a:p>
            <a:r>
              <a:rPr lang="de-DE" sz="1600" b="1" dirty="0">
                <a:solidFill>
                  <a:srgbClr val="007CC3"/>
                </a:solidFill>
                <a:latin typeface="Verdana" panose="020B0604030504040204" pitchFamily="34" charset="0"/>
                <a:ea typeface="Verdana" panose="020B0604030504040204" pitchFamily="34" charset="0"/>
                <a:cs typeface="Verdana" panose="020B0604030504040204" pitchFamily="34" charset="0"/>
              </a:rPr>
              <a:t>PRODUKTBESCHREIBUNG</a:t>
            </a:r>
            <a:endParaRPr lang="de-ES" sz="1600" b="1" dirty="0">
              <a:solidFill>
                <a:srgbClr val="007CC3"/>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feld 7">
            <a:extLst>
              <a:ext uri="{FF2B5EF4-FFF2-40B4-BE49-F238E27FC236}">
                <a16:creationId xmlns:a16="http://schemas.microsoft.com/office/drawing/2014/main" id="{D1D1390E-DBC3-214B-94BD-1FD625400D61}"/>
              </a:ext>
            </a:extLst>
          </p:cNvPr>
          <p:cNvSpPr txBox="1"/>
          <p:nvPr/>
        </p:nvSpPr>
        <p:spPr>
          <a:xfrm>
            <a:off x="363068" y="5872646"/>
            <a:ext cx="5452533" cy="338554"/>
          </a:xfrm>
          <a:prstGeom prst="rect">
            <a:avLst/>
          </a:prstGeom>
          <a:noFill/>
        </p:spPr>
        <p:txBody>
          <a:bodyPr wrap="square" rtlCol="0">
            <a:spAutoFit/>
          </a:bodyPr>
          <a:lstStyle/>
          <a:p>
            <a:r>
              <a:rPr lang="de-DE" sz="1600" b="1" dirty="0">
                <a:solidFill>
                  <a:srgbClr val="007CC3"/>
                </a:solidFill>
                <a:latin typeface="Verdana" panose="020B0604030504040204" pitchFamily="34" charset="0"/>
                <a:ea typeface="Verdana" panose="020B0604030504040204" pitchFamily="34" charset="0"/>
                <a:cs typeface="Verdana" panose="020B0604030504040204" pitchFamily="34" charset="0"/>
              </a:rPr>
              <a:t>WEITERE OPTIONEN</a:t>
            </a:r>
            <a:endParaRPr lang="de-ES" sz="1600" b="1" dirty="0">
              <a:solidFill>
                <a:srgbClr val="007CC3"/>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Grafik 3" descr="Ein Bild, das Möbel enthält.&#10;&#10;Automatisch generierte Beschreibung">
            <a:extLst>
              <a:ext uri="{FF2B5EF4-FFF2-40B4-BE49-F238E27FC236}">
                <a16:creationId xmlns:a16="http://schemas.microsoft.com/office/drawing/2014/main" id="{F2413357-41F1-B94F-8FEB-B3800576A101}"/>
              </a:ext>
            </a:extLst>
          </p:cNvPr>
          <p:cNvPicPr>
            <a:picLocks noChangeAspect="1"/>
          </p:cNvPicPr>
          <p:nvPr/>
        </p:nvPicPr>
        <p:blipFill>
          <a:blip r:embed="rId3"/>
          <a:stretch>
            <a:fillRect/>
          </a:stretch>
        </p:blipFill>
        <p:spPr>
          <a:xfrm>
            <a:off x="363068" y="7862398"/>
            <a:ext cx="1697190" cy="1272893"/>
          </a:xfrm>
          <a:prstGeom prst="rect">
            <a:avLst/>
          </a:prstGeom>
        </p:spPr>
      </p:pic>
      <p:pic>
        <p:nvPicPr>
          <p:cNvPr id="7" name="Grafik 6">
            <a:extLst>
              <a:ext uri="{FF2B5EF4-FFF2-40B4-BE49-F238E27FC236}">
                <a16:creationId xmlns:a16="http://schemas.microsoft.com/office/drawing/2014/main" id="{6436E7E5-72ED-484E-BABA-E9B325275F0C}"/>
              </a:ext>
            </a:extLst>
          </p:cNvPr>
          <p:cNvPicPr>
            <a:picLocks noChangeAspect="1"/>
          </p:cNvPicPr>
          <p:nvPr/>
        </p:nvPicPr>
        <p:blipFill>
          <a:blip r:embed="rId4"/>
          <a:stretch>
            <a:fillRect/>
          </a:stretch>
        </p:blipFill>
        <p:spPr>
          <a:xfrm>
            <a:off x="363068" y="6463988"/>
            <a:ext cx="1345006" cy="1008754"/>
          </a:xfrm>
          <a:prstGeom prst="rect">
            <a:avLst/>
          </a:prstGeom>
        </p:spPr>
      </p:pic>
      <p:pic>
        <p:nvPicPr>
          <p:cNvPr id="9" name="Grafik 8">
            <a:extLst>
              <a:ext uri="{FF2B5EF4-FFF2-40B4-BE49-F238E27FC236}">
                <a16:creationId xmlns:a16="http://schemas.microsoft.com/office/drawing/2014/main" id="{71EA653A-DF8D-5D47-9985-0FA5BC78A8AF}"/>
              </a:ext>
            </a:extLst>
          </p:cNvPr>
          <p:cNvPicPr>
            <a:picLocks noChangeAspect="1"/>
          </p:cNvPicPr>
          <p:nvPr/>
        </p:nvPicPr>
        <p:blipFill>
          <a:blip r:embed="rId5"/>
          <a:stretch>
            <a:fillRect/>
          </a:stretch>
        </p:blipFill>
        <p:spPr>
          <a:xfrm>
            <a:off x="3429000" y="6463988"/>
            <a:ext cx="1257658" cy="943244"/>
          </a:xfrm>
          <a:prstGeom prst="rect">
            <a:avLst/>
          </a:prstGeom>
        </p:spPr>
      </p:pic>
      <p:sp>
        <p:nvSpPr>
          <p:cNvPr id="2" name="Textfeld 1">
            <a:extLst>
              <a:ext uri="{FF2B5EF4-FFF2-40B4-BE49-F238E27FC236}">
                <a16:creationId xmlns:a16="http://schemas.microsoft.com/office/drawing/2014/main" id="{BF59A938-6528-4D85-93F7-7A07FD654965}"/>
              </a:ext>
            </a:extLst>
          </p:cNvPr>
          <p:cNvSpPr txBox="1"/>
          <p:nvPr/>
        </p:nvSpPr>
        <p:spPr>
          <a:xfrm>
            <a:off x="1708073" y="6416344"/>
            <a:ext cx="1479507" cy="1015663"/>
          </a:xfrm>
          <a:prstGeom prst="rect">
            <a:avLst/>
          </a:prstGeom>
          <a:noFill/>
        </p:spPr>
        <p:txBody>
          <a:bodyPr wrap="square" rtlCol="0">
            <a:spAutoFit/>
          </a:bodyPr>
          <a:lstStyle/>
          <a:p>
            <a:r>
              <a:rPr lang="de-DE" sz="1000" dirty="0">
                <a:latin typeface="Verdana" panose="020B0604030504040204" pitchFamily="34" charset="0"/>
                <a:ea typeface="Verdana" panose="020B0604030504040204" pitchFamily="34" charset="0"/>
              </a:rPr>
              <a:t>Vor-/Nachlauftisch, zum absetzen der zu verklebenden Kartons, oder als Auslauf nach dem Verschluss</a:t>
            </a:r>
          </a:p>
        </p:txBody>
      </p:sp>
      <p:sp>
        <p:nvSpPr>
          <p:cNvPr id="10" name="Textfeld 9">
            <a:extLst>
              <a:ext uri="{FF2B5EF4-FFF2-40B4-BE49-F238E27FC236}">
                <a16:creationId xmlns:a16="http://schemas.microsoft.com/office/drawing/2014/main" id="{99D53D6E-E3AB-47CB-AEB1-1728506E250F}"/>
              </a:ext>
            </a:extLst>
          </p:cNvPr>
          <p:cNvSpPr txBox="1"/>
          <p:nvPr/>
        </p:nvSpPr>
        <p:spPr>
          <a:xfrm>
            <a:off x="4686658" y="6368701"/>
            <a:ext cx="1808274" cy="861774"/>
          </a:xfrm>
          <a:prstGeom prst="rect">
            <a:avLst/>
          </a:prstGeom>
          <a:noFill/>
        </p:spPr>
        <p:txBody>
          <a:bodyPr wrap="square" rtlCol="0">
            <a:spAutoFit/>
          </a:bodyPr>
          <a:lstStyle/>
          <a:p>
            <a:r>
              <a:rPr lang="de-DE" sz="1000" dirty="0">
                <a:latin typeface="Verdana" panose="020B0604030504040204" pitchFamily="34" charset="0"/>
                <a:ea typeface="Verdana" panose="020B0604030504040204" pitchFamily="34" charset="0"/>
              </a:rPr>
              <a:t>Mit diesen Laufrollen machen Sie Ihren </a:t>
            </a:r>
            <a:r>
              <a:rPr lang="de-DE" sz="1000" dirty="0" err="1">
                <a:latin typeface="Verdana" panose="020B0604030504040204" pitchFamily="34" charset="0"/>
                <a:ea typeface="Verdana" panose="020B0604030504040204" pitchFamily="34" charset="0"/>
              </a:rPr>
              <a:t>Kartonverschliesser</a:t>
            </a:r>
            <a:r>
              <a:rPr lang="de-DE" sz="1000" dirty="0">
                <a:latin typeface="Verdana" panose="020B0604030504040204" pitchFamily="34" charset="0"/>
                <a:ea typeface="Verdana" panose="020B0604030504040204" pitchFamily="34" charset="0"/>
              </a:rPr>
              <a:t> mobil. Mit Hilfe dieser Rollen können Sie </a:t>
            </a:r>
          </a:p>
        </p:txBody>
      </p:sp>
      <p:sp>
        <p:nvSpPr>
          <p:cNvPr id="11" name="Textfeld 10">
            <a:extLst>
              <a:ext uri="{FF2B5EF4-FFF2-40B4-BE49-F238E27FC236}">
                <a16:creationId xmlns:a16="http://schemas.microsoft.com/office/drawing/2014/main" id="{57B0361C-5CEF-4FE9-AF82-283B202D7E3E}"/>
              </a:ext>
            </a:extLst>
          </p:cNvPr>
          <p:cNvSpPr txBox="1"/>
          <p:nvPr/>
        </p:nvSpPr>
        <p:spPr>
          <a:xfrm>
            <a:off x="1984913" y="8007813"/>
            <a:ext cx="1723961" cy="1015663"/>
          </a:xfrm>
          <a:prstGeom prst="rect">
            <a:avLst/>
          </a:prstGeom>
          <a:noFill/>
        </p:spPr>
        <p:txBody>
          <a:bodyPr wrap="square" rtlCol="0">
            <a:spAutoFit/>
          </a:bodyPr>
          <a:lstStyle/>
          <a:p>
            <a:r>
              <a:rPr lang="de-DE" sz="1000" dirty="0">
                <a:latin typeface="Verdana" panose="020B0604030504040204" pitchFamily="34" charset="0"/>
                <a:ea typeface="Verdana" panose="020B0604030504040204" pitchFamily="34" charset="0"/>
              </a:rPr>
              <a:t>Mit einer Scherenrollenbahn schaffen Sie viel Platz für den Kartonauslauf. Ausziehbar von 1,10 – 4,60m !</a:t>
            </a:r>
          </a:p>
        </p:txBody>
      </p:sp>
      <p:sp>
        <p:nvSpPr>
          <p:cNvPr id="12" name="Textfeld 11">
            <a:extLst>
              <a:ext uri="{FF2B5EF4-FFF2-40B4-BE49-F238E27FC236}">
                <a16:creationId xmlns:a16="http://schemas.microsoft.com/office/drawing/2014/main" id="{2C073039-C0A5-4BF0-8270-C094B74AE5A9}"/>
              </a:ext>
            </a:extLst>
          </p:cNvPr>
          <p:cNvSpPr txBox="1"/>
          <p:nvPr/>
        </p:nvSpPr>
        <p:spPr>
          <a:xfrm>
            <a:off x="4721724" y="8100558"/>
            <a:ext cx="1808274" cy="1323439"/>
          </a:xfrm>
          <a:prstGeom prst="rect">
            <a:avLst/>
          </a:prstGeom>
          <a:noFill/>
        </p:spPr>
        <p:txBody>
          <a:bodyPr wrap="square" rtlCol="0">
            <a:spAutoFit/>
          </a:bodyPr>
          <a:lstStyle/>
          <a:p>
            <a:r>
              <a:rPr lang="de-DE" sz="1000" dirty="0">
                <a:latin typeface="Verdana" panose="020B0604030504040204" pitchFamily="34" charset="0"/>
                <a:ea typeface="Verdana" panose="020B0604030504040204" pitchFamily="34" charset="0"/>
              </a:rPr>
              <a:t>Selbstverständlich bekommen Sie bei uns auch das passende Klebeband. Als „normales PP-Band, genauso wie als </a:t>
            </a:r>
            <a:r>
              <a:rPr lang="de-DE" sz="1000">
                <a:latin typeface="Verdana" panose="020B0604030504040204" pitchFamily="34" charset="0"/>
                <a:ea typeface="Verdana" panose="020B0604030504040204" pitchFamily="34" charset="0"/>
              </a:rPr>
              <a:t>ökölogische</a:t>
            </a:r>
            <a:r>
              <a:rPr lang="de-DE" sz="1000" dirty="0">
                <a:latin typeface="Verdana" panose="020B0604030504040204" pitchFamily="34" charset="0"/>
                <a:ea typeface="Verdana" panose="020B0604030504040204" pitchFamily="34" charset="0"/>
              </a:rPr>
              <a:t> Papierausführung</a:t>
            </a:r>
          </a:p>
        </p:txBody>
      </p:sp>
      <p:sp>
        <p:nvSpPr>
          <p:cNvPr id="13" name="Textfeld 12">
            <a:extLst>
              <a:ext uri="{FF2B5EF4-FFF2-40B4-BE49-F238E27FC236}">
                <a16:creationId xmlns:a16="http://schemas.microsoft.com/office/drawing/2014/main" id="{B4C265A6-238A-44B0-B1CC-35F54EC49988}"/>
              </a:ext>
            </a:extLst>
          </p:cNvPr>
          <p:cNvSpPr txBox="1"/>
          <p:nvPr/>
        </p:nvSpPr>
        <p:spPr>
          <a:xfrm>
            <a:off x="363068" y="2207404"/>
            <a:ext cx="6131864" cy="2862322"/>
          </a:xfrm>
          <a:prstGeom prst="rect">
            <a:avLst/>
          </a:prstGeom>
          <a:noFill/>
        </p:spPr>
        <p:txBody>
          <a:bodyPr wrap="square" rtlCol="0">
            <a:spAutoFit/>
          </a:bodyPr>
          <a:lstStyle/>
          <a:p>
            <a:pPr>
              <a:tabLst>
                <a:tab pos="6621463" algn="l"/>
              </a:tabLst>
            </a:pPr>
            <a:r>
              <a:rPr lang="de-DE" sz="1000" dirty="0">
                <a:latin typeface="Verdana" panose="020B0604030504040204" pitchFamily="34" charset="0"/>
                <a:ea typeface="Verdana" panose="020B0604030504040204" pitchFamily="34" charset="0"/>
              </a:rPr>
              <a:t>Unser </a:t>
            </a:r>
            <a:r>
              <a:rPr lang="de-DE" sz="1000" dirty="0" err="1">
                <a:latin typeface="Verdana" panose="020B0604030504040204" pitchFamily="34" charset="0"/>
                <a:ea typeface="Verdana" panose="020B0604030504040204" pitchFamily="34" charset="0"/>
              </a:rPr>
              <a:t>Kartonverschliesser</a:t>
            </a:r>
            <a:r>
              <a:rPr lang="de-DE" sz="1000" dirty="0">
                <a:latin typeface="Verdana" panose="020B0604030504040204" pitchFamily="34" charset="0"/>
                <a:ea typeface="Verdana" panose="020B0604030504040204" pitchFamily="34" charset="0"/>
              </a:rPr>
              <a:t> </a:t>
            </a:r>
            <a:r>
              <a:rPr lang="de-DE" sz="1000" dirty="0">
                <a:latin typeface="Verdana" panose="020B0604030504040204" pitchFamily="34" charset="0"/>
                <a:ea typeface="Verdana" panose="020B0604030504040204" pitchFamily="34" charset="0"/>
                <a:cs typeface="Verdana" panose="020B0604030504040204" pitchFamily="34" charset="0"/>
              </a:rPr>
              <a:t>YS501X</a:t>
            </a:r>
            <a:r>
              <a:rPr lang="de-DE" sz="1000" dirty="0">
                <a:latin typeface="Verdana" panose="020B0604030504040204" pitchFamily="34" charset="0"/>
                <a:ea typeface="Verdana" panose="020B0604030504040204" pitchFamily="34" charset="0"/>
              </a:rPr>
              <a:t> ist eine günstige Lösung, wenn es darum geht Kartons in eher großen Formaten sicher zu verschließen. Durch zwei seitliche Förderbänder werden Ihre Kartons sicher durch den </a:t>
            </a:r>
            <a:r>
              <a:rPr lang="de-DE" sz="1000" dirty="0" err="1">
                <a:latin typeface="Verdana" panose="020B0604030504040204" pitchFamily="34" charset="0"/>
                <a:ea typeface="Verdana" panose="020B0604030504040204" pitchFamily="34" charset="0"/>
              </a:rPr>
              <a:t>Kartonverschliesser</a:t>
            </a:r>
            <a:r>
              <a:rPr lang="de-DE" sz="1000" dirty="0">
                <a:latin typeface="Verdana" panose="020B0604030504040204" pitchFamily="34" charset="0"/>
                <a:ea typeface="Verdana" panose="020B0604030504040204" pitchFamily="34" charset="0"/>
              </a:rPr>
              <a:t> befördert. Die Einstellung der Kartonbreite erfolgt mechanisch über eine Kurbel.  Die Höheneinstellung ist bei dieser Maschine besonders leicht und schnell zu lösen, denn das obere Klebeaggregat muss nur entriegelt werden und kann dann einfach auf die jeweilige Höhe gebracht werden. Auf Grund der mechanischen Einstellung der Formate ist diese Maschine für Serienproduktionen gedacht, bei welcher eine längere Zeit hintereinander Kartons im gleichen Format verschlossen werden sollen. Die Deckelklappen der Kartons werden vor dem Zuführen in die Maschine manuell niedergedrückt. Ausgelegt ist diese Maschine für Klebebänder mit 76mm Kerndurchmesser und 50 mm Breite. Wir empfehlen dazu den Einsatz von Maschinenklebeband mit mehr Metern je Rolle ( als bei Handrollen), so können Sie länger arbeiten ohne das Klebeband wechseln zu müssen! Es können gleichermaßen PP &amp; PVC Klebebänder, wie auch umweltfreundliche Papierklebebänder genutzt werden. Die Klebeaggregate können leicht heraus genommen werden, um die Kleberollen zu wechseln. Ebenso kann dies aber auch genutzt werden, wenn Sie Kartons vielleicht nur oben zukleben wollen ( Stichwort: Automatikbodenkartons). Selbstverständlich trägt auch diese Maschine das CE Zeichen. </a:t>
            </a:r>
          </a:p>
        </p:txBody>
      </p:sp>
      <p:pic>
        <p:nvPicPr>
          <p:cNvPr id="16" name="Grafik 15">
            <a:extLst>
              <a:ext uri="{FF2B5EF4-FFF2-40B4-BE49-F238E27FC236}">
                <a16:creationId xmlns:a16="http://schemas.microsoft.com/office/drawing/2014/main" id="{F886CE11-B27A-DC41-81F6-59ECC70827A6}"/>
              </a:ext>
            </a:extLst>
          </p:cNvPr>
          <p:cNvPicPr>
            <a:picLocks noChangeAspect="1"/>
          </p:cNvPicPr>
          <p:nvPr/>
        </p:nvPicPr>
        <p:blipFill>
          <a:blip r:embed="rId6"/>
          <a:stretch>
            <a:fillRect/>
          </a:stretch>
        </p:blipFill>
        <p:spPr>
          <a:xfrm>
            <a:off x="3187580" y="7067243"/>
            <a:ext cx="1927920" cy="2891880"/>
          </a:xfrm>
          <a:prstGeom prst="rect">
            <a:avLst/>
          </a:prstGeom>
        </p:spPr>
      </p:pic>
    </p:spTree>
    <p:extLst>
      <p:ext uri="{BB962C8B-B14F-4D97-AF65-F5344CB8AC3E}">
        <p14:creationId xmlns:p14="http://schemas.microsoft.com/office/powerpoint/2010/main" val="3760289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9AFE080-1F81-D24C-9225-442E66D8E09A}"/>
              </a:ext>
            </a:extLst>
          </p:cNvPr>
          <p:cNvPicPr>
            <a:picLocks noChangeAspect="1"/>
          </p:cNvPicPr>
          <p:nvPr/>
        </p:nvPicPr>
        <p:blipFill rotWithShape="1">
          <a:blip r:embed="rId2"/>
          <a:srcRect l="1098" r="-1098"/>
          <a:stretch/>
        </p:blipFill>
        <p:spPr>
          <a:xfrm>
            <a:off x="-7012" y="0"/>
            <a:ext cx="6858000" cy="9908817"/>
          </a:xfrm>
          <a:prstGeom prst="rect">
            <a:avLst/>
          </a:prstGeom>
        </p:spPr>
      </p:pic>
      <p:sp>
        <p:nvSpPr>
          <p:cNvPr id="6" name="Textfeld 5">
            <a:extLst>
              <a:ext uri="{FF2B5EF4-FFF2-40B4-BE49-F238E27FC236}">
                <a16:creationId xmlns:a16="http://schemas.microsoft.com/office/drawing/2014/main" id="{28A355CD-83F4-4E48-9E31-52F42BACF8BB}"/>
              </a:ext>
            </a:extLst>
          </p:cNvPr>
          <p:cNvSpPr txBox="1"/>
          <p:nvPr/>
        </p:nvSpPr>
        <p:spPr>
          <a:xfrm>
            <a:off x="353682" y="1886562"/>
            <a:ext cx="5452533" cy="338554"/>
          </a:xfrm>
          <a:prstGeom prst="rect">
            <a:avLst/>
          </a:prstGeom>
          <a:noFill/>
        </p:spPr>
        <p:txBody>
          <a:bodyPr wrap="square" rtlCol="0">
            <a:spAutoFit/>
          </a:bodyPr>
          <a:lstStyle/>
          <a:p>
            <a:r>
              <a:rPr lang="de-DE" sz="1600" b="1" dirty="0">
                <a:solidFill>
                  <a:srgbClr val="007CC3"/>
                </a:solidFill>
                <a:latin typeface="Verdana" panose="020B0604030504040204" pitchFamily="34" charset="0"/>
                <a:ea typeface="Verdana" panose="020B0604030504040204" pitchFamily="34" charset="0"/>
                <a:cs typeface="Verdana" panose="020B0604030504040204" pitchFamily="34" charset="0"/>
              </a:rPr>
              <a:t>AUS UNSERER ERFAHRUNG</a:t>
            </a:r>
            <a:endParaRPr lang="de-ES" sz="1600" b="1" dirty="0">
              <a:solidFill>
                <a:srgbClr val="007CC3"/>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feld 7">
            <a:extLst>
              <a:ext uri="{FF2B5EF4-FFF2-40B4-BE49-F238E27FC236}">
                <a16:creationId xmlns:a16="http://schemas.microsoft.com/office/drawing/2014/main" id="{D1D1390E-DBC3-214B-94BD-1FD625400D61}"/>
              </a:ext>
            </a:extLst>
          </p:cNvPr>
          <p:cNvSpPr txBox="1"/>
          <p:nvPr/>
        </p:nvSpPr>
        <p:spPr>
          <a:xfrm>
            <a:off x="353682" y="4757573"/>
            <a:ext cx="5452533" cy="338554"/>
          </a:xfrm>
          <a:prstGeom prst="rect">
            <a:avLst/>
          </a:prstGeom>
          <a:noFill/>
        </p:spPr>
        <p:txBody>
          <a:bodyPr wrap="square" rtlCol="0">
            <a:spAutoFit/>
          </a:bodyPr>
          <a:lstStyle/>
          <a:p>
            <a:r>
              <a:rPr lang="de-DE" sz="1600" b="1" dirty="0">
                <a:solidFill>
                  <a:srgbClr val="007CC3"/>
                </a:solidFill>
                <a:latin typeface="Verdana" panose="020B0604030504040204" pitchFamily="34" charset="0"/>
                <a:ea typeface="Verdana" panose="020B0604030504040204" pitchFamily="34" charset="0"/>
                <a:cs typeface="Verdana" panose="020B0604030504040204" pitchFamily="34" charset="0"/>
              </a:rPr>
              <a:t>ÜBER VOGEL VERPACKUNGEN</a:t>
            </a:r>
            <a:endParaRPr lang="de-ES" sz="1600" b="1" dirty="0">
              <a:solidFill>
                <a:srgbClr val="007CC3"/>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Grafik 4" descr="Ein Bild, das Person, stehend enthält.&#10;&#10;Automatisch generierte Beschreibung">
            <a:extLst>
              <a:ext uri="{FF2B5EF4-FFF2-40B4-BE49-F238E27FC236}">
                <a16:creationId xmlns:a16="http://schemas.microsoft.com/office/drawing/2014/main" id="{6B762839-1114-ED40-BD66-BFCFA819BA98}"/>
              </a:ext>
            </a:extLst>
          </p:cNvPr>
          <p:cNvPicPr>
            <a:picLocks noChangeAspect="1"/>
          </p:cNvPicPr>
          <p:nvPr/>
        </p:nvPicPr>
        <p:blipFill rotWithShape="1">
          <a:blip r:embed="rId3"/>
          <a:srcRect l="23069" t="12652" r="15616" b="8799"/>
          <a:stretch/>
        </p:blipFill>
        <p:spPr>
          <a:xfrm>
            <a:off x="449012" y="7438651"/>
            <a:ext cx="1693225" cy="1446557"/>
          </a:xfrm>
          <a:prstGeom prst="flowChartAlternateProcess">
            <a:avLst/>
          </a:prstGeom>
        </p:spPr>
      </p:pic>
      <p:sp>
        <p:nvSpPr>
          <p:cNvPr id="15" name="Textfeld 14">
            <a:extLst>
              <a:ext uri="{FF2B5EF4-FFF2-40B4-BE49-F238E27FC236}">
                <a16:creationId xmlns:a16="http://schemas.microsoft.com/office/drawing/2014/main" id="{1BC3D8F7-842E-3A4B-B8B4-B23746D8BEE4}"/>
              </a:ext>
            </a:extLst>
          </p:cNvPr>
          <p:cNvSpPr txBox="1"/>
          <p:nvPr/>
        </p:nvSpPr>
        <p:spPr>
          <a:xfrm>
            <a:off x="2413054" y="7435612"/>
            <a:ext cx="4116333" cy="1315360"/>
          </a:xfrm>
          <a:prstGeom prst="rect">
            <a:avLst/>
          </a:prstGeom>
          <a:noFill/>
        </p:spPr>
        <p:txBody>
          <a:bodyPr wrap="square" lIns="0" tIns="0" rIns="0" bIns="0" rtlCol="0">
            <a:spAutoFit/>
          </a:bodyPr>
          <a:lstStyle/>
          <a:p>
            <a:pPr marL="171450" indent="-171450">
              <a:lnSpc>
                <a:spcPts val="1400"/>
              </a:lnSpc>
              <a:spcBef>
                <a:spcPts val="0"/>
              </a:spcBef>
              <a:spcAft>
                <a:spcPts val="200"/>
              </a:spcAft>
              <a:buClr>
                <a:srgbClr val="006ABB"/>
              </a:buClr>
              <a:buSzPct val="125000"/>
              <a:buBlip>
                <a:blip r:embed="rId4"/>
              </a:buBlip>
            </a:pPr>
            <a:r>
              <a:rPr lang="de-DE" sz="1000" i="0" dirty="0">
                <a:latin typeface="Verdana" panose="020B0604030504040204" pitchFamily="34" charset="0"/>
                <a:ea typeface="Verdana" panose="020B0604030504040204" pitchFamily="34" charset="0"/>
                <a:cs typeface="Verdana" panose="020B0604030504040204" pitchFamily="34" charset="0"/>
              </a:rPr>
              <a:t>Wir haben Produkterfahrung aus eigener Entwicklung und über 1.000 verkauften </a:t>
            </a:r>
            <a:r>
              <a:rPr lang="de-DE" sz="1000" i="0" dirty="0" err="1">
                <a:latin typeface="Verdana" panose="020B0604030504040204" pitchFamily="34" charset="0"/>
                <a:ea typeface="Verdana" panose="020B0604030504040204" pitchFamily="34" charset="0"/>
                <a:cs typeface="Verdana" panose="020B0604030504040204" pitchFamily="34" charset="0"/>
              </a:rPr>
              <a:t>Kartonverschliessern</a:t>
            </a:r>
            <a:r>
              <a:rPr lang="de-DE" sz="1000" i="0" dirty="0">
                <a:latin typeface="Verdana" panose="020B0604030504040204" pitchFamily="34" charset="0"/>
                <a:ea typeface="Verdana" panose="020B0604030504040204" pitchFamily="34" charset="0"/>
                <a:cs typeface="Verdana" panose="020B0604030504040204" pitchFamily="34" charset="0"/>
              </a:rPr>
              <a:t>.</a:t>
            </a:r>
          </a:p>
          <a:p>
            <a:pPr marL="171450" indent="-171450">
              <a:lnSpc>
                <a:spcPts val="1400"/>
              </a:lnSpc>
              <a:spcBef>
                <a:spcPts val="0"/>
              </a:spcBef>
              <a:spcAft>
                <a:spcPts val="200"/>
              </a:spcAft>
              <a:buClr>
                <a:srgbClr val="006ABB"/>
              </a:buClr>
              <a:buSzPct val="125000"/>
              <a:buBlip>
                <a:blip r:embed="rId4"/>
              </a:buBlip>
            </a:pPr>
            <a:r>
              <a:rPr lang="de-DE" sz="1000" i="0" dirty="0">
                <a:latin typeface="Verdana" panose="020B0604030504040204" pitchFamily="34" charset="0"/>
                <a:ea typeface="Verdana" panose="020B0604030504040204" pitchFamily="34" charset="0"/>
                <a:cs typeface="Verdana" panose="020B0604030504040204" pitchFamily="34" charset="0"/>
              </a:rPr>
              <a:t>Wir sind ein Familienunternehmen </a:t>
            </a:r>
            <a:r>
              <a:rPr lang="de-DE" sz="1000" b="0" i="0" u="none" strike="noStrike" kern="1200" baseline="0" dirty="0">
                <a:latin typeface="Verdana" panose="020B0604030504040204" pitchFamily="34" charset="0"/>
                <a:ea typeface="Verdana" panose="020B0604030504040204" pitchFamily="34" charset="0"/>
                <a:cs typeface="Verdana" panose="020B0604030504040204" pitchFamily="34" charset="0"/>
              </a:rPr>
              <a:t>in 3. Generation.</a:t>
            </a:r>
          </a:p>
          <a:p>
            <a:pPr marL="171450" indent="-171450">
              <a:lnSpc>
                <a:spcPts val="1400"/>
              </a:lnSpc>
              <a:spcBef>
                <a:spcPts val="0"/>
              </a:spcBef>
              <a:spcAft>
                <a:spcPts val="200"/>
              </a:spcAft>
              <a:buClr>
                <a:srgbClr val="006ABB"/>
              </a:buClr>
              <a:buSzPct val="125000"/>
              <a:buBlip>
                <a:blip r:embed="rId4"/>
              </a:buBlip>
            </a:pPr>
            <a:r>
              <a:rPr lang="de-DE" sz="1000" i="0" dirty="0">
                <a:latin typeface="Verdana" panose="020B0604030504040204" pitchFamily="34" charset="0"/>
                <a:ea typeface="Verdana" panose="020B0604030504040204" pitchFamily="34" charset="0"/>
                <a:cs typeface="Verdana" panose="020B0604030504040204" pitchFamily="34" charset="0"/>
              </a:rPr>
              <a:t>Wir haben uns s</a:t>
            </a:r>
            <a:r>
              <a:rPr lang="de-DE" sz="1000" b="0" i="0" u="none" strike="noStrike" kern="1200" baseline="0" dirty="0">
                <a:latin typeface="Verdana" panose="020B0604030504040204" pitchFamily="34" charset="0"/>
                <a:ea typeface="Verdana" panose="020B0604030504040204" pitchFamily="34" charset="0"/>
                <a:cs typeface="Verdana" panose="020B0604030504040204" pitchFamily="34" charset="0"/>
              </a:rPr>
              <a:t>pezialisiert auf alles, was mit „Kleben“ und „Stretchen“ zu tun hat.</a:t>
            </a:r>
          </a:p>
          <a:p>
            <a:pPr marL="171450" indent="-171450">
              <a:lnSpc>
                <a:spcPts val="1400"/>
              </a:lnSpc>
              <a:spcBef>
                <a:spcPts val="0"/>
              </a:spcBef>
              <a:spcAft>
                <a:spcPts val="200"/>
              </a:spcAft>
              <a:buClr>
                <a:srgbClr val="006ABB"/>
              </a:buClr>
              <a:buSzPct val="125000"/>
              <a:buBlip>
                <a:blip r:embed="rId4"/>
              </a:buBlip>
            </a:pPr>
            <a:r>
              <a:rPr lang="de-DE" sz="1000" i="0" dirty="0">
                <a:latin typeface="Verdana" panose="020B0604030504040204" pitchFamily="34" charset="0"/>
                <a:ea typeface="Verdana" panose="020B0604030504040204" pitchFamily="34" charset="0"/>
                <a:cs typeface="Verdana" panose="020B0604030504040204" pitchFamily="34" charset="0"/>
              </a:rPr>
              <a:t>Wir garantieren Ihnen jederzeit ehrliche, p</a:t>
            </a:r>
            <a:r>
              <a:rPr lang="de-DE" sz="1000" b="0" i="0" u="none" strike="noStrike" kern="1200" baseline="0" dirty="0">
                <a:latin typeface="Verdana" panose="020B0604030504040204" pitchFamily="34" charset="0"/>
                <a:ea typeface="Verdana" panose="020B0604030504040204" pitchFamily="34" charset="0"/>
                <a:cs typeface="Verdana" panose="020B0604030504040204" pitchFamily="34" charset="0"/>
              </a:rPr>
              <a:t>ersönliche Beratung – zu Ihrem Nutzen.</a:t>
            </a:r>
          </a:p>
        </p:txBody>
      </p:sp>
      <p:sp>
        <p:nvSpPr>
          <p:cNvPr id="12" name="Textfeld 11">
            <a:extLst>
              <a:ext uri="{FF2B5EF4-FFF2-40B4-BE49-F238E27FC236}">
                <a16:creationId xmlns:a16="http://schemas.microsoft.com/office/drawing/2014/main" id="{9057BFB4-67BF-914E-AC5E-1EC6BA2C9F96}"/>
              </a:ext>
            </a:extLst>
          </p:cNvPr>
          <p:cNvSpPr txBox="1"/>
          <p:nvPr/>
        </p:nvSpPr>
        <p:spPr>
          <a:xfrm>
            <a:off x="0" y="9090392"/>
            <a:ext cx="6850988" cy="815608"/>
          </a:xfrm>
          <a:prstGeom prst="rect">
            <a:avLst/>
          </a:prstGeom>
          <a:noFill/>
        </p:spPr>
        <p:txBody>
          <a:bodyPr wrap="square" rtlCol="0">
            <a:spAutoFit/>
          </a:bodyPr>
          <a:lstStyle/>
          <a:p>
            <a:pPr algn="ctr">
              <a:lnSpc>
                <a:spcPts val="1400"/>
              </a:lnSpc>
              <a:spcAft>
                <a:spcPts val="200"/>
              </a:spcAft>
              <a:buClr>
                <a:srgbClr val="006ABB"/>
              </a:buClr>
            </a:pPr>
            <a:r>
              <a:rPr lang="de-DE" sz="900" b="1" dirty="0">
                <a:solidFill>
                  <a:srgbClr val="007CC3"/>
                </a:solidFill>
                <a:latin typeface="Verdana" panose="020B0604030504040204" pitchFamily="34" charset="0"/>
                <a:ea typeface="Verdana" panose="020B0604030504040204" pitchFamily="34" charset="0"/>
                <a:cs typeface="Verdana" panose="020B0604030504040204" pitchFamily="34" charset="0"/>
              </a:rPr>
              <a:t>Vogel Verpackungen GmbH &amp; Co. KG</a:t>
            </a:r>
          </a:p>
          <a:p>
            <a:pPr algn="ctr">
              <a:lnSpc>
                <a:spcPts val="1400"/>
              </a:lnSpc>
              <a:spcAft>
                <a:spcPts val="200"/>
              </a:spcAft>
            </a:pPr>
            <a:r>
              <a:rPr lang="de-DE" sz="900" dirty="0">
                <a:solidFill>
                  <a:srgbClr val="007CC3"/>
                </a:solidFill>
                <a:latin typeface="Verdana" panose="020B0604030504040204" pitchFamily="34" charset="0"/>
                <a:ea typeface="Verdana" panose="020B0604030504040204" pitchFamily="34" charset="0"/>
                <a:cs typeface="Verdana" panose="020B0604030504040204" pitchFamily="34" charset="0"/>
              </a:rPr>
              <a:t>Hugo-Junkers-Straße 1 · 50259 Pulheim </a:t>
            </a:r>
            <a:r>
              <a:rPr lang="nb-NO" sz="900" dirty="0">
                <a:solidFill>
                  <a:srgbClr val="007CC3"/>
                </a:solidFill>
                <a:latin typeface="Verdana" panose="020B0604030504040204" pitchFamily="34" charset="0"/>
                <a:ea typeface="Verdana" panose="020B0604030504040204" pitchFamily="34" charset="0"/>
                <a:cs typeface="Verdana" panose="020B0604030504040204" pitchFamily="34" charset="0"/>
              </a:rPr>
              <a:t>Tel: +49 2238 47911 0 · Fax +49 2238 47911 92</a:t>
            </a:r>
          </a:p>
          <a:p>
            <a:pPr algn="ctr">
              <a:lnSpc>
                <a:spcPts val="1400"/>
              </a:lnSpc>
              <a:spcAft>
                <a:spcPts val="200"/>
              </a:spcAft>
            </a:pPr>
            <a:r>
              <a:rPr lang="de-DE" sz="900" dirty="0">
                <a:solidFill>
                  <a:srgbClr val="007CC3"/>
                </a:solidFill>
                <a:latin typeface="Verdana" panose="020B0604030504040204" pitchFamily="34" charset="0"/>
                <a:ea typeface="Verdana" panose="020B0604030504040204" pitchFamily="34" charset="0"/>
                <a:cs typeface="Verdana" panose="020B0604030504040204" pitchFamily="34" charset="0"/>
                <a:hlinkClick r:id="rId5"/>
              </a:rPr>
              <a:t>info@vogel-verpackungen.de</a:t>
            </a:r>
            <a:r>
              <a:rPr lang="de-DE" sz="900" dirty="0">
                <a:solidFill>
                  <a:srgbClr val="007CC3"/>
                </a:solidFill>
                <a:latin typeface="Verdana" panose="020B0604030504040204" pitchFamily="34" charset="0"/>
                <a:ea typeface="Verdana" panose="020B0604030504040204" pitchFamily="34" charset="0"/>
                <a:cs typeface="Verdana" panose="020B0604030504040204" pitchFamily="34" charset="0"/>
              </a:rPr>
              <a:t> - </a:t>
            </a:r>
            <a:r>
              <a:rPr lang="de-DE" sz="900" dirty="0" err="1">
                <a:solidFill>
                  <a:srgbClr val="007CC3"/>
                </a:solidFill>
                <a:latin typeface="Verdana" panose="020B0604030504040204" pitchFamily="34" charset="0"/>
                <a:ea typeface="Verdana" panose="020B0604030504040204" pitchFamily="34" charset="0"/>
                <a:cs typeface="Verdana" panose="020B0604030504040204" pitchFamily="34" charset="0"/>
              </a:rPr>
              <a:t>www.vogel-verpackungen.de</a:t>
            </a:r>
            <a:endParaRPr lang="de-DE" sz="900" dirty="0">
              <a:solidFill>
                <a:srgbClr val="007CC3"/>
              </a:solidFill>
              <a:latin typeface="Verdana" panose="020B0604030504040204" pitchFamily="34" charset="0"/>
              <a:ea typeface="Verdana" panose="020B0604030504040204" pitchFamily="34" charset="0"/>
              <a:cs typeface="Verdana" panose="020B0604030504040204" pitchFamily="34" charset="0"/>
            </a:endParaRPr>
          </a:p>
          <a:p>
            <a:pPr algn="ctr"/>
            <a:endParaRPr lang="de-ES" sz="700" dirty="0">
              <a:solidFill>
                <a:srgbClr val="007CC3"/>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extfeld 1">
            <a:extLst>
              <a:ext uri="{FF2B5EF4-FFF2-40B4-BE49-F238E27FC236}">
                <a16:creationId xmlns:a16="http://schemas.microsoft.com/office/drawing/2014/main" id="{DC5E4544-F3A1-4CFB-A6E3-E17D88DCC088}"/>
              </a:ext>
            </a:extLst>
          </p:cNvPr>
          <p:cNvSpPr txBox="1"/>
          <p:nvPr/>
        </p:nvSpPr>
        <p:spPr>
          <a:xfrm>
            <a:off x="353682" y="5148427"/>
            <a:ext cx="6175705" cy="1946302"/>
          </a:xfrm>
          <a:prstGeom prst="rect">
            <a:avLst/>
          </a:prstGeom>
          <a:noFill/>
        </p:spPr>
        <p:txBody>
          <a:bodyPr wrap="square" rtlCol="0">
            <a:spAutoFit/>
          </a:bodyPr>
          <a:lstStyle/>
          <a:p>
            <a:pPr>
              <a:lnSpc>
                <a:spcPts val="1400"/>
              </a:lnSpc>
              <a:spcAft>
                <a:spcPts val="200"/>
              </a:spcAft>
            </a:pPr>
            <a:r>
              <a:rPr lang="de-DE" sz="1000" i="0" u="none" strike="noStrike" kern="1200" baseline="0" dirty="0">
                <a:latin typeface="Verdana" panose="020B0604030504040204" pitchFamily="34" charset="0"/>
                <a:ea typeface="Verdana" panose="020B0604030504040204" pitchFamily="34" charset="0"/>
              </a:rPr>
              <a:t>Wir haben seit den frühen 80er Jahren Praxiswissen im Umgang mit </a:t>
            </a:r>
            <a:r>
              <a:rPr lang="de-DE" sz="1000" i="0" u="none" strike="noStrike" kern="1200" baseline="0" dirty="0" err="1">
                <a:latin typeface="Verdana" panose="020B0604030504040204" pitchFamily="34" charset="0"/>
                <a:ea typeface="Verdana" panose="020B0604030504040204" pitchFamily="34" charset="0"/>
              </a:rPr>
              <a:t>Kartonverschliessern</a:t>
            </a:r>
            <a:r>
              <a:rPr lang="de-DE" sz="1000" i="0" u="none" strike="noStrike" kern="1200" baseline="0" dirty="0">
                <a:latin typeface="Verdana" panose="020B0604030504040204" pitchFamily="34" charset="0"/>
                <a:ea typeface="Verdana" panose="020B0604030504040204" pitchFamily="34" charset="0"/>
              </a:rPr>
              <a:t> gesammelt. </a:t>
            </a:r>
          </a:p>
          <a:p>
            <a:pPr>
              <a:lnSpc>
                <a:spcPts val="1400"/>
              </a:lnSpc>
              <a:spcAft>
                <a:spcPts val="200"/>
              </a:spcAft>
            </a:pPr>
            <a:r>
              <a:rPr lang="de-DE" sz="1000" i="0" u="none" strike="noStrike" kern="1200" baseline="0" dirty="0">
                <a:latin typeface="Verdana" panose="020B0604030504040204" pitchFamily="34" charset="0"/>
                <a:ea typeface="Verdana" panose="020B0604030504040204" pitchFamily="34" charset="0"/>
              </a:rPr>
              <a:t>Das macht uns zu echten Experten. </a:t>
            </a:r>
            <a:r>
              <a:rPr lang="de-DE" sz="1000" i="0" dirty="0">
                <a:latin typeface="Verdana" panose="020B0604030504040204" pitchFamily="34" charset="0"/>
                <a:ea typeface="Verdana" panose="020B0604030504040204" pitchFamily="34" charset="0"/>
              </a:rPr>
              <a:t>N</a:t>
            </a:r>
            <a:r>
              <a:rPr lang="de-DE" sz="1000" i="0" u="none" strike="noStrike" kern="1200" baseline="0" dirty="0">
                <a:latin typeface="Verdana" panose="020B0604030504040204" pitchFamily="34" charset="0"/>
                <a:ea typeface="Verdana" panose="020B0604030504040204" pitchFamily="34" charset="0"/>
              </a:rPr>
              <a:t>icht nur für die Maschinen, sondern auch für deren Funktionsweisen, Stärken und Schwächen, für Einsatzmöglichkeiten, Verbrauchsmaterialien und das Kosten-/Nutzenverhältnis. Unsere Erfahrung geben wir gerne an unsere Kunden weiter, denn w</a:t>
            </a:r>
            <a:r>
              <a:rPr lang="de-DE" sz="1000" b="0" i="0" u="none" strike="noStrike" kern="1200" baseline="0" dirty="0">
                <a:latin typeface="Verdana" panose="020B0604030504040204" pitchFamily="34" charset="0"/>
                <a:ea typeface="Verdana" panose="020B0604030504040204" pitchFamily="34" charset="0"/>
              </a:rPr>
              <a:t>ir sehen uns nicht als „reine Lieferanten“, sondern immer auch als Ihr persönlicher Berater. </a:t>
            </a:r>
            <a:endParaRPr lang="de-DE" sz="1000" dirty="0">
              <a:latin typeface="Verdana" panose="020B0604030504040204" pitchFamily="34" charset="0"/>
              <a:ea typeface="Verdana" panose="020B0604030504040204" pitchFamily="34" charset="0"/>
            </a:endParaRPr>
          </a:p>
          <a:p>
            <a:pPr>
              <a:lnSpc>
                <a:spcPts val="1400"/>
              </a:lnSpc>
              <a:spcAft>
                <a:spcPts val="200"/>
              </a:spcAft>
            </a:pPr>
            <a:r>
              <a:rPr lang="de-DE" sz="1000" b="0" i="0" u="none" strike="noStrike" kern="1200" baseline="0" dirty="0">
                <a:latin typeface="Verdana" panose="020B0604030504040204" pitchFamily="34" charset="0"/>
                <a:ea typeface="Verdana" panose="020B0604030504040204" pitchFamily="34" charset="0"/>
              </a:rPr>
              <a:t>Gemeinsam mit Ihnen finden wir die perfekte Maschine für Ihre Anforderungen und wählen das wirklich dazu passende Verbrauchsmaterial aus.</a:t>
            </a:r>
          </a:p>
          <a:p>
            <a:pPr>
              <a:lnSpc>
                <a:spcPts val="1400"/>
              </a:lnSpc>
              <a:spcAft>
                <a:spcPts val="200"/>
              </a:spcAft>
            </a:pPr>
            <a:r>
              <a:rPr lang="de-DE" sz="1000" b="0" i="0" u="none" strike="noStrike" kern="1200" baseline="0" dirty="0">
                <a:latin typeface="Verdana" panose="020B0604030504040204" pitchFamily="34" charset="0"/>
                <a:ea typeface="Verdana" panose="020B0604030504040204" pitchFamily="34" charset="0"/>
              </a:rPr>
              <a:t>Überzeugen Sie sich selbst, </a:t>
            </a:r>
            <a:r>
              <a:rPr lang="de-DE" sz="1000" b="1" i="0" u="none" strike="noStrike" kern="1200" baseline="0" dirty="0">
                <a:latin typeface="Verdana" panose="020B0604030504040204" pitchFamily="34" charset="0"/>
                <a:ea typeface="Verdana" panose="020B0604030504040204" pitchFamily="34" charset="0"/>
              </a:rPr>
              <a:t>vereinbaren Sie einen Termin mit uns!</a:t>
            </a:r>
          </a:p>
        </p:txBody>
      </p:sp>
      <p:sp>
        <p:nvSpPr>
          <p:cNvPr id="9" name="Textfeld 8">
            <a:extLst>
              <a:ext uri="{FF2B5EF4-FFF2-40B4-BE49-F238E27FC236}">
                <a16:creationId xmlns:a16="http://schemas.microsoft.com/office/drawing/2014/main" id="{42640D65-8816-453A-89E0-D53D8572B694}"/>
              </a:ext>
            </a:extLst>
          </p:cNvPr>
          <p:cNvSpPr txBox="1"/>
          <p:nvPr/>
        </p:nvSpPr>
        <p:spPr>
          <a:xfrm>
            <a:off x="353682" y="2278110"/>
            <a:ext cx="6175705" cy="1879617"/>
          </a:xfrm>
          <a:prstGeom prst="rect">
            <a:avLst/>
          </a:prstGeom>
          <a:noFill/>
        </p:spPr>
        <p:txBody>
          <a:bodyPr wrap="square" lIns="0" tIns="0" rIns="0" bIns="0" rtlCol="0">
            <a:spAutoFit/>
          </a:bodyPr>
          <a:lstStyle/>
          <a:p>
            <a:pPr marL="171450" indent="-171450">
              <a:lnSpc>
                <a:spcPts val="1400"/>
              </a:lnSpc>
              <a:spcBef>
                <a:spcPts val="0"/>
              </a:spcBef>
              <a:spcAft>
                <a:spcPts val="200"/>
              </a:spcAft>
              <a:buClr>
                <a:srgbClr val="006ABB"/>
              </a:buClr>
              <a:buSzPct val="125000"/>
              <a:buBlip>
                <a:blip r:embed="rId6"/>
              </a:buBlip>
            </a:pPr>
            <a:r>
              <a:rPr lang="de-DE" sz="1000" b="0" i="0" u="none" strike="noStrike" kern="1200" baseline="0" dirty="0">
                <a:latin typeface="Verdana" panose="020B0604030504040204" pitchFamily="34" charset="0"/>
                <a:ea typeface="Verdana" panose="020B0604030504040204" pitchFamily="34" charset="0"/>
              </a:rPr>
              <a:t>Wählen Sie den </a:t>
            </a:r>
            <a:r>
              <a:rPr lang="de-DE" sz="1000" b="0" i="0" u="none" strike="noStrike" kern="1200" baseline="0" dirty="0" err="1">
                <a:latin typeface="Verdana" panose="020B0604030504040204" pitchFamily="34" charset="0"/>
                <a:ea typeface="Verdana" panose="020B0604030504040204" pitchFamily="34" charset="0"/>
              </a:rPr>
              <a:t>Kartonverschliesser</a:t>
            </a:r>
            <a:r>
              <a:rPr lang="de-DE" sz="1000" b="0" i="0" u="none" strike="noStrike" kern="1200" baseline="0" dirty="0">
                <a:latin typeface="Verdana" panose="020B0604030504040204" pitchFamily="34" charset="0"/>
                <a:ea typeface="Verdana" panose="020B0604030504040204" pitchFamily="34" charset="0"/>
              </a:rPr>
              <a:t> passend zu den Größen Ihrer Kartonagen aus. Denken     Sie dabei an eventuell zukünftige Kartonformate und planen dabei lieber etwas „Luft“ ein!</a:t>
            </a:r>
            <a:endParaRPr lang="de-DE" sz="1000" b="1" i="0" u="none" strike="noStrike" kern="1200" baseline="0" dirty="0">
              <a:latin typeface="Verdana" panose="020B0604030504040204" pitchFamily="34" charset="0"/>
              <a:ea typeface="Verdana" panose="020B0604030504040204" pitchFamily="34" charset="0"/>
            </a:endParaRPr>
          </a:p>
          <a:p>
            <a:pPr marL="171450" indent="-171450">
              <a:lnSpc>
                <a:spcPts val="1400"/>
              </a:lnSpc>
              <a:spcBef>
                <a:spcPts val="0"/>
              </a:spcBef>
              <a:spcAft>
                <a:spcPts val="200"/>
              </a:spcAft>
              <a:buClr>
                <a:srgbClr val="006ABB"/>
              </a:buClr>
              <a:buSzPct val="125000"/>
              <a:buBlip>
                <a:blip r:embed="rId6"/>
              </a:buBlip>
            </a:pPr>
            <a:r>
              <a:rPr lang="de-DE" sz="1000" b="0" i="0" u="none" strike="noStrike" kern="1200" baseline="0" dirty="0">
                <a:latin typeface="Verdana" panose="020B0604030504040204" pitchFamily="34" charset="0"/>
                <a:ea typeface="Verdana" panose="020B0604030504040204" pitchFamily="34" charset="0"/>
              </a:rPr>
              <a:t>Je einfacher ein </a:t>
            </a:r>
            <a:r>
              <a:rPr lang="de-DE" sz="1000" b="0" i="0" u="none" strike="noStrike" kern="1200" baseline="0" dirty="0" err="1">
                <a:latin typeface="Verdana" panose="020B0604030504040204" pitchFamily="34" charset="0"/>
                <a:ea typeface="Verdana" panose="020B0604030504040204" pitchFamily="34" charset="0"/>
              </a:rPr>
              <a:t>Kartonverschliesser</a:t>
            </a:r>
            <a:r>
              <a:rPr lang="de-DE" sz="1000" b="0" i="0" u="none" strike="noStrike" kern="1200" baseline="0" dirty="0">
                <a:latin typeface="Verdana" panose="020B0604030504040204" pitchFamily="34" charset="0"/>
                <a:ea typeface="Verdana" panose="020B0604030504040204" pitchFamily="34" charset="0"/>
              </a:rPr>
              <a:t> gehalten ist, desto leichter lässt sich ein Ersatzteil auch mal selbst wechseln, ohne Kosten für einen externen Monteur</a:t>
            </a:r>
          </a:p>
          <a:p>
            <a:pPr marL="171450" indent="-171450">
              <a:lnSpc>
                <a:spcPts val="1400"/>
              </a:lnSpc>
              <a:spcBef>
                <a:spcPts val="0"/>
              </a:spcBef>
              <a:spcAft>
                <a:spcPts val="200"/>
              </a:spcAft>
              <a:buClr>
                <a:srgbClr val="006ABB"/>
              </a:buClr>
              <a:buSzPct val="125000"/>
              <a:buBlip>
                <a:blip r:embed="rId6"/>
              </a:buBlip>
            </a:pPr>
            <a:r>
              <a:rPr lang="de-DE" sz="1000" b="0" i="0" u="none" strike="noStrike" kern="1200" baseline="0" dirty="0">
                <a:latin typeface="Verdana" panose="020B0604030504040204" pitchFamily="34" charset="0"/>
                <a:ea typeface="Verdana" panose="020B0604030504040204" pitchFamily="34" charset="0"/>
              </a:rPr>
              <a:t>Ein </a:t>
            </a:r>
            <a:r>
              <a:rPr lang="de-DE" sz="1000" b="0" i="0" u="none" strike="noStrike" kern="1200" baseline="0" dirty="0" err="1">
                <a:latin typeface="Verdana" panose="020B0604030504040204" pitchFamily="34" charset="0"/>
                <a:ea typeface="Verdana" panose="020B0604030504040204" pitchFamily="34" charset="0"/>
              </a:rPr>
              <a:t>Kartonverschließer</a:t>
            </a:r>
            <a:r>
              <a:rPr lang="de-DE" sz="1000" b="0" i="0" u="none" strike="noStrike" kern="1200" baseline="0" dirty="0">
                <a:latin typeface="Verdana" panose="020B0604030504040204" pitchFamily="34" charset="0"/>
                <a:ea typeface="Verdana" panose="020B0604030504040204" pitchFamily="34" charset="0"/>
              </a:rPr>
              <a:t> kann helfen Klebeband einzusparen, da durch die konstantere Verklebung ein „doppeltes &amp; dreifache zukleben“ entfällt</a:t>
            </a:r>
          </a:p>
          <a:p>
            <a:pPr marL="171450" indent="-171450">
              <a:lnSpc>
                <a:spcPts val="1400"/>
              </a:lnSpc>
              <a:spcBef>
                <a:spcPts val="0"/>
              </a:spcBef>
              <a:spcAft>
                <a:spcPts val="200"/>
              </a:spcAft>
              <a:buClr>
                <a:srgbClr val="006ABB"/>
              </a:buClr>
              <a:buSzPct val="125000"/>
              <a:buBlip>
                <a:blip r:embed="rId6"/>
              </a:buBlip>
            </a:pPr>
            <a:r>
              <a:rPr lang="de-DE" sz="1000" dirty="0">
                <a:latin typeface="Verdana" panose="020B0604030504040204" pitchFamily="34" charset="0"/>
                <a:ea typeface="Verdana" panose="020B0604030504040204" pitchFamily="34" charset="0"/>
              </a:rPr>
              <a:t>Unsere </a:t>
            </a:r>
            <a:r>
              <a:rPr lang="de-DE" sz="1000" dirty="0" err="1">
                <a:latin typeface="Verdana" panose="020B0604030504040204" pitchFamily="34" charset="0"/>
                <a:ea typeface="Verdana" panose="020B0604030504040204" pitchFamily="34" charset="0"/>
              </a:rPr>
              <a:t>Kartonverschließer</a:t>
            </a:r>
            <a:r>
              <a:rPr lang="de-DE" sz="1000" dirty="0">
                <a:latin typeface="Verdana" panose="020B0604030504040204" pitchFamily="34" charset="0"/>
                <a:ea typeface="Verdana" panose="020B0604030504040204" pitchFamily="34" charset="0"/>
              </a:rPr>
              <a:t> können auch mit ökologischem Papierklebeband genutzt werden!</a:t>
            </a:r>
          </a:p>
          <a:p>
            <a:pPr marL="171450" indent="-171450">
              <a:lnSpc>
                <a:spcPts val="1400"/>
              </a:lnSpc>
              <a:spcBef>
                <a:spcPts val="0"/>
              </a:spcBef>
              <a:spcAft>
                <a:spcPts val="200"/>
              </a:spcAft>
              <a:buClr>
                <a:srgbClr val="006ABB"/>
              </a:buClr>
              <a:buSzPct val="125000"/>
              <a:buBlip>
                <a:blip r:embed="rId6"/>
              </a:buBlip>
            </a:pPr>
            <a:r>
              <a:rPr lang="de-DE" sz="1000" b="0" i="0" u="none" strike="noStrike" kern="1200" baseline="0" dirty="0">
                <a:latin typeface="Verdana" panose="020B0604030504040204" pitchFamily="34" charset="0"/>
                <a:ea typeface="Verdana" panose="020B0604030504040204" pitchFamily="34" charset="0"/>
              </a:rPr>
              <a:t>Achten Sie bei der Wahl Ihres </a:t>
            </a:r>
            <a:r>
              <a:rPr lang="de-DE" sz="1000" b="0" i="0" u="none" strike="noStrike" kern="1200" baseline="0" dirty="0" err="1">
                <a:latin typeface="Verdana" panose="020B0604030504040204" pitchFamily="34" charset="0"/>
                <a:ea typeface="Verdana" panose="020B0604030504040204" pitchFamily="34" charset="0"/>
              </a:rPr>
              <a:t>Kartonverschliessers</a:t>
            </a:r>
            <a:r>
              <a:rPr lang="de-DE" sz="1000" b="0" i="0" u="none" strike="noStrike" kern="1200" baseline="0" dirty="0">
                <a:latin typeface="Verdana" panose="020B0604030504040204" pitchFamily="34" charset="0"/>
                <a:ea typeface="Verdana" panose="020B0604030504040204" pitchFamily="34" charset="0"/>
              </a:rPr>
              <a:t> auch auf Verfügbarkeit und Lieferzeit von Ersatzteilen, denn was bringt Ihnen die beste Maschinen</a:t>
            </a:r>
            <a:r>
              <a:rPr lang="de-DE" sz="1000" dirty="0">
                <a:latin typeface="Verdana" panose="020B0604030504040204" pitchFamily="34" charset="0"/>
                <a:ea typeface="Verdana" panose="020B0604030504040204" pitchFamily="34" charset="0"/>
              </a:rPr>
              <a:t>, wenn nach ein paar Jahren keine Ersatzteile mehr verfügbar sind oder Sie wochenlang darauf warten müssen</a:t>
            </a:r>
          </a:p>
        </p:txBody>
      </p:sp>
    </p:spTree>
    <p:extLst>
      <p:ext uri="{BB962C8B-B14F-4D97-AF65-F5344CB8AC3E}">
        <p14:creationId xmlns:p14="http://schemas.microsoft.com/office/powerpoint/2010/main" val="123420749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524F467F85E1AB4C9FF8D4DA541F344A" ma:contentTypeVersion="13" ma:contentTypeDescription="Ein neues Dokument erstellen." ma:contentTypeScope="" ma:versionID="4f1fe245af30765c0fa7b1113d9e4361">
  <xsd:schema xmlns:xsd="http://www.w3.org/2001/XMLSchema" xmlns:xs="http://www.w3.org/2001/XMLSchema" xmlns:p="http://schemas.microsoft.com/office/2006/metadata/properties" xmlns:ns2="493f5aa3-3fd0-450e-88a5-0d015678338f" xmlns:ns3="1a85f8eb-779a-4f46-92f7-9f2d49316e1a" targetNamespace="http://schemas.microsoft.com/office/2006/metadata/properties" ma:root="true" ma:fieldsID="65bab08f2298e62eca2c8d9f4f747df2" ns2:_="" ns3:_="">
    <xsd:import namespace="493f5aa3-3fd0-450e-88a5-0d015678338f"/>
    <xsd:import namespace="1a85f8eb-779a-4f46-92f7-9f2d49316e1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3f5aa3-3fd0-450e-88a5-0d015678338f"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a85f8eb-779a-4f46-92f7-9f2d49316e1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E3E88B-F67F-4504-81BF-896EDB20B77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729883C-8D8D-4BBF-B011-3AA286BBA735}">
  <ds:schemaRefs>
    <ds:schemaRef ds:uri="http://schemas.microsoft.com/sharepoint/v3/contenttype/forms"/>
  </ds:schemaRefs>
</ds:datastoreItem>
</file>

<file path=customXml/itemProps3.xml><?xml version="1.0" encoding="utf-8"?>
<ds:datastoreItem xmlns:ds="http://schemas.openxmlformats.org/officeDocument/2006/customXml" ds:itemID="{3E37CB29-A4BE-49E0-9E5B-6CB7B778A1AB}"/>
</file>

<file path=docProps/app.xml><?xml version="1.0" encoding="utf-8"?>
<Properties xmlns="http://schemas.openxmlformats.org/officeDocument/2006/extended-properties" xmlns:vt="http://schemas.openxmlformats.org/officeDocument/2006/docPropsVTypes">
  <Template>Office Theme</Template>
  <TotalTime>0</TotalTime>
  <Words>672</Words>
  <Application>Microsoft Office PowerPoint</Application>
  <PresentationFormat>A4-Papier (210 x 297 mm)</PresentationFormat>
  <Paragraphs>37</Paragraphs>
  <Slides>3</Slides>
  <Notes>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vt:i4>
      </vt:variant>
    </vt:vector>
  </HeadingPairs>
  <TitlesOfParts>
    <vt:vector size="8" baseType="lpstr">
      <vt:lpstr>Arial</vt:lpstr>
      <vt:lpstr>Calibri</vt:lpstr>
      <vt:lpstr>Calibri Light</vt:lpstr>
      <vt:lpstr>Verdana</vt:lpstr>
      <vt:lpstr>Office</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Adrian Ferre</dc:creator>
  <cp:lastModifiedBy>Sascha Vogel</cp:lastModifiedBy>
  <cp:revision>17</cp:revision>
  <dcterms:created xsi:type="dcterms:W3CDTF">2021-02-11T08:13:58Z</dcterms:created>
  <dcterms:modified xsi:type="dcterms:W3CDTF">2021-03-12T13:47:45Z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0x010100524F467F85E1AB4C9FF8D4DA541F344A</vt:lpwstr>
  </property>
</Properties>
</file>