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1314" r:id="rId5"/>
    <p:sldId id="1323" r:id="rId6"/>
    <p:sldId id="313" r:id="rId7"/>
    <p:sldId id="1319" r:id="rId8"/>
    <p:sldId id="1134" r:id="rId9"/>
    <p:sldId id="1318" r:id="rId10"/>
    <p:sldId id="1324" r:id="rId11"/>
    <p:sldId id="504" r:id="rId12"/>
    <p:sldId id="1137" r:id="rId13"/>
    <p:sldId id="1308" r:id="rId14"/>
    <p:sldId id="1325" r:id="rId15"/>
    <p:sldId id="1310" r:id="rId16"/>
    <p:sldId id="1121" r:id="rId17"/>
    <p:sldId id="1326" r:id="rId18"/>
    <p:sldId id="1327" r:id="rId19"/>
    <p:sldId id="1328" r:id="rId20"/>
    <p:sldId id="1138" r:id="rId21"/>
    <p:sldId id="1329" r:id="rId22"/>
    <p:sldId id="1100" r:id="rId23"/>
    <p:sldId id="1330" r:id="rId24"/>
    <p:sldId id="322" r:id="rId25"/>
  </p:sldIdLst>
  <p:sldSz cx="12192000" cy="6858000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97" userDrawn="1">
          <p15:clr>
            <a:srgbClr val="A4A3A4"/>
          </p15:clr>
        </p15:guide>
        <p15:guide id="3" pos="7083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3704" userDrawn="1">
          <p15:clr>
            <a:srgbClr val="A4A3A4"/>
          </p15:clr>
        </p15:guide>
        <p15:guide id="6" pos="3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elle, Anthony" initials="MA" lastIdx="19" clrIdx="0">
    <p:extLst>
      <p:ext uri="{19B8F6BF-5375-455C-9EA6-DF929625EA0E}">
        <p15:presenceInfo xmlns:p15="http://schemas.microsoft.com/office/powerpoint/2012/main" userId="S::c170832@hms.com::e6ea9529-b26b-4722-9bdc-58529f45f2be" providerId="AD"/>
      </p:ext>
    </p:extLst>
  </p:cmAuthor>
  <p:cmAuthor id="2" name="Hayes, Michelle" initials="HM" lastIdx="1" clrIdx="1">
    <p:extLst>
      <p:ext uri="{19B8F6BF-5375-455C-9EA6-DF929625EA0E}">
        <p15:presenceInfo xmlns:p15="http://schemas.microsoft.com/office/powerpoint/2012/main" userId="S-1-5-21-299502267-1425521274-682003330-478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E7E7E7"/>
    <a:srgbClr val="E7E6E6"/>
    <a:srgbClr val="FA5616"/>
    <a:srgbClr val="F7F7F7"/>
    <a:srgbClr val="68767E"/>
    <a:srgbClr val="FF6633"/>
    <a:srgbClr val="485359"/>
    <a:srgbClr val="FAFAFA"/>
    <a:srgbClr val="677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24"/>
    <p:restoredTop sz="86423"/>
  </p:normalViewPr>
  <p:slideViewPr>
    <p:cSldViewPr snapToGrid="0" snapToObjects="1">
      <p:cViewPr varScale="1">
        <p:scale>
          <a:sx n="88" d="100"/>
          <a:sy n="88" d="100"/>
        </p:scale>
        <p:origin x="845" y="53"/>
      </p:cViewPr>
      <p:guideLst>
        <p:guide orient="horz" pos="2160"/>
        <p:guide pos="597"/>
        <p:guide pos="7083"/>
        <p:guide pos="3840"/>
        <p:guide pos="3704"/>
        <p:guide pos="3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91FFDA3-7821-5145-A236-CBBD32323298}" type="datetimeFigureOut">
              <a:rPr lang="en-US"/>
              <a:pPr>
                <a:defRPr/>
              </a:pPr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D55832-C5AA-9B4C-94EE-9DA68B769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0F5A02-B640-D64D-8CFB-02B97ACF6867}" type="datetimeFigureOut">
              <a:rPr lang="en-US"/>
              <a:pPr>
                <a:defRPr/>
              </a:pPr>
              <a:t>12/17/2020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CD32AE-A416-BC40-BDCB-8247D94B5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32076-FF00-4C19-A601-4136420BBE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3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32076-FF00-4C19-A601-4136420BBE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42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CD32AE-A416-BC40-BDCB-8247D94B5F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FD21717-735A-EC44-B0A1-424CE5C29133}"/>
              </a:ext>
            </a:extLst>
          </p:cNvPr>
          <p:cNvSpPr/>
          <p:nvPr userDrawn="1"/>
        </p:nvSpPr>
        <p:spPr>
          <a:xfrm>
            <a:off x="487017" y="1075766"/>
            <a:ext cx="11217966" cy="4979640"/>
          </a:xfrm>
          <a:prstGeom prst="roundRect">
            <a:avLst>
              <a:gd name="adj" fmla="val 5889"/>
            </a:avLst>
          </a:prstGeom>
          <a:solidFill>
            <a:srgbClr val="FF6633"/>
          </a:solidFill>
        </p:spPr>
        <p:txBody>
          <a:bodyPr rtlCol="0" anchor="ctr">
            <a:noAutofit/>
          </a:bodyPr>
          <a:lstStyle/>
          <a:p>
            <a:pPr algn="ctr"/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304B6CE-1D94-314B-8BDA-8F7D3E215A41}"/>
              </a:ext>
            </a:extLst>
          </p:cNvPr>
          <p:cNvSpPr/>
          <p:nvPr userDrawn="1"/>
        </p:nvSpPr>
        <p:spPr>
          <a:xfrm>
            <a:off x="0" y="1422706"/>
            <a:ext cx="12192000" cy="4285759"/>
          </a:xfrm>
          <a:prstGeom prst="rect">
            <a:avLst/>
          </a:prstGeom>
          <a:solidFill>
            <a:srgbClr val="F7F7F7"/>
          </a:solidFill>
        </p:spPr>
        <p:txBody>
          <a:bodyPr rtlCol="0" anchor="ctr">
            <a:noAutofit/>
          </a:bodyPr>
          <a:lstStyle/>
          <a:p>
            <a:pPr algn="ctr"/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AA65B6A-7331-7F49-9CB2-263FCE82A7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5764" y="5708421"/>
            <a:ext cx="5528444" cy="278851"/>
          </a:xfrm>
        </p:spPr>
        <p:txBody>
          <a:bodyPr/>
          <a:lstStyle>
            <a:lvl1pPr marL="0" indent="0" algn="l">
              <a:buFontTx/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[date]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5C5F324-6B34-8E4C-A769-A02480DF0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64" y="2496582"/>
            <a:ext cx="5528444" cy="1878143"/>
          </a:xfrm>
        </p:spPr>
        <p:txBody>
          <a:bodyPr anchor="ctr" anchorCtr="0"/>
          <a:lstStyle>
            <a:lvl1pPr algn="l">
              <a:defRPr sz="4400" spc="-180" baseline="0">
                <a:solidFill>
                  <a:srgbClr val="FF6633"/>
                </a:solidFill>
              </a:defRPr>
            </a:lvl1pPr>
          </a:lstStyle>
          <a:p>
            <a:r>
              <a:rPr lang="en-US" dirty="0"/>
              <a:t>Click to enter slide title for cover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CCB4184-7644-C246-8025-C8A718B070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5765" y="4569378"/>
            <a:ext cx="5528444" cy="492125"/>
          </a:xfrm>
        </p:spPr>
        <p:txBody>
          <a:bodyPr/>
          <a:lstStyle>
            <a:lvl1pPr marL="0" indent="0" algn="l">
              <a:buFontTx/>
              <a:buNone/>
              <a:defRPr sz="2000" b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[subhead]</a:t>
            </a:r>
          </a:p>
        </p:txBody>
      </p:sp>
      <p:pic>
        <p:nvPicPr>
          <p:cNvPr id="10" name="Picture 6" descr="HMSLogo.png">
            <a:extLst>
              <a:ext uri="{FF2B5EF4-FFF2-40B4-BE49-F238E27FC236}">
                <a16:creationId xmlns:a16="http://schemas.microsoft.com/office/drawing/2014/main" id="{9D596F9C-F660-1D45-8241-BB9DC3F297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764" y="460359"/>
            <a:ext cx="12033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28DEFE-185A-2E42-A559-F9D3894405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17" t="18451" r="16461" b="14378"/>
          <a:stretch/>
        </p:blipFill>
        <p:spPr>
          <a:xfrm>
            <a:off x="6592189" y="1414583"/>
            <a:ext cx="5599812" cy="42857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55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162034" cy="132556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to enter slide title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1A8FAD-9F42-924A-88D5-2D6518C77771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HMS </a:t>
            </a:r>
            <a:r>
              <a:rPr lang="id-ID" dirty="0"/>
              <a:t>c</a:t>
            </a:r>
            <a:r>
              <a:rPr lang="en-US" dirty="0"/>
              <a:t>onfidential. Do not </a:t>
            </a:r>
            <a:r>
              <a:rPr lang="id-ID" dirty="0"/>
              <a:t>d</a:t>
            </a:r>
            <a:r>
              <a:rPr lang="en-US" dirty="0"/>
              <a:t>istribute.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844BF8-93B6-754E-A2C6-436DB9956710}"/>
              </a:ext>
            </a:extLst>
          </p:cNvPr>
          <p:cNvCxnSpPr/>
          <p:nvPr userDrawn="1"/>
        </p:nvCxnSpPr>
        <p:spPr>
          <a:xfrm>
            <a:off x="911225" y="6360705"/>
            <a:ext cx="103695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80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66750" y="5791200"/>
            <a:ext cx="1619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ea typeface="Arial" charset="0"/>
                <a:cs typeface="Arial" charset="0"/>
              </a:rPr>
              <a:t>hms.com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433763" y="492125"/>
            <a:ext cx="0" cy="591502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070350" y="1784350"/>
            <a:ext cx="4859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6633"/>
              </a:buClr>
              <a:buFont typeface="Wingdings" charset="2"/>
              <a:buNone/>
            </a:pPr>
            <a:r>
              <a:rPr lang="en-US" altLang="en-US" sz="2800" b="1" dirty="0">
                <a:solidFill>
                  <a:srgbClr val="FF6600"/>
                </a:solidFill>
              </a:rPr>
              <a:t>Moving healthcare forward.</a:t>
            </a:r>
          </a:p>
        </p:txBody>
      </p:sp>
      <p:pic>
        <p:nvPicPr>
          <p:cNvPr id="7" name="Picture 10" descr="HMS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13" y="1819275"/>
            <a:ext cx="17240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760413" y="5537200"/>
            <a:ext cx="715962" cy="220663"/>
            <a:chOff x="556099" y="5706475"/>
            <a:chExt cx="716520" cy="220360"/>
          </a:xfrm>
        </p:grpSpPr>
        <p:pic>
          <p:nvPicPr>
            <p:cNvPr id="9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99" y="5706475"/>
              <a:ext cx="217000" cy="21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619" y="5709835"/>
              <a:ext cx="217000" cy="21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859" y="5709835"/>
              <a:ext cx="217000" cy="21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079772" y="2660699"/>
            <a:ext cx="5659967" cy="364456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baseline="0"/>
            </a:lvl1pPr>
          </a:lstStyle>
          <a:p>
            <a:pPr lvl="0"/>
            <a:r>
              <a:rPr lang="en-US" dirty="0"/>
              <a:t>Click to enter list item presenter info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Box 3"/>
          <p:cNvSpPr txBox="1">
            <a:spLocks noChangeArrowheads="1"/>
          </p:cNvSpPr>
          <p:nvPr userDrawn="1"/>
        </p:nvSpPr>
        <p:spPr bwMode="blackWhite">
          <a:xfrm>
            <a:off x="590550" y="6073775"/>
            <a:ext cx="2974975" cy="41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79011" tIns="143206" rIns="179011" bIns="143206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© 2020 HMS. All rights reserved.</a:t>
            </a:r>
            <a:endParaRPr lang="en-US" altLang="en-US" sz="700" baseline="0" dirty="0"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4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D7F0A56-1ECE-B741-944C-2D16903D58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391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8C4D27-335E-3148-A0F1-BA57A5711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4" t="-3836" r="38193" b="39076"/>
          <a:stretch/>
        </p:blipFill>
        <p:spPr>
          <a:xfrm>
            <a:off x="6146157" y="868101"/>
            <a:ext cx="6045843" cy="5983290"/>
          </a:xfrm>
          <a:prstGeom prst="rect">
            <a:avLst/>
          </a:prstGeom>
          <a:effectLst>
            <a:outerShdw blurRad="698500" algn="ctr" rotWithShape="0">
              <a:prstClr val="black">
                <a:alpha val="5000"/>
              </a:prstClr>
            </a:outerShdw>
          </a:effectLst>
        </p:spPr>
      </p:pic>
      <p:pic>
        <p:nvPicPr>
          <p:cNvPr id="6" name="Picture 6" descr="HMS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0" y="741363"/>
            <a:ext cx="12033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7080" y="1833563"/>
            <a:ext cx="4919997" cy="1973262"/>
          </a:xfrm>
        </p:spPr>
        <p:txBody>
          <a:bodyPr anchor="b">
            <a:normAutofit/>
          </a:bodyPr>
          <a:lstStyle>
            <a:lvl1pPr>
              <a:defRPr sz="4800" b="0" spc="-18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enter slide title for cover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06021" y="3909908"/>
            <a:ext cx="7664609" cy="492125"/>
          </a:xfrm>
        </p:spPr>
        <p:txBody>
          <a:bodyPr/>
          <a:lstStyle>
            <a:lvl1pPr marL="0" indent="0">
              <a:buFontTx/>
              <a:buNone/>
              <a:defRPr sz="2000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06020" y="4505116"/>
            <a:ext cx="7664608" cy="492125"/>
          </a:xfrm>
        </p:spPr>
        <p:txBody>
          <a:bodyPr/>
          <a:lstStyle>
            <a:lvl1pPr marL="0" indent="0"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93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553736-411A-D44D-9352-13470F8DF3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765"/>
            <a:ext cx="12384634" cy="692552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9000"/>
                </a:schemeClr>
              </a:gs>
              <a:gs pos="65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431800"/>
            <a:ext cx="17621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150" dirty="0">
                <a:solidFill>
                  <a:srgbClr val="FA5616"/>
                </a:solidFill>
                <a:ea typeface="Arial" charset="0"/>
                <a:cs typeface="Arial" charset="0"/>
              </a:rPr>
              <a:t>Agenda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E03E71-293B-6344-8263-AFCD065EDDF1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7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HMS </a:t>
            </a:r>
            <a:r>
              <a:rPr lang="id-ID" dirty="0"/>
              <a:t>c</a:t>
            </a:r>
            <a:r>
              <a:rPr lang="en-US" dirty="0"/>
              <a:t>onfidential. Do not </a:t>
            </a:r>
            <a:r>
              <a:rPr lang="id-ID" dirty="0"/>
              <a:t>d</a:t>
            </a:r>
            <a:r>
              <a:rPr lang="en-US" dirty="0"/>
              <a:t>istribute.</a:t>
            </a:r>
          </a:p>
        </p:txBody>
      </p:sp>
    </p:spTree>
    <p:extLst>
      <p:ext uri="{BB962C8B-B14F-4D97-AF65-F5344CB8AC3E}">
        <p14:creationId xmlns:p14="http://schemas.microsoft.com/office/powerpoint/2010/main" val="13525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431800"/>
            <a:ext cx="17621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150" dirty="0">
                <a:solidFill>
                  <a:srgbClr val="FA5616"/>
                </a:solidFill>
                <a:ea typeface="Arial" charset="0"/>
                <a:cs typeface="Arial" charset="0"/>
              </a:rPr>
              <a:t>Agenda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E03E71-293B-6344-8263-AFCD065EDDF1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7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HMS </a:t>
            </a:r>
            <a:r>
              <a:rPr lang="id-ID" dirty="0"/>
              <a:t>c</a:t>
            </a:r>
            <a:r>
              <a:rPr lang="en-US" dirty="0"/>
              <a:t>onfidential. Do not </a:t>
            </a:r>
            <a:r>
              <a:rPr lang="id-ID" dirty="0"/>
              <a:t>d</a:t>
            </a:r>
            <a:r>
              <a:rPr lang="en-US" dirty="0"/>
              <a:t>istribute.</a:t>
            </a:r>
          </a:p>
        </p:txBody>
      </p:sp>
    </p:spTree>
    <p:extLst>
      <p:ext uri="{BB962C8B-B14F-4D97-AF65-F5344CB8AC3E}">
        <p14:creationId xmlns:p14="http://schemas.microsoft.com/office/powerpoint/2010/main" val="5472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D7F0A56-1ECE-B741-944C-2D16903D58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391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27D2986-B5DF-9344-A69E-1B90DAA4C5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2543" y="349454"/>
            <a:ext cx="5978845" cy="6180882"/>
          </a:xfrm>
          <a:prstGeom prst="roundRect">
            <a:avLst>
              <a:gd name="adj" fmla="val 10332"/>
            </a:avLst>
          </a:prstGeo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 descr="HMS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0" y="741363"/>
            <a:ext cx="12033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7080" y="1833563"/>
            <a:ext cx="4919997" cy="1973262"/>
          </a:xfrm>
        </p:spPr>
        <p:txBody>
          <a:bodyPr anchor="b">
            <a:normAutofit/>
          </a:bodyPr>
          <a:lstStyle>
            <a:lvl1pPr>
              <a:defRPr sz="4800" b="0" spc="-18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enter slide title for cover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06022" y="3909908"/>
            <a:ext cx="5914698" cy="492125"/>
          </a:xfrm>
        </p:spPr>
        <p:txBody>
          <a:bodyPr/>
          <a:lstStyle>
            <a:lvl1pPr marL="0" indent="0">
              <a:buFontTx/>
              <a:buNone/>
              <a:defRPr sz="2000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06020" y="4505116"/>
            <a:ext cx="5914700" cy="492125"/>
          </a:xfrm>
        </p:spPr>
        <p:txBody>
          <a:bodyPr/>
          <a:lstStyle>
            <a:lvl1pPr marL="0" indent="0"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544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262DB4-1E44-A24D-80E7-B780355A1B6E}"/>
              </a:ext>
            </a:extLst>
          </p:cNvPr>
          <p:cNvSpPr>
            <a:spLocks noGrp="1" noChangeAspect="1"/>
          </p:cNvSpPr>
          <p:nvPr userDrawn="1">
            <p:ph type="body" sz="quarter" idx="19" hasCustomPrompt="1"/>
          </p:nvPr>
        </p:nvSpPr>
        <p:spPr>
          <a:xfrm>
            <a:off x="922184" y="175434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lIns="0" rIns="0" anchor="ctr" anchorCtr="0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FA51FC4A-EFD4-214F-9A51-8FC7E6BA48D5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919287" y="2465134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lIns="0" rIns="0" anchor="ctr" anchorCtr="0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593A590-1913-8141-BFFD-B6B753C9CEA3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19287" y="3197572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lIns="0" rIns="0" anchor="ctr" anchorCtr="0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40751D7C-3A5C-2A4D-83D1-FBD89896FFA4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919287" y="3902367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lIns="0" rIns="0" anchor="ctr" anchorCtr="0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F9CB2AFB-1373-374B-A581-CC3B0C4FA3E0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919287" y="4618246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lIns="0" rIns="0" anchor="ctr" anchorCtr="0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09FA79-892C-814E-93A8-D279EE1697F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600200" y="1819270"/>
            <a:ext cx="4333875" cy="378367"/>
          </a:xfrm>
        </p:spPr>
        <p:txBody>
          <a:bodyPr/>
          <a:lstStyle>
            <a:lvl1pPr>
              <a:buNone/>
              <a:defRPr lang="en-US" sz="1600" b="1" kern="1200" spc="-45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>
              <a:buNone/>
              <a:defRPr lang="en-US" sz="1600" b="1" kern="1200" spc="-45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buNone/>
              <a:defRPr lang="en-US" sz="1600" b="1" kern="1200" spc="-45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>
              <a:buNone/>
              <a:defRPr lang="en-US" sz="1600" b="1" kern="1200" spc="-45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>
              <a:buNone/>
              <a:defRPr lang="en-US" sz="1600" b="1" kern="1200" spc="-45" dirty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</a:lstStyle>
          <a:p>
            <a:pPr marL="12700">
              <a:spcBef>
                <a:spcPts val="1485"/>
              </a:spcBef>
              <a:buClr>
                <a:srgbClr val="255D77"/>
              </a:buClr>
              <a:tabLst>
                <a:tab pos="241935" algn="l"/>
              </a:tabLst>
            </a:pPr>
            <a:r>
              <a:rPr lang="en-US" sz="1600" b="1" spc="-45" dirty="0">
                <a:solidFill>
                  <a:schemeClr val="tx2"/>
                </a:solidFill>
                <a:latin typeface="Arial"/>
                <a:cs typeface="Arial"/>
              </a:rPr>
              <a:t>Sample text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235BDB2D-0A87-4247-95FC-088334BCEC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17921" y="0"/>
            <a:ext cx="5974079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F18A8C4-2499-5D48-9DEB-247A016C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79721" cy="1325563"/>
          </a:xfrm>
        </p:spPr>
        <p:txBody>
          <a:bodyPr/>
          <a:lstStyle/>
          <a:p>
            <a:r>
              <a:rPr lang="en-US" dirty="0"/>
              <a:t>Number List Slide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6FFF722B-0641-5145-A5D5-62FE7386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HMS </a:t>
            </a:r>
            <a:r>
              <a:rPr lang="id-ID" dirty="0"/>
              <a:t>c</a:t>
            </a:r>
            <a:r>
              <a:rPr lang="en-US" dirty="0"/>
              <a:t>onfidential. Do not distribute.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2AA518-9F12-6049-87AC-E44F854D3DEC}"/>
              </a:ext>
            </a:extLst>
          </p:cNvPr>
          <p:cNvGrpSpPr/>
          <p:nvPr userDrawn="1"/>
        </p:nvGrpSpPr>
        <p:grpSpPr>
          <a:xfrm>
            <a:off x="1724025" y="2346552"/>
            <a:ext cx="3565605" cy="2202900"/>
            <a:chOff x="1724025" y="2346552"/>
            <a:chExt cx="5691759" cy="22029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7562345-BACC-4E4B-BA4D-916131EE5857}"/>
                </a:ext>
              </a:extLst>
            </p:cNvPr>
            <p:cNvCxnSpPr>
              <a:cxnSpLocks/>
            </p:cNvCxnSpPr>
            <p:nvPr/>
          </p:nvCxnSpPr>
          <p:spPr>
            <a:xfrm>
              <a:off x="1724025" y="2346552"/>
              <a:ext cx="569175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555C63A-D8EF-954C-AD08-3B3E0DB256F7}"/>
                </a:ext>
              </a:extLst>
            </p:cNvPr>
            <p:cNvCxnSpPr>
              <a:cxnSpLocks/>
            </p:cNvCxnSpPr>
            <p:nvPr/>
          </p:nvCxnSpPr>
          <p:spPr>
            <a:xfrm>
              <a:off x="1724025" y="3062561"/>
              <a:ext cx="569175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F03F758-0C14-9E48-A04F-6930C35573C1}"/>
                </a:ext>
              </a:extLst>
            </p:cNvPr>
            <p:cNvCxnSpPr>
              <a:cxnSpLocks/>
            </p:cNvCxnSpPr>
            <p:nvPr/>
          </p:nvCxnSpPr>
          <p:spPr>
            <a:xfrm>
              <a:off x="1724025" y="3796852"/>
              <a:ext cx="569175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1C8F12-1B8C-9D40-9002-3F6D5FD32CB6}"/>
                </a:ext>
              </a:extLst>
            </p:cNvPr>
            <p:cNvCxnSpPr>
              <a:cxnSpLocks/>
            </p:cNvCxnSpPr>
            <p:nvPr/>
          </p:nvCxnSpPr>
          <p:spPr>
            <a:xfrm>
              <a:off x="1724025" y="4549452"/>
              <a:ext cx="569175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Slide Number Placeholder 2">
            <a:extLst>
              <a:ext uri="{FF2B5EF4-FFF2-40B4-BE49-F238E27FC236}">
                <a16:creationId xmlns:a16="http://schemas.microsoft.com/office/drawing/2014/main" id="{9256AE92-F691-8C44-9D1F-64CB2B56B065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EE03E71-293B-6344-8263-AFCD065EDDF1}" type="slidenum">
              <a:rPr lang="uk-UA" altLang="en-US" smtClean="0">
                <a:solidFill>
                  <a:schemeClr val="bg1"/>
                </a:solidFill>
              </a:rPr>
              <a:pPr/>
              <a:t>‹#›</a:t>
            </a:fld>
            <a:endParaRPr lang="uk-UA" altLang="en-US">
              <a:solidFill>
                <a:schemeClr val="bg1"/>
              </a:solidFill>
            </a:endParaRP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E39A2CE8-396F-0A4B-BFA3-B2D168FEB4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97657" y="2529090"/>
            <a:ext cx="4333875" cy="378367"/>
          </a:xfrm>
        </p:spPr>
        <p:txBody>
          <a:bodyPr/>
          <a:lstStyle>
            <a:lvl1pPr>
              <a:buNone/>
              <a:defRPr lang="en-US" sz="1600" b="1" kern="1200" spc="-45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>
              <a:buNone/>
              <a:defRPr lang="en-US" sz="1600" b="1" kern="1200" spc="-45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buNone/>
              <a:defRPr lang="en-US" sz="1600" b="1" kern="1200" spc="-45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>
              <a:buNone/>
              <a:defRPr lang="en-US" sz="1600" b="1" kern="1200" spc="-45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>
              <a:buNone/>
              <a:defRPr lang="en-US" sz="1600" b="1" kern="1200" spc="-45" dirty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</a:lstStyle>
          <a:p>
            <a:pPr marL="12700">
              <a:spcBef>
                <a:spcPts val="1485"/>
              </a:spcBef>
              <a:buClr>
                <a:srgbClr val="255D77"/>
              </a:buClr>
              <a:tabLst>
                <a:tab pos="241935" algn="l"/>
              </a:tabLst>
            </a:pPr>
            <a:r>
              <a:rPr lang="en-US" sz="1600" b="1" spc="-45" dirty="0">
                <a:solidFill>
                  <a:schemeClr val="tx2"/>
                </a:solidFill>
                <a:latin typeface="Arial"/>
                <a:cs typeface="Arial"/>
              </a:rPr>
              <a:t>Sample 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FC757265-C66E-E745-B317-D7C0617A54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97656" y="3250833"/>
            <a:ext cx="4333875" cy="378367"/>
          </a:xfrm>
        </p:spPr>
        <p:txBody>
          <a:bodyPr/>
          <a:lstStyle>
            <a:lvl1pPr>
              <a:buNone/>
              <a:defRPr lang="en-US" sz="1600" b="1" kern="1200" spc="-45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>
              <a:buNone/>
              <a:defRPr lang="en-US" sz="1600" b="1" kern="1200" spc="-45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buNone/>
              <a:defRPr lang="en-US" sz="1600" b="1" kern="1200" spc="-45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>
              <a:buNone/>
              <a:defRPr lang="en-US" sz="1600" b="1" kern="1200" spc="-45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>
              <a:buNone/>
              <a:defRPr lang="en-US" sz="1600" b="1" kern="1200" spc="-45" dirty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</a:lstStyle>
          <a:p>
            <a:pPr marL="12700">
              <a:spcBef>
                <a:spcPts val="1485"/>
              </a:spcBef>
              <a:buClr>
                <a:srgbClr val="255D77"/>
              </a:buClr>
              <a:tabLst>
                <a:tab pos="241935" algn="l"/>
              </a:tabLst>
            </a:pPr>
            <a:r>
              <a:rPr lang="en-US" sz="1600" b="1" spc="-45" dirty="0">
                <a:solidFill>
                  <a:schemeClr val="tx2"/>
                </a:solidFill>
                <a:latin typeface="Arial"/>
                <a:cs typeface="Arial"/>
              </a:rPr>
              <a:t>Sample 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735DE189-1798-2D4A-AE51-8F6D131E896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97549" y="3967297"/>
            <a:ext cx="4333875" cy="378367"/>
          </a:xfrm>
        </p:spPr>
        <p:txBody>
          <a:bodyPr/>
          <a:lstStyle>
            <a:lvl1pPr>
              <a:buNone/>
              <a:defRPr lang="en-US" sz="1600" b="1" kern="1200" spc="-45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>
              <a:buNone/>
              <a:defRPr lang="en-US" sz="1600" b="1" kern="1200" spc="-45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buNone/>
              <a:defRPr lang="en-US" sz="1600" b="1" kern="1200" spc="-45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>
              <a:buNone/>
              <a:defRPr lang="en-US" sz="1600" b="1" kern="1200" spc="-45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>
              <a:buNone/>
              <a:defRPr lang="en-US" sz="1600" b="1" kern="1200" spc="-45" dirty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</a:lstStyle>
          <a:p>
            <a:pPr marL="12700">
              <a:spcBef>
                <a:spcPts val="1485"/>
              </a:spcBef>
              <a:buClr>
                <a:srgbClr val="255D77"/>
              </a:buClr>
              <a:tabLst>
                <a:tab pos="241935" algn="l"/>
              </a:tabLst>
            </a:pPr>
            <a:r>
              <a:rPr lang="en-US" sz="1600" b="1" spc="-45" dirty="0">
                <a:solidFill>
                  <a:schemeClr val="tx2"/>
                </a:solidFill>
                <a:latin typeface="Arial"/>
                <a:cs typeface="Arial"/>
              </a:rPr>
              <a:t>Sample text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11EBE971-84BE-8947-B50B-F0ABDB24EB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7548" y="4689040"/>
            <a:ext cx="4333875" cy="378367"/>
          </a:xfrm>
        </p:spPr>
        <p:txBody>
          <a:bodyPr/>
          <a:lstStyle>
            <a:lvl1pPr>
              <a:buNone/>
              <a:defRPr lang="en-US" sz="1600" b="1" kern="1200" spc="-45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>
              <a:buNone/>
              <a:defRPr lang="en-US" sz="1600" b="1" kern="1200" spc="-45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buNone/>
              <a:defRPr lang="en-US" sz="1600" b="1" kern="1200" spc="-45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>
              <a:buNone/>
              <a:defRPr lang="en-US" sz="1600" b="1" kern="1200" spc="-45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>
              <a:buNone/>
              <a:defRPr lang="en-US" sz="1600" b="1" kern="1200" spc="-45" dirty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</a:lstStyle>
          <a:p>
            <a:pPr marL="12700">
              <a:spcBef>
                <a:spcPts val="1485"/>
              </a:spcBef>
              <a:buClr>
                <a:srgbClr val="255D77"/>
              </a:buClr>
              <a:tabLst>
                <a:tab pos="241935" algn="l"/>
              </a:tabLst>
            </a:pPr>
            <a:r>
              <a:rPr lang="en-US" sz="1600" b="1" spc="-45" dirty="0">
                <a:solidFill>
                  <a:schemeClr val="tx2"/>
                </a:solidFill>
                <a:latin typeface="Arial"/>
                <a:cs typeface="Arial"/>
              </a:rPr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235952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921268-070C-5F4C-AC1A-C1D48BBC02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391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B80D7F-15F8-8641-8A95-98B07AB42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4" t="29827" r="21316" b="2731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90500" cap="rnd">
            <a:noFill/>
          </a:ln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6B4C3D-D524-2540-BBF9-5F1F3FF67CD0}" type="slidenum">
              <a:rPr lang="uk-UA" altLang="en-US" smtClean="0"/>
              <a:pPr/>
              <a:t>‹#›</a:t>
            </a:fld>
            <a:endParaRPr lang="uk-UA" altLang="en-US"/>
          </a:p>
        </p:txBody>
      </p:sp>
      <p:sp>
        <p:nvSpPr>
          <p:cNvPr id="4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HMS </a:t>
            </a:r>
            <a:r>
              <a:rPr lang="id-ID"/>
              <a:t>c</a:t>
            </a:r>
            <a:r>
              <a:rPr lang="en-US"/>
              <a:t>onfidential. Do not </a:t>
            </a:r>
            <a:r>
              <a:rPr lang="id-ID"/>
              <a:t>d</a:t>
            </a:r>
            <a:r>
              <a:rPr lang="en-US"/>
              <a:t>istribute.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827442" y="1202816"/>
            <a:ext cx="6304878" cy="308808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b="0" spc="-200" baseline="0">
                <a:solidFill>
                  <a:srgbClr val="FA5616"/>
                </a:solidFill>
              </a:defRPr>
            </a:lvl1pPr>
          </a:lstStyle>
          <a:p>
            <a:r>
              <a:rPr lang="en-US" dirty="0"/>
              <a:t>Divider 1 Title</a:t>
            </a:r>
          </a:p>
        </p:txBody>
      </p:sp>
    </p:spTree>
    <p:extLst>
      <p:ext uri="{BB962C8B-B14F-4D97-AF65-F5344CB8AC3E}">
        <p14:creationId xmlns:p14="http://schemas.microsoft.com/office/powerpoint/2010/main" val="941896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921268-070C-5F4C-AC1A-C1D48BBC02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5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391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B80D7F-15F8-8641-8A95-98B07AB42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4" t="29827" r="21316" b="2731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90500" cap="rnd">
            <a:noFill/>
          </a:ln>
          <a:effectLst>
            <a:outerShdw blurRad="228600" sx="102000" sy="102000" algn="ctr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6B4C3D-D524-2540-BBF9-5F1F3FF67CD0}" type="slidenum">
              <a:rPr lang="uk-UA" altLang="en-US" smtClean="0"/>
              <a:pPr/>
              <a:t>‹#›</a:t>
            </a:fld>
            <a:endParaRPr lang="uk-UA" altLang="en-US"/>
          </a:p>
        </p:txBody>
      </p:sp>
      <p:sp>
        <p:nvSpPr>
          <p:cNvPr id="4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HMS </a:t>
            </a:r>
            <a:r>
              <a:rPr lang="id-ID"/>
              <a:t>c</a:t>
            </a:r>
            <a:r>
              <a:rPr lang="en-US"/>
              <a:t>onfidential. Do not </a:t>
            </a:r>
            <a:r>
              <a:rPr lang="id-ID"/>
              <a:t>d</a:t>
            </a:r>
            <a:r>
              <a:rPr lang="en-US"/>
              <a:t>istribute.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827442" y="1202816"/>
            <a:ext cx="6304878" cy="308808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b="0" spc="-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2</a:t>
            </a:r>
          </a:p>
        </p:txBody>
      </p:sp>
    </p:spTree>
    <p:extLst>
      <p:ext uri="{BB962C8B-B14F-4D97-AF65-F5344CB8AC3E}">
        <p14:creationId xmlns:p14="http://schemas.microsoft.com/office/powerpoint/2010/main" val="2348210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162034" cy="1325563"/>
          </a:xfrm>
        </p:spPr>
        <p:txBody>
          <a:bodyPr/>
          <a:lstStyle/>
          <a:p>
            <a:r>
              <a:rPr lang="en-US" dirty="0"/>
              <a:t>Click to enter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543473" cy="4351338"/>
          </a:xfrm>
        </p:spPr>
        <p:txBody>
          <a:bodyPr/>
          <a:lstStyle>
            <a:lvl1pPr>
              <a:spcAft>
                <a:spcPts val="600"/>
              </a:spcAft>
              <a:buClr>
                <a:schemeClr val="tx2"/>
              </a:buClr>
              <a:defRPr/>
            </a:lvl1pPr>
            <a:lvl2pPr>
              <a:spcAft>
                <a:spcPts val="600"/>
              </a:spcAft>
              <a:buClr>
                <a:schemeClr val="tx2"/>
              </a:buClr>
              <a:defRPr/>
            </a:lvl2pPr>
            <a:lvl3pPr>
              <a:spcAft>
                <a:spcPts val="600"/>
              </a:spcAft>
              <a:buClr>
                <a:schemeClr val="tx2"/>
              </a:buClr>
              <a:defRPr/>
            </a:lvl3pPr>
            <a:lvl4pPr>
              <a:spcAft>
                <a:spcPts val="600"/>
              </a:spcAft>
              <a:buClr>
                <a:schemeClr val="tx2"/>
              </a:buClr>
              <a:defRPr/>
            </a:lvl4pPr>
            <a:lvl5pPr>
              <a:spcAft>
                <a:spcPts val="600"/>
              </a:spcAft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enter list item description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D6E511-78F2-1D4C-8218-60E971E66380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HMS </a:t>
            </a:r>
            <a:r>
              <a:rPr lang="id-ID" dirty="0"/>
              <a:t>c</a:t>
            </a:r>
            <a:r>
              <a:rPr lang="en-US" dirty="0"/>
              <a:t>onfidential. Do not </a:t>
            </a:r>
            <a:r>
              <a:rPr lang="id-ID" dirty="0"/>
              <a:t>d</a:t>
            </a:r>
            <a:r>
              <a:rPr lang="en-US" dirty="0"/>
              <a:t>istribute.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D2A753-0427-0841-ABC9-DC3471B946E8}"/>
              </a:ext>
            </a:extLst>
          </p:cNvPr>
          <p:cNvCxnSpPr/>
          <p:nvPr userDrawn="1"/>
        </p:nvCxnSpPr>
        <p:spPr>
          <a:xfrm>
            <a:off x="911225" y="6360705"/>
            <a:ext cx="103695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82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87A016-23C4-4BAD-B6B4-841B155EC6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0826590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9" name="think-cell Slide" r:id="rId16" imgW="383" imgH="384" progId="TCLayout.ActiveDocument.1">
                  <p:embed/>
                </p:oleObj>
              </mc:Choice>
              <mc:Fallback>
                <p:oleObj name="think-cell Slide" r:id="rId1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0850690-7B59-4789-8CA7-95422DDCD921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spc="-3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enter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ea typeface="Arial" charset="0"/>
                <a:cs typeface="Arial" charset="0"/>
              </a:defRPr>
            </a:lvl1pPr>
          </a:lstStyle>
          <a:p>
            <a:fld id="{AC27D032-F4E2-A34D-BAD0-E145BB43DDC9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dirty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HMS </a:t>
            </a:r>
            <a:r>
              <a:rPr lang="id-ID" dirty="0"/>
              <a:t>c</a:t>
            </a:r>
            <a:r>
              <a:rPr lang="en-US" dirty="0"/>
              <a:t>onfidential. Do not </a:t>
            </a:r>
            <a:r>
              <a:rPr lang="id-ID" dirty="0"/>
              <a:t>d</a:t>
            </a:r>
            <a:r>
              <a:rPr lang="en-US" dirty="0"/>
              <a:t>istribute.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39" r:id="rId2"/>
    <p:sldLayoutId id="2147483743" r:id="rId3"/>
    <p:sldLayoutId id="2147483744" r:id="rId4"/>
    <p:sldLayoutId id="2147483741" r:id="rId5"/>
    <p:sldLayoutId id="2147483733" r:id="rId6"/>
    <p:sldLayoutId id="2147483712" r:id="rId7"/>
    <p:sldLayoutId id="2147483742" r:id="rId8"/>
    <p:sldLayoutId id="2147483713" r:id="rId9"/>
    <p:sldLayoutId id="2147483725" r:id="rId10"/>
    <p:sldLayoutId id="2147483728" r:id="rId1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600" b="1" kern="1200" spc="-150" dirty="0">
          <a:solidFill>
            <a:srgbClr val="FA5616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5616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5616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5616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5616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5616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5616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5616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5616"/>
          </a:solidFill>
          <a:latin typeface="Arial" charset="0"/>
          <a:ea typeface="Arial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ts val="600"/>
        </a:spcBef>
        <a:spcAft>
          <a:spcPts val="600"/>
        </a:spcAft>
        <a:buClr>
          <a:srgbClr val="FF6633"/>
        </a:buClr>
        <a:buFont typeface="Wingdings" pitchFamily="2" charset="2"/>
        <a:buChar char="§"/>
        <a:defRPr lang="en-US" sz="2400" kern="1200" spc="-50" dirty="0">
          <a:solidFill>
            <a:srgbClr val="68767E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spcBef>
          <a:spcPts val="600"/>
        </a:spcBef>
        <a:spcAft>
          <a:spcPts val="600"/>
        </a:spcAft>
        <a:buClr>
          <a:srgbClr val="FF6633"/>
        </a:buClr>
        <a:buFont typeface="Courier New" panose="02070309020205020404" pitchFamily="49" charset="0"/>
        <a:buChar char="o"/>
        <a:defRPr sz="2200" kern="1200" spc="-5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lr>
          <a:srgbClr val="FF6633"/>
        </a:buClr>
        <a:buFont typeface="Wingdings" pitchFamily="2" charset="2"/>
        <a:buChar char="§"/>
        <a:defRPr sz="2000" kern="1200" spc="-5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Clr>
          <a:srgbClr val="FF6633"/>
        </a:buClr>
        <a:buFont typeface="Courier New" panose="02070309020205020404" pitchFamily="49" charset="0"/>
        <a:buChar char="o"/>
        <a:defRPr kern="1200" spc="-5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Clr>
          <a:srgbClr val="FF6633"/>
        </a:buClr>
        <a:buFont typeface="Wingdings" pitchFamily="2" charset="2"/>
        <a:buChar char="§"/>
        <a:defRPr kern="1200" spc="-5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2.xml"/><Relationship Id="rId7" Type="http://schemas.openxmlformats.org/officeDocument/2006/relationships/oleObject" Target="../embeddings/oleObject4.bin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5.xml"/><Relationship Id="rId7" Type="http://schemas.openxmlformats.org/officeDocument/2006/relationships/image" Target="../media/image1.emf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2.jpe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8.emf"/><Relationship Id="rId3" Type="http://schemas.openxmlformats.org/officeDocument/2006/relationships/tags" Target="../tags/tag18.xml"/><Relationship Id="rId7" Type="http://schemas.openxmlformats.org/officeDocument/2006/relationships/image" Target="../media/image1.emf"/><Relationship Id="rId12" Type="http://schemas.openxmlformats.org/officeDocument/2006/relationships/image" Target="../media/image7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.bin"/><Relationship Id="rId11" Type="http://schemas.openxmlformats.org/officeDocument/2006/relationships/hyperlink" Target="mailto:jason.cooper@hms.com" TargetMode="External"/><Relationship Id="rId5" Type="http://schemas.openxmlformats.org/officeDocument/2006/relationships/image" Target="../media/image3.emf"/><Relationship Id="rId10" Type="http://schemas.openxmlformats.org/officeDocument/2006/relationships/hyperlink" Target="mailto:whitney.chernoff@hms.com" TargetMode="Externa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7.png"/><Relationship Id="rId1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4.jpe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9.xml"/><Relationship Id="rId7" Type="http://schemas.openxmlformats.org/officeDocument/2006/relationships/oleObject" Target="../embeddings/oleObject4.bin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3EC9F50D-6EE2-422A-BE81-640363EA73C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24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3EC9F50D-6EE2-422A-BE81-640363EA73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3CDC26-D38B-4DC6-B98D-356E735D54C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id-ID" sz="4400" b="1" spc="-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6D2B2E9-B8E1-2C43-9509-49C348DCA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80" y="1833563"/>
            <a:ext cx="6197059" cy="19732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i="0" u="none" strike="noStrike" baseline="0" dirty="0">
                <a:solidFill>
                  <a:srgbClr val="7F8D96"/>
                </a:solidFill>
                <a:latin typeface="Arial Bold" panose="020B0704020202020204" pitchFamily="34" charset="0"/>
              </a:rPr>
              <a:t>Health First Colorado</a:t>
            </a:r>
            <a:br>
              <a:rPr lang="en-US" sz="4800" b="1" i="0" u="none" strike="noStrike" baseline="0" dirty="0">
                <a:solidFill>
                  <a:srgbClr val="7F8D96"/>
                </a:solidFill>
                <a:latin typeface="Arial Bold" panose="020B0704020202020204" pitchFamily="34" charset="0"/>
              </a:rPr>
            </a:br>
            <a:r>
              <a:rPr lang="en-US" sz="4800" b="1" i="0" u="none" strike="noStrike" baseline="0" dirty="0">
                <a:solidFill>
                  <a:srgbClr val="7F8D96"/>
                </a:solidFill>
                <a:latin typeface="Arial Bold" panose="020B0704020202020204" pitchFamily="34" charset="0"/>
              </a:rPr>
              <a:t>Recovery Audit Contract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B068FE5-B6D5-A949-BF8F-30F4D37B7A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RAC Overview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677FE7E-4C3D-BB4D-A3B8-16922D48BD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5030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BAC119D9-31A8-45E4-B09E-6434CF3C310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64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BAC119D9-31A8-45E4-B09E-6434CF3C31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B6C465E-FDB1-4FE8-A109-3FE0827E38D0}"/>
              </a:ext>
            </a:extLst>
          </p:cNvPr>
          <p:cNvSpPr/>
          <p:nvPr/>
        </p:nvSpPr>
        <p:spPr>
          <a:xfrm>
            <a:off x="0" y="644645"/>
            <a:ext cx="3494734" cy="5174342"/>
          </a:xfrm>
          <a:prstGeom prst="rect">
            <a:avLst/>
          </a:prstGeom>
          <a:solidFill>
            <a:schemeClr val="accent4"/>
          </a:solidFill>
        </p:spPr>
        <p:txBody>
          <a:bodyPr rtlCol="0" anchor="ctr">
            <a:noAutofit/>
          </a:bodyPr>
          <a:lstStyle/>
          <a:p>
            <a:pPr algn="ctr"/>
            <a:endParaRPr lang="en-US" sz="7200" b="1" spc="-3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4A0F24-E23F-4443-961E-1493A668F5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8FAD-9F42-924A-88D5-2D6518C77771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00B56-1106-4A7D-8150-8DECE9B2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HMS </a:t>
            </a:r>
            <a:r>
              <a:rPr lang="id-ID"/>
              <a:t>c</a:t>
            </a:r>
            <a:r>
              <a:rPr lang="en-US"/>
              <a:t>onfidential. Do not </a:t>
            </a:r>
            <a:r>
              <a:rPr lang="id-ID"/>
              <a:t>d</a:t>
            </a:r>
            <a:r>
              <a:rPr lang="en-US"/>
              <a:t>istribute.</a:t>
            </a:r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AA1AF06-83A5-4D97-A0F8-9EE527EA548F}"/>
              </a:ext>
            </a:extLst>
          </p:cNvPr>
          <p:cNvSpPr/>
          <p:nvPr/>
        </p:nvSpPr>
        <p:spPr>
          <a:xfrm rot="10800000">
            <a:off x="638017" y="644645"/>
            <a:ext cx="558800" cy="1582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txBody>
          <a:bodyPr rtlCol="0" anchor="ctr">
            <a:spAutoFit/>
          </a:bodyPr>
          <a:lstStyle/>
          <a:p>
            <a:pPr algn="ctr"/>
            <a:endParaRPr lang="en-US" sz="7200" b="1" spc="-3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C747DC-C950-4897-8A13-FD1C0D590429}"/>
              </a:ext>
            </a:extLst>
          </p:cNvPr>
          <p:cNvCxnSpPr>
            <a:cxnSpLocks/>
          </p:cNvCxnSpPr>
          <p:nvPr/>
        </p:nvCxnSpPr>
        <p:spPr>
          <a:xfrm>
            <a:off x="458117" y="5289755"/>
            <a:ext cx="16478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D846661-FAD4-3D48-80CD-D9B2C41E8753}"/>
              </a:ext>
            </a:extLst>
          </p:cNvPr>
          <p:cNvSpPr/>
          <p:nvPr/>
        </p:nvSpPr>
        <p:spPr>
          <a:xfrm>
            <a:off x="457439" y="1705451"/>
            <a:ext cx="2831023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HMS Health First Colorado RAC Scenario Life Cycle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0C68F1-4BC6-4EB0-94D0-5E9D638E07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7699" y="234805"/>
            <a:ext cx="665797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63FE5C-5A09-2A4F-8D93-E21A50EBF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4C3D-D524-2540-BBF9-5F1F3FF67CD0}" type="slidenum">
              <a:rPr lang="uk-UA" altLang="en-US" smtClean="0"/>
              <a:pPr/>
              <a:t>11</a:t>
            </a:fld>
            <a:endParaRPr lang="uk-UA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6D9E0B-2915-6245-BC2C-66436743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HMS </a:t>
            </a:r>
            <a:r>
              <a:rPr lang="id-ID"/>
              <a:t>c</a:t>
            </a:r>
            <a:r>
              <a:rPr lang="en-US"/>
              <a:t>onfidential. Do not </a:t>
            </a:r>
            <a:r>
              <a:rPr lang="id-ID"/>
              <a:t>d</a:t>
            </a:r>
            <a:r>
              <a:rPr lang="en-US"/>
              <a:t>istribute.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663682-8496-4446-8032-20B01E0E0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42" y="1202816"/>
            <a:ext cx="6689094" cy="3088080"/>
          </a:xfrm>
        </p:spPr>
        <p:txBody>
          <a:bodyPr/>
          <a:lstStyle/>
          <a:p>
            <a:r>
              <a:rPr lang="en-US" dirty="0"/>
              <a:t>Health First Colorado RAC Scope and Process</a:t>
            </a:r>
          </a:p>
        </p:txBody>
      </p:sp>
    </p:spTree>
    <p:extLst>
      <p:ext uri="{BB962C8B-B14F-4D97-AF65-F5344CB8AC3E}">
        <p14:creationId xmlns:p14="http://schemas.microsoft.com/office/powerpoint/2010/main" val="35950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0211C26-1122-F74B-AC23-496BCFE0069A}"/>
              </a:ext>
            </a:extLst>
          </p:cNvPr>
          <p:cNvSpPr/>
          <p:nvPr/>
        </p:nvSpPr>
        <p:spPr>
          <a:xfrm>
            <a:off x="1249930" y="2612471"/>
            <a:ext cx="3017520" cy="1976438"/>
          </a:xfrm>
          <a:prstGeom prst="rect">
            <a:avLst/>
          </a:prstGeom>
        </p:spPr>
        <p:txBody>
          <a:bodyPr wrap="square" lIns="0" tIns="0" rIns="182880" bIns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FF6633"/>
                </a:solidFill>
              </a:rPr>
              <a:t>Lookback Period: </a:t>
            </a:r>
            <a:r>
              <a:rPr lang="en-US" sz="1600" dirty="0"/>
              <a:t>Up to seven years from the claim paid date</a:t>
            </a:r>
          </a:p>
          <a:p>
            <a:pPr marL="285750" indent="-285750">
              <a:lnSpc>
                <a:spcPct val="120000"/>
              </a:lnSpc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FF6633"/>
                </a:solidFill>
              </a:rPr>
              <a:t>Claim Types:  </a:t>
            </a:r>
            <a:r>
              <a:rPr lang="en-US" sz="1600" dirty="0"/>
              <a:t>All Claim and provider types are included</a:t>
            </a:r>
          </a:p>
        </p:txBody>
      </p:sp>
      <p:sp>
        <p:nvSpPr>
          <p:cNvPr id="13" name="Rectangle: Top Corners Rounded 33">
            <a:extLst>
              <a:ext uri="{FF2B5EF4-FFF2-40B4-BE49-F238E27FC236}">
                <a16:creationId xmlns:a16="http://schemas.microsoft.com/office/drawing/2014/main" id="{402BF3E4-3249-4B4C-B409-94C685B01A61}"/>
              </a:ext>
            </a:extLst>
          </p:cNvPr>
          <p:cNvSpPr/>
          <p:nvPr/>
        </p:nvSpPr>
        <p:spPr>
          <a:xfrm>
            <a:off x="1067051" y="1849352"/>
            <a:ext cx="3200399" cy="44633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Scope</a:t>
            </a:r>
          </a:p>
        </p:txBody>
      </p:sp>
      <p:sp>
        <p:nvSpPr>
          <p:cNvPr id="17" name="Rectangle: Top Corners Rounded 33">
            <a:extLst>
              <a:ext uri="{FF2B5EF4-FFF2-40B4-BE49-F238E27FC236}">
                <a16:creationId xmlns:a16="http://schemas.microsoft.com/office/drawing/2014/main" id="{A7747787-A8FB-7745-A33E-29AEE45F655A}"/>
              </a:ext>
            </a:extLst>
          </p:cNvPr>
          <p:cNvSpPr/>
          <p:nvPr/>
        </p:nvSpPr>
        <p:spPr>
          <a:xfrm>
            <a:off x="4610226" y="1849352"/>
            <a:ext cx="3200399" cy="44633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Automated Reviews</a:t>
            </a:r>
          </a:p>
        </p:txBody>
      </p:sp>
      <p:sp>
        <p:nvSpPr>
          <p:cNvPr id="18" name="Rectangle: Top Corners Rounded 33">
            <a:extLst>
              <a:ext uri="{FF2B5EF4-FFF2-40B4-BE49-F238E27FC236}">
                <a16:creationId xmlns:a16="http://schemas.microsoft.com/office/drawing/2014/main" id="{7D47CB75-5C6C-4543-ADCD-A4B5A67250AD}"/>
              </a:ext>
            </a:extLst>
          </p:cNvPr>
          <p:cNvSpPr/>
          <p:nvPr/>
        </p:nvSpPr>
        <p:spPr>
          <a:xfrm>
            <a:off x="8153401" y="1849351"/>
            <a:ext cx="3200399" cy="44633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Complex Reviews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61C856C5-18C1-B34F-9241-FC396E8A7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2034" cy="1186913"/>
          </a:xfrm>
        </p:spPr>
        <p:txBody>
          <a:bodyPr>
            <a:noAutofit/>
          </a:bodyPr>
          <a:lstStyle/>
          <a:p>
            <a:r>
              <a:rPr lang="en-US" dirty="0"/>
              <a:t>Health First Colorado RAC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857F4EA2-DE66-0B49-890F-5948AA564C1F}"/>
              </a:ext>
            </a:extLst>
          </p:cNvPr>
          <p:cNvSpPr txBox="1">
            <a:spLocks/>
          </p:cNvSpPr>
          <p:nvPr/>
        </p:nvSpPr>
        <p:spPr>
          <a:xfrm>
            <a:off x="838200" y="1099249"/>
            <a:ext cx="10162034" cy="49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1" kern="1200" spc="-150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000" b="0" spc="0" dirty="0">
                <a:solidFill>
                  <a:schemeClr val="accent2"/>
                </a:solidFill>
              </a:rPr>
              <a:t>Scope and Type of Reviews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A6CAB2-9E4A-914A-BD74-3A3ADEB68BF9}"/>
              </a:ext>
            </a:extLst>
          </p:cNvPr>
          <p:cNvSpPr/>
          <p:nvPr/>
        </p:nvSpPr>
        <p:spPr>
          <a:xfrm>
            <a:off x="4793106" y="2612471"/>
            <a:ext cx="3017520" cy="3669210"/>
          </a:xfrm>
          <a:prstGeom prst="rect">
            <a:avLst/>
          </a:prstGeom>
        </p:spPr>
        <p:txBody>
          <a:bodyPr wrap="square" lIns="0" tIns="0" rIns="182880" bIns="0">
            <a:spAutoFit/>
          </a:bodyPr>
          <a:lstStyle/>
          <a:p>
            <a:pPr algn="l"/>
            <a:r>
              <a:rPr lang="en-US" sz="1600" b="1" dirty="0">
                <a:solidFill>
                  <a:srgbClr val="FF6633"/>
                </a:solidFill>
              </a:rPr>
              <a:t>Automated Reviews </a:t>
            </a:r>
            <a:r>
              <a:rPr lang="en-US" sz="16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are used when improper payments can be identified clearly and unambiguously using paid claims data</a:t>
            </a:r>
          </a:p>
          <a:p>
            <a:pPr>
              <a:spcAft>
                <a:spcPts val="1800"/>
              </a:spcAft>
              <a:buClr>
                <a:schemeClr val="accent2"/>
              </a:buClr>
            </a:pPr>
            <a:r>
              <a:rPr lang="en-US" sz="1600" b="1" dirty="0">
                <a:solidFill>
                  <a:srgbClr val="FF6633"/>
                </a:solidFill>
              </a:rPr>
              <a:t>Examples: </a:t>
            </a:r>
          </a:p>
          <a:p>
            <a:pPr marL="285750" indent="-285750"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7F8D96"/>
                </a:solidFill>
                <a:latin typeface="Arial" panose="020B0604020202020204" pitchFamily="34" charset="0"/>
              </a:rPr>
              <a:t>Services rendered after date of death</a:t>
            </a:r>
          </a:p>
          <a:p>
            <a:pPr marL="285750" indent="-285750"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Services rendered to recipients no longer eligible for Health First Colorado</a:t>
            </a:r>
          </a:p>
          <a:p>
            <a:pPr marL="285750" indent="-285750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7F8D96"/>
                </a:solidFill>
                <a:latin typeface="Arial" panose="020B0604020202020204" pitchFamily="34" charset="0"/>
              </a:rPr>
              <a:t>Duplicate payments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AAF2F3-4689-4D41-BDA7-5C17964B1774}"/>
              </a:ext>
            </a:extLst>
          </p:cNvPr>
          <p:cNvSpPr/>
          <p:nvPr/>
        </p:nvSpPr>
        <p:spPr>
          <a:xfrm>
            <a:off x="8336279" y="2567950"/>
            <a:ext cx="3458631" cy="3893374"/>
          </a:xfrm>
          <a:prstGeom prst="rect">
            <a:avLst/>
          </a:prstGeom>
        </p:spPr>
        <p:txBody>
          <a:bodyPr wrap="square" lIns="0" tIns="0" rIns="182880" bIns="0">
            <a:spAutoFit/>
          </a:bodyPr>
          <a:lstStyle/>
          <a:p>
            <a:pPr algn="l"/>
            <a:r>
              <a:rPr lang="en-US" sz="1600" b="1" dirty="0">
                <a:solidFill>
                  <a:srgbClr val="FF6633"/>
                </a:solidFill>
              </a:rPr>
              <a:t>Complex Reviews </a:t>
            </a:r>
            <a:r>
              <a:rPr lang="en-US" sz="1600" dirty="0">
                <a:solidFill>
                  <a:srgbClr val="7F8D96"/>
                </a:solidFill>
                <a:latin typeface="Arial" panose="020B0604020202020204" pitchFamily="34" charset="0"/>
              </a:rPr>
              <a:t>are required when data</a:t>
            </a:r>
          </a:p>
          <a:p>
            <a:pPr algn="l"/>
            <a:r>
              <a:rPr lang="en-US" sz="1600" dirty="0">
                <a:solidFill>
                  <a:srgbClr val="7F8D96"/>
                </a:solidFill>
                <a:latin typeface="Arial" panose="020B0604020202020204" pitchFamily="34" charset="0"/>
              </a:rPr>
              <a:t>analysis identifies a potential improper payment</a:t>
            </a:r>
          </a:p>
          <a:p>
            <a:pPr algn="l"/>
            <a:r>
              <a:rPr lang="en-US" sz="1600" dirty="0">
                <a:solidFill>
                  <a:srgbClr val="7F8D96"/>
                </a:solidFill>
                <a:latin typeface="Arial" panose="020B0604020202020204" pitchFamily="34" charset="0"/>
              </a:rPr>
              <a:t>that cannot be automatically validated so a review</a:t>
            </a:r>
          </a:p>
          <a:p>
            <a:pPr algn="l"/>
            <a:r>
              <a:rPr lang="en-US" sz="1600" dirty="0">
                <a:solidFill>
                  <a:srgbClr val="7F8D96"/>
                </a:solidFill>
                <a:latin typeface="Arial" panose="020B0604020202020204" pitchFamily="34" charset="0"/>
              </a:rPr>
              <a:t>of supporting documentation is required</a:t>
            </a:r>
          </a:p>
          <a:p>
            <a:pPr>
              <a:spcAft>
                <a:spcPts val="1800"/>
              </a:spcAft>
              <a:buClr>
                <a:schemeClr val="accent2"/>
              </a:buClr>
            </a:pPr>
            <a:r>
              <a:rPr lang="en-US" sz="1600" b="1" dirty="0">
                <a:solidFill>
                  <a:srgbClr val="FF6633"/>
                </a:solidFill>
              </a:rPr>
              <a:t>Examples: </a:t>
            </a:r>
          </a:p>
          <a:p>
            <a:pPr marL="285750" indent="-285750"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7F8D96"/>
                </a:solidFill>
                <a:latin typeface="Arial" panose="020B0604020202020204" pitchFamily="34" charset="0"/>
              </a:rPr>
              <a:t>DRG Coding</a:t>
            </a:r>
          </a:p>
          <a:p>
            <a:pPr marL="285750" indent="-285750"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7F8D96"/>
                </a:solidFill>
                <a:latin typeface="Arial" panose="020B0604020202020204" pitchFamily="34" charset="0"/>
              </a:rPr>
              <a:t>Short-stay/Place of service reviews</a:t>
            </a:r>
          </a:p>
          <a:p>
            <a:pPr marL="285750" indent="-285750"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7F8D96"/>
                </a:solidFill>
                <a:latin typeface="Arial" panose="020B0604020202020204" pitchFamily="34" charset="0"/>
              </a:rPr>
              <a:t>Hospital readmissions</a:t>
            </a:r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0CB9E8B5-CFB7-6042-BD9E-AF21B85BE5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64942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831A8FAD-9F42-924A-88D5-2D6518C77771}" type="slidenum">
              <a:rPr lang="en-US" altLang="en-US"/>
              <a:pPr/>
              <a:t>12</a:t>
            </a:fld>
            <a:endParaRPr lang="en-US" altLang="en-US" dirty="0"/>
          </a:p>
        </p:txBody>
      </p:sp>
      <p:sp>
        <p:nvSpPr>
          <p:cNvPr id="28" name="Footer Placeholder 5">
            <a:extLst>
              <a:ext uri="{FF2B5EF4-FFF2-40B4-BE49-F238E27FC236}">
                <a16:creationId xmlns:a16="http://schemas.microsoft.com/office/drawing/2014/main" id="{024044DA-A490-864B-9E17-549B5A0A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HMS </a:t>
            </a:r>
            <a:r>
              <a:rPr lang="id-ID" dirty="0"/>
              <a:t>c</a:t>
            </a:r>
            <a:r>
              <a:rPr lang="en-US" dirty="0"/>
              <a:t>onfidential. Do not </a:t>
            </a:r>
            <a:r>
              <a:rPr lang="id-ID" dirty="0"/>
              <a:t>d</a:t>
            </a:r>
            <a:r>
              <a:rPr lang="en-US" dirty="0"/>
              <a:t>istribute.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E89E02-F49D-7E48-AC3F-F70D9B54824C}"/>
              </a:ext>
            </a:extLst>
          </p:cNvPr>
          <p:cNvCxnSpPr>
            <a:cxnSpLocks/>
          </p:cNvCxnSpPr>
          <p:nvPr/>
        </p:nvCxnSpPr>
        <p:spPr>
          <a:xfrm flipV="1">
            <a:off x="4420811" y="1849351"/>
            <a:ext cx="0" cy="42865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EF6603B-D7BE-824B-A4DA-0DE66626768A}"/>
              </a:ext>
            </a:extLst>
          </p:cNvPr>
          <p:cNvCxnSpPr>
            <a:cxnSpLocks/>
          </p:cNvCxnSpPr>
          <p:nvPr/>
        </p:nvCxnSpPr>
        <p:spPr>
          <a:xfrm flipV="1">
            <a:off x="7986971" y="1849351"/>
            <a:ext cx="0" cy="42865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3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picture containing indoor, bed, sitting, table&#10;&#10;Description automatically generated">
            <a:extLst>
              <a:ext uri="{FF2B5EF4-FFF2-40B4-BE49-F238E27FC236}">
                <a16:creationId xmlns:a16="http://schemas.microsoft.com/office/drawing/2014/main" id="{38D9F8D9-65E9-014D-A7B3-F4C5C45F40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" y="1081258"/>
            <a:ext cx="12192000" cy="2397919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D4D0991-6CC1-4F28-8D4A-DA6CAC9E4B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7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D4D0991-6CC1-4F28-8D4A-DA6CAC9E4B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C2D170B-B8EE-459E-B952-BE067AFB365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600" b="1" spc="-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1B8481-7BBC-4B21-9F73-8FF0FB760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27"/>
            <a:ext cx="10162034" cy="1325563"/>
          </a:xfrm>
        </p:spPr>
        <p:txBody>
          <a:bodyPr/>
          <a:lstStyle/>
          <a:p>
            <a:r>
              <a:rPr lang="en-US" dirty="0"/>
              <a:t>Automated Review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D9A2D5-73C0-4D78-98B4-94C8777D9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03E71-293B-6344-8263-AFCD065EDDF1}" type="slidenum">
              <a:rPr lang="uk-UA" altLang="en-US" smtClean="0"/>
              <a:pPr/>
              <a:t>13</a:t>
            </a:fld>
            <a:endParaRPr lang="uk-UA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92B0B-600B-49EA-A699-18EBF7886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HMS </a:t>
            </a:r>
            <a:r>
              <a:rPr lang="id-ID" dirty="0"/>
              <a:t>c</a:t>
            </a:r>
            <a:r>
              <a:rPr lang="en-US" dirty="0"/>
              <a:t>confidential. Do not </a:t>
            </a:r>
            <a:r>
              <a:rPr lang="id-ID" dirty="0"/>
              <a:t>d</a:t>
            </a:r>
            <a:r>
              <a:rPr lang="en-US" dirty="0"/>
              <a:t>distribute.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783A7A-7B32-AC42-887D-713E3BEBAD47}"/>
              </a:ext>
            </a:extLst>
          </p:cNvPr>
          <p:cNvSpPr/>
          <p:nvPr/>
        </p:nvSpPr>
        <p:spPr>
          <a:xfrm>
            <a:off x="4983119" y="3991010"/>
            <a:ext cx="3967457" cy="23399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spc="-50" dirty="0">
                <a:solidFill>
                  <a:schemeClr val="accent4"/>
                </a:solidFill>
                <a:cs typeface="Arial" charset="0"/>
              </a:rPr>
              <a:t>Notice of Adverse Action Issued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Certified mail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Serves as provider audit notification and communicates audit results. Providers do not receive notice prior to this notification for Automated review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Providers are given 30 calendar days from letter date to respond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Letter copies available on HMS Provider portal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10AF0A0-A302-9040-A0A8-C73723B82996}"/>
              </a:ext>
            </a:extLst>
          </p:cNvPr>
          <p:cNvSpPr/>
          <p:nvPr/>
        </p:nvSpPr>
        <p:spPr>
          <a:xfrm>
            <a:off x="645871" y="3935652"/>
            <a:ext cx="2071205" cy="18774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b="1" spc="-50" dirty="0">
                <a:solidFill>
                  <a:schemeClr val="accent4"/>
                </a:solidFill>
                <a:cs typeface="Arial" charset="0"/>
              </a:rPr>
              <a:t>RAC Algorithms</a:t>
            </a:r>
          </a:p>
          <a:p>
            <a:r>
              <a:rPr lang="en-US" sz="1600" b="1" spc="-50" dirty="0">
                <a:solidFill>
                  <a:schemeClr val="accent4"/>
                </a:solidFill>
                <a:cs typeface="Arial" charset="0"/>
              </a:rPr>
              <a:t>Applied to Paid</a:t>
            </a:r>
          </a:p>
          <a:p>
            <a:r>
              <a:rPr lang="en-US" sz="1600" b="1" spc="-50" dirty="0">
                <a:solidFill>
                  <a:schemeClr val="accent4"/>
                </a:solidFill>
                <a:cs typeface="Arial" charset="0"/>
              </a:rPr>
              <a:t>Claims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Improper payment scenario submitted to HCPF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HCPF approval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066230A-9D4A-CC4A-880B-1C0E5473310E}"/>
              </a:ext>
            </a:extLst>
          </p:cNvPr>
          <p:cNvSpPr/>
          <p:nvPr/>
        </p:nvSpPr>
        <p:spPr>
          <a:xfrm>
            <a:off x="645871" y="3215878"/>
            <a:ext cx="719774" cy="71977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94F84DC-8F32-2849-AA5E-8121A5D6A5FE}"/>
              </a:ext>
            </a:extLst>
          </p:cNvPr>
          <p:cNvSpPr/>
          <p:nvPr/>
        </p:nvSpPr>
        <p:spPr>
          <a:xfrm>
            <a:off x="2841946" y="3230559"/>
            <a:ext cx="719774" cy="71977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8B5668-2A56-6544-943B-A663E0FF81DF}"/>
              </a:ext>
            </a:extLst>
          </p:cNvPr>
          <p:cNvSpPr/>
          <p:nvPr/>
        </p:nvSpPr>
        <p:spPr>
          <a:xfrm>
            <a:off x="9118801" y="4000707"/>
            <a:ext cx="3073199" cy="23399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spc="-50" dirty="0">
                <a:solidFill>
                  <a:schemeClr val="accent4"/>
                </a:solidFill>
                <a:cs typeface="Arial" charset="0"/>
              </a:rPr>
              <a:t>IR, Appeal, Recovery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Informal Reconsiderations (IR): Additional documentation submitted and reviewed; final decision reached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Formal Appeal: Hearing held and final decision reach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Recovery: overpayment returned to HCPF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557926E-6E3C-3C43-BF24-257C020B4C42}"/>
              </a:ext>
            </a:extLst>
          </p:cNvPr>
          <p:cNvSpPr/>
          <p:nvPr/>
        </p:nvSpPr>
        <p:spPr>
          <a:xfrm>
            <a:off x="5085559" y="3236851"/>
            <a:ext cx="719774" cy="71977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F1F975-3256-0243-9186-498F838AD963}"/>
              </a:ext>
            </a:extLst>
          </p:cNvPr>
          <p:cNvSpPr/>
          <p:nvPr/>
        </p:nvSpPr>
        <p:spPr>
          <a:xfrm>
            <a:off x="8711556" y="3245833"/>
            <a:ext cx="719774" cy="71977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E46AAD-7A06-B846-B444-A0B98B74E095}"/>
              </a:ext>
            </a:extLst>
          </p:cNvPr>
          <p:cNvSpPr/>
          <p:nvPr/>
        </p:nvSpPr>
        <p:spPr>
          <a:xfrm>
            <a:off x="2885300" y="3965607"/>
            <a:ext cx="1899475" cy="1084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spc="-50" dirty="0">
                <a:solidFill>
                  <a:schemeClr val="accent4"/>
                </a:solidFill>
                <a:cs typeface="Arial" charset="0"/>
              </a:rPr>
              <a:t>Improper Payments Identified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InterChange</a:t>
            </a:r>
            <a:r>
              <a:rPr lang="en-US" sz="1400" dirty="0"/>
              <a:t> review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Data validation</a:t>
            </a:r>
          </a:p>
        </p:txBody>
      </p:sp>
    </p:spTree>
    <p:extLst>
      <p:ext uri="{BB962C8B-B14F-4D97-AF65-F5344CB8AC3E}">
        <p14:creationId xmlns:p14="http://schemas.microsoft.com/office/powerpoint/2010/main" val="28211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BAC119D9-31A8-45E4-B09E-6434CF3C310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7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BAC119D9-31A8-45E4-B09E-6434CF3C31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128E8B-9CBB-4045-BC98-19AA39B581B5}"/>
              </a:ext>
            </a:extLst>
          </p:cNvPr>
          <p:cNvCxnSpPr>
            <a:cxnSpLocks/>
          </p:cNvCxnSpPr>
          <p:nvPr/>
        </p:nvCxnSpPr>
        <p:spPr>
          <a:xfrm>
            <a:off x="3907302" y="1039013"/>
            <a:ext cx="82846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B6C465E-FDB1-4FE8-A109-3FE0827E38D0}"/>
              </a:ext>
            </a:extLst>
          </p:cNvPr>
          <p:cNvSpPr/>
          <p:nvPr/>
        </p:nvSpPr>
        <p:spPr>
          <a:xfrm>
            <a:off x="0" y="644645"/>
            <a:ext cx="3494734" cy="5174342"/>
          </a:xfrm>
          <a:prstGeom prst="rect">
            <a:avLst/>
          </a:prstGeom>
          <a:solidFill>
            <a:schemeClr val="accent4"/>
          </a:solidFill>
        </p:spPr>
        <p:txBody>
          <a:bodyPr rtlCol="0" anchor="ctr">
            <a:noAutofit/>
          </a:bodyPr>
          <a:lstStyle/>
          <a:p>
            <a:pPr algn="ctr"/>
            <a:endParaRPr lang="en-US" sz="7200" b="1" spc="-3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4A0F24-E23F-4443-961E-1493A668F5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8FAD-9F42-924A-88D5-2D6518C77771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00B56-1106-4A7D-8150-8DECE9B2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HMS </a:t>
            </a:r>
            <a:r>
              <a:rPr lang="id-ID"/>
              <a:t>c</a:t>
            </a:r>
            <a:r>
              <a:rPr lang="en-US"/>
              <a:t>onfidential. Do not </a:t>
            </a:r>
            <a:r>
              <a:rPr lang="id-ID"/>
              <a:t>d</a:t>
            </a:r>
            <a:r>
              <a:rPr lang="en-US"/>
              <a:t>istribute.</a:t>
            </a:r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AA1AF06-83A5-4D97-A0F8-9EE527EA548F}"/>
              </a:ext>
            </a:extLst>
          </p:cNvPr>
          <p:cNvSpPr/>
          <p:nvPr/>
        </p:nvSpPr>
        <p:spPr>
          <a:xfrm rot="10800000">
            <a:off x="638017" y="644645"/>
            <a:ext cx="558800" cy="1582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txBody>
          <a:bodyPr rtlCol="0" anchor="ctr">
            <a:spAutoFit/>
          </a:bodyPr>
          <a:lstStyle/>
          <a:p>
            <a:pPr algn="ctr"/>
            <a:endParaRPr lang="en-US" sz="7200" b="1" spc="-3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C747DC-C950-4897-8A13-FD1C0D590429}"/>
              </a:ext>
            </a:extLst>
          </p:cNvPr>
          <p:cNvCxnSpPr>
            <a:cxnSpLocks/>
          </p:cNvCxnSpPr>
          <p:nvPr/>
        </p:nvCxnSpPr>
        <p:spPr>
          <a:xfrm>
            <a:off x="458117" y="5289755"/>
            <a:ext cx="16478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DB2A9069-2F10-2641-BFA6-3E60794703E5}"/>
              </a:ext>
            </a:extLst>
          </p:cNvPr>
          <p:cNvSpPr/>
          <p:nvPr/>
        </p:nvSpPr>
        <p:spPr>
          <a:xfrm>
            <a:off x="3768200" y="770046"/>
            <a:ext cx="445985" cy="4459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041DDDD-0B70-DC47-87AB-08BA6E3E991C}"/>
              </a:ext>
            </a:extLst>
          </p:cNvPr>
          <p:cNvSpPr/>
          <p:nvPr/>
        </p:nvSpPr>
        <p:spPr>
          <a:xfrm>
            <a:off x="5964281" y="764398"/>
            <a:ext cx="445985" cy="4459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873E2E3-D371-EF40-8DC8-FDE3E88D9D6D}"/>
              </a:ext>
            </a:extLst>
          </p:cNvPr>
          <p:cNvSpPr/>
          <p:nvPr/>
        </p:nvSpPr>
        <p:spPr>
          <a:xfrm>
            <a:off x="8059376" y="778871"/>
            <a:ext cx="445985" cy="4459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BFF5C2A-9628-B54A-8267-38EA7C362847}"/>
              </a:ext>
            </a:extLst>
          </p:cNvPr>
          <p:cNvSpPr/>
          <p:nvPr/>
        </p:nvSpPr>
        <p:spPr>
          <a:xfrm>
            <a:off x="10187695" y="778898"/>
            <a:ext cx="445985" cy="4459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846661-FAD4-3D48-80CD-D9B2C41E8753}"/>
              </a:ext>
            </a:extLst>
          </p:cNvPr>
          <p:cNvSpPr/>
          <p:nvPr/>
        </p:nvSpPr>
        <p:spPr>
          <a:xfrm>
            <a:off x="331855" y="2472195"/>
            <a:ext cx="283102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Complex Review Process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A33371-4650-5D40-BF86-36B09B74B8A9}"/>
              </a:ext>
            </a:extLst>
          </p:cNvPr>
          <p:cNvSpPr/>
          <p:nvPr/>
        </p:nvSpPr>
        <p:spPr>
          <a:xfrm>
            <a:off x="3625565" y="1349694"/>
            <a:ext cx="2338716" cy="4933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en-US" altLang="en-US" sz="1400" b="1" dirty="0">
                <a:solidFill>
                  <a:srgbClr val="FF6633"/>
                </a:solidFill>
              </a:rPr>
              <a:t>Medical Records Requested</a:t>
            </a:r>
          </a:p>
          <a:p>
            <a:pPr marL="285750" lvl="1" indent="-28575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2"/>
                </a:solidFill>
              </a:rPr>
              <a:t>Certified Mail</a:t>
            </a:r>
          </a:p>
          <a:p>
            <a:pPr marL="285750" lvl="1" indent="-28575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2"/>
                </a:solidFill>
              </a:rPr>
              <a:t>Serves as provider’s notice of audit. Providers will not receive any audit plan or schedule in advance of this notice</a:t>
            </a:r>
          </a:p>
          <a:p>
            <a:pPr marL="285750" lvl="1" indent="-28575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2"/>
                </a:solidFill>
              </a:rPr>
              <a:t>Provides are given 45 days from letter date to respond</a:t>
            </a:r>
          </a:p>
          <a:p>
            <a:pPr marL="285750" lvl="1" indent="-28575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2"/>
                </a:solidFill>
              </a:rPr>
              <a:t>Providers may request an extension through HMS within 15 calendar days for additional time to return records</a:t>
            </a:r>
          </a:p>
          <a:p>
            <a:pPr marL="285750" lvl="1" indent="-28575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2"/>
                </a:solidFill>
              </a:rPr>
              <a:t>Provider can submit their Medical records on paper, CD, or SFTP (to submit via SFTP contact HMS)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573127-D0DC-1549-A6AE-6749B7132CD3}"/>
              </a:ext>
            </a:extLst>
          </p:cNvPr>
          <p:cNvSpPr/>
          <p:nvPr/>
        </p:nvSpPr>
        <p:spPr>
          <a:xfrm>
            <a:off x="5918369" y="1281113"/>
            <a:ext cx="1992784" cy="3082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en-US" altLang="en-US" sz="1400" b="1" dirty="0">
                <a:solidFill>
                  <a:srgbClr val="FF6633"/>
                </a:solidFill>
              </a:rPr>
              <a:t>Records Reviewed &amp; Improper Payments Identified</a:t>
            </a:r>
          </a:p>
          <a:p>
            <a:pPr marL="285750" lvl="1" indent="-28575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altLang="en-US" sz="1200" dirty="0">
                <a:solidFill>
                  <a:schemeClr val="tx2"/>
                </a:solidFill>
              </a:rPr>
              <a:t>HMS Completes review</a:t>
            </a:r>
          </a:p>
          <a:p>
            <a:pPr marL="285750" lvl="1" indent="-28575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altLang="en-US" sz="1200" dirty="0">
                <a:solidFill>
                  <a:schemeClr val="tx2"/>
                </a:solidFill>
              </a:rPr>
              <a:t>Data validation</a:t>
            </a:r>
          </a:p>
          <a:p>
            <a:pPr marL="285750" lvl="1" indent="-28575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altLang="en-US" sz="1200" dirty="0">
                <a:solidFill>
                  <a:schemeClr val="tx2"/>
                </a:solidFill>
              </a:rPr>
              <a:t>Findings shared with HCPF</a:t>
            </a:r>
          </a:p>
          <a:p>
            <a:pPr marL="285750" lvl="1" indent="-28575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altLang="en-US" sz="1200" dirty="0">
                <a:solidFill>
                  <a:schemeClr val="tx2"/>
                </a:solidFill>
              </a:rPr>
              <a:t>Exit Conference held, as requested by provider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AEEEF9-00BA-6943-A604-0A2825963B7E}"/>
              </a:ext>
            </a:extLst>
          </p:cNvPr>
          <p:cNvSpPr/>
          <p:nvPr/>
        </p:nvSpPr>
        <p:spPr>
          <a:xfrm>
            <a:off x="7865241" y="1281113"/>
            <a:ext cx="1972095" cy="2486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en-US" altLang="en-US" sz="1400" b="1" dirty="0">
                <a:solidFill>
                  <a:srgbClr val="FF6633"/>
                </a:solidFill>
              </a:rPr>
              <a:t>Notice of Adverse Action Issued </a:t>
            </a:r>
          </a:p>
          <a:p>
            <a:pPr marL="285750" lvl="1" indent="-28575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2"/>
                </a:solidFill>
              </a:rPr>
              <a:t>Certified Mail</a:t>
            </a:r>
          </a:p>
          <a:p>
            <a:pPr marL="285750" lvl="1" indent="-28575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2"/>
                </a:solidFill>
              </a:rPr>
              <a:t>Providers are given 30 days from letter date to respond</a:t>
            </a:r>
          </a:p>
          <a:p>
            <a:pPr marL="285750" lvl="1" indent="-28575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2"/>
                </a:solidFill>
              </a:rPr>
              <a:t>Letter copies available on HMS Provider Portal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AE0DCC-08A3-DD44-BE8D-3693693F585B}"/>
              </a:ext>
            </a:extLst>
          </p:cNvPr>
          <p:cNvSpPr/>
          <p:nvPr/>
        </p:nvSpPr>
        <p:spPr>
          <a:xfrm>
            <a:off x="9904799" y="1349694"/>
            <a:ext cx="1992784" cy="3557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en-US" altLang="en-US" sz="1400" b="1" dirty="0">
                <a:solidFill>
                  <a:srgbClr val="FF6633"/>
                </a:solidFill>
              </a:rPr>
              <a:t>IR, Appeal, Recovery</a:t>
            </a:r>
          </a:p>
          <a:p>
            <a:pPr marL="285750" lvl="1" indent="-28575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altLang="en-US" sz="1200" dirty="0">
                <a:solidFill>
                  <a:schemeClr val="tx2"/>
                </a:solidFill>
              </a:rPr>
              <a:t>Informal reconsiderations: additional documentation submitted and reviewed; final decision reached</a:t>
            </a:r>
          </a:p>
          <a:p>
            <a:pPr marL="285750" lvl="1" indent="-28575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altLang="en-US" sz="1200" dirty="0">
                <a:solidFill>
                  <a:schemeClr val="tx2"/>
                </a:solidFill>
              </a:rPr>
              <a:t>Formal Appeal: Hearing held, and final decision reached</a:t>
            </a:r>
          </a:p>
          <a:p>
            <a:pPr marL="285750" lvl="1" indent="-28575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altLang="en-US" sz="1200" dirty="0">
                <a:solidFill>
                  <a:schemeClr val="tx2"/>
                </a:solidFill>
              </a:rPr>
              <a:t>Recovery: Overpayment returned to HCPF</a:t>
            </a:r>
          </a:p>
        </p:txBody>
      </p:sp>
    </p:spTree>
    <p:extLst>
      <p:ext uri="{BB962C8B-B14F-4D97-AF65-F5344CB8AC3E}">
        <p14:creationId xmlns:p14="http://schemas.microsoft.com/office/powerpoint/2010/main" val="97802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C2ECD1D-1DF0-3542-9BB3-EFBC31E8AE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0"/>
            <a:ext cx="4660557" cy="23483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7E0DF7-4D00-F149-8B12-F5B94EBDBEAA}"/>
              </a:ext>
            </a:extLst>
          </p:cNvPr>
          <p:cNvSpPr/>
          <p:nvPr/>
        </p:nvSpPr>
        <p:spPr>
          <a:xfrm>
            <a:off x="838200" y="1317761"/>
            <a:ext cx="4660557" cy="4694420"/>
          </a:xfrm>
          <a:prstGeom prst="rect">
            <a:avLst/>
          </a:prstGeom>
          <a:gradFill flip="none" rotWithShape="1">
            <a:gsLst>
              <a:gs pos="8000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16200000" scaled="1"/>
            <a:tileRect/>
          </a:gradFill>
        </p:spPr>
        <p:txBody>
          <a:bodyPr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-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6B6D2DEA-5D78-9647-AA69-B0F7FE5FC0DB}"/>
              </a:ext>
            </a:extLst>
          </p:cNvPr>
          <p:cNvSpPr txBox="1">
            <a:spLocks/>
          </p:cNvSpPr>
          <p:nvPr/>
        </p:nvSpPr>
        <p:spPr>
          <a:xfrm>
            <a:off x="1386042" y="2007256"/>
            <a:ext cx="3509808" cy="1566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kern="1200" spc="-150" dirty="0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Exit Conference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FD994F1-4F41-7A43-9176-882522F9C157}"/>
              </a:ext>
            </a:extLst>
          </p:cNvPr>
          <p:cNvSpPr/>
          <p:nvPr/>
        </p:nvSpPr>
        <p:spPr>
          <a:xfrm>
            <a:off x="1386043" y="3827263"/>
            <a:ext cx="3663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789984B-91BD-E04E-9BC5-111143B3491D}"/>
              </a:ext>
            </a:extLst>
          </p:cNvPr>
          <p:cNvSpPr/>
          <p:nvPr/>
        </p:nvSpPr>
        <p:spPr>
          <a:xfrm>
            <a:off x="1524001" y="6012180"/>
            <a:ext cx="426720" cy="83820"/>
          </a:xfrm>
          <a:prstGeom prst="rect">
            <a:avLst/>
          </a:prstGeom>
          <a:solidFill>
            <a:schemeClr val="accent1"/>
          </a:solidFill>
        </p:spPr>
        <p:txBody>
          <a:bodyPr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-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BAF145-1A57-5D40-992B-7AB1012516E0}"/>
              </a:ext>
            </a:extLst>
          </p:cNvPr>
          <p:cNvCxnSpPr/>
          <p:nvPr/>
        </p:nvCxnSpPr>
        <p:spPr>
          <a:xfrm>
            <a:off x="1466851" y="3648382"/>
            <a:ext cx="34289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D5BCC4A-E2FD-7642-9E4C-A29B6DDB3662}"/>
              </a:ext>
            </a:extLst>
          </p:cNvPr>
          <p:cNvSpPr/>
          <p:nvPr/>
        </p:nvSpPr>
        <p:spPr>
          <a:xfrm>
            <a:off x="5678171" y="629178"/>
            <a:ext cx="6418753" cy="47089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Arial" panose="020B0604020202020204" pitchFamily="34" charset="0"/>
              </a:rPr>
              <a:t>•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Exit conferences are optional and must be requested by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Provider.</a:t>
            </a:r>
          </a:p>
          <a:p>
            <a:pPr algn="l"/>
            <a:endParaRPr lang="en-US" sz="1800" b="0" i="0" u="none" strike="noStrike" baseline="0" dirty="0">
              <a:solidFill>
                <a:srgbClr val="7F8D96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Arial" panose="020B0604020202020204" pitchFamily="34" charset="0"/>
              </a:rPr>
              <a:t>•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Requested exit conferences are held once HMS has completed the review and before the Notice of Adverse Action is issued.</a:t>
            </a:r>
          </a:p>
          <a:p>
            <a:pPr algn="l"/>
            <a:endParaRPr lang="en-US" sz="1800" b="0" i="0" u="none" strike="noStrike" baseline="0" dirty="0">
              <a:solidFill>
                <a:srgbClr val="7F8D96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Arial" panose="020B0604020202020204" pitchFamily="34" charset="0"/>
              </a:rPr>
              <a:t>•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Providers may request the Department be present at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conference.</a:t>
            </a:r>
          </a:p>
          <a:p>
            <a:pPr algn="l"/>
            <a:endParaRPr lang="en-US" sz="1800" b="0" i="0" u="none" strike="noStrike" baseline="0" dirty="0">
              <a:solidFill>
                <a:srgbClr val="7F8D96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Arial" panose="020B0604020202020204" pitchFamily="34" charset="0"/>
              </a:rPr>
              <a:t>•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HMS will host the conference and provide discussion on:</a:t>
            </a:r>
          </a:p>
          <a:p>
            <a:pPr algn="l"/>
            <a:endParaRPr lang="en-US" sz="1800" b="0" i="0" u="none" strike="noStrike" baseline="0" dirty="0">
              <a:solidFill>
                <a:srgbClr val="7F8D96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Garamond" panose="02020404030301010803" pitchFamily="18" charset="0"/>
              </a:rPr>
              <a:t>–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Overpayment findings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Garamond" panose="02020404030301010803" pitchFamily="18" charset="0"/>
              </a:rPr>
              <a:t>–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Documentation used to make the findings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Garamond" panose="02020404030301010803" pitchFamily="18" charset="0"/>
              </a:rPr>
              <a:t>–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Missing documentation that might change the result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Garamond" panose="02020404030301010803" pitchFamily="18" charset="0"/>
              </a:rPr>
              <a:t>–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Next steps in the review process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Garamond" panose="02020404030301010803" pitchFamily="18" charset="0"/>
              </a:rPr>
              <a:t>–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Ways to avoid making same errors in the future</a:t>
            </a:r>
            <a:endParaRPr lang="en-US" sz="200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6D08F3ED-9873-664F-9735-0F7F3350E8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831A8FAD-9F42-924A-88D5-2D6518C77771}" type="slidenum">
              <a:rPr lang="en-US" altLang="en-US"/>
              <a:pPr/>
              <a:t>15</a:t>
            </a:fld>
            <a:endParaRPr lang="en-US" altLang="en-US" dirty="0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E91EE61A-D388-EB45-8CF2-C4947151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HMS </a:t>
            </a:r>
            <a:r>
              <a:rPr lang="id-ID" dirty="0"/>
              <a:t>c</a:t>
            </a:r>
            <a:r>
              <a:rPr lang="en-US" dirty="0"/>
              <a:t>onfidential. Do not </a:t>
            </a:r>
            <a:r>
              <a:rPr lang="id-ID" dirty="0"/>
              <a:t>d</a:t>
            </a:r>
            <a:r>
              <a:rPr lang="en-US" dirty="0"/>
              <a:t>istribute.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E4988E-4E0C-804E-A62A-5A3114CF6456}"/>
              </a:ext>
            </a:extLst>
          </p:cNvPr>
          <p:cNvCxnSpPr/>
          <p:nvPr/>
        </p:nvCxnSpPr>
        <p:spPr>
          <a:xfrm>
            <a:off x="911225" y="6360705"/>
            <a:ext cx="103695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8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C2ECD1D-1DF0-3542-9BB3-EFBC31E8AE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0"/>
            <a:ext cx="4660557" cy="23483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7E0DF7-4D00-F149-8B12-F5B94EBDBEAA}"/>
              </a:ext>
            </a:extLst>
          </p:cNvPr>
          <p:cNvSpPr/>
          <p:nvPr/>
        </p:nvSpPr>
        <p:spPr>
          <a:xfrm>
            <a:off x="838200" y="1317761"/>
            <a:ext cx="4660557" cy="4694420"/>
          </a:xfrm>
          <a:prstGeom prst="rect">
            <a:avLst/>
          </a:prstGeom>
          <a:gradFill flip="none" rotWithShape="1">
            <a:gsLst>
              <a:gs pos="8000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16200000" scaled="1"/>
            <a:tileRect/>
          </a:gradFill>
        </p:spPr>
        <p:txBody>
          <a:bodyPr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-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6B6D2DEA-5D78-9647-AA69-B0F7FE5FC0DB}"/>
              </a:ext>
            </a:extLst>
          </p:cNvPr>
          <p:cNvSpPr txBox="1">
            <a:spLocks/>
          </p:cNvSpPr>
          <p:nvPr/>
        </p:nvSpPr>
        <p:spPr>
          <a:xfrm>
            <a:off x="1065402" y="1468079"/>
            <a:ext cx="4303552" cy="21803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kern="1200" spc="-150" dirty="0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Informal Reconsideration or Appeal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FD994F1-4F41-7A43-9176-882522F9C157}"/>
              </a:ext>
            </a:extLst>
          </p:cNvPr>
          <p:cNvSpPr/>
          <p:nvPr/>
        </p:nvSpPr>
        <p:spPr>
          <a:xfrm>
            <a:off x="1386043" y="3827263"/>
            <a:ext cx="3663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789984B-91BD-E04E-9BC5-111143B3491D}"/>
              </a:ext>
            </a:extLst>
          </p:cNvPr>
          <p:cNvSpPr/>
          <p:nvPr/>
        </p:nvSpPr>
        <p:spPr>
          <a:xfrm>
            <a:off x="1524001" y="6012180"/>
            <a:ext cx="426720" cy="83820"/>
          </a:xfrm>
          <a:prstGeom prst="rect">
            <a:avLst/>
          </a:prstGeom>
          <a:solidFill>
            <a:schemeClr val="accent1"/>
          </a:solidFill>
        </p:spPr>
        <p:txBody>
          <a:bodyPr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-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BAF145-1A57-5D40-992B-7AB1012516E0}"/>
              </a:ext>
            </a:extLst>
          </p:cNvPr>
          <p:cNvCxnSpPr/>
          <p:nvPr/>
        </p:nvCxnSpPr>
        <p:spPr>
          <a:xfrm>
            <a:off x="1466851" y="3648382"/>
            <a:ext cx="34289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D5BCC4A-E2FD-7642-9E4C-A29B6DDB3662}"/>
              </a:ext>
            </a:extLst>
          </p:cNvPr>
          <p:cNvSpPr/>
          <p:nvPr/>
        </p:nvSpPr>
        <p:spPr>
          <a:xfrm>
            <a:off x="5596156" y="88112"/>
            <a:ext cx="6418753" cy="62786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Informal Reconsideration (IR)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Wingdings" panose="05000000000000000000" pitchFamily="2" charset="2"/>
              </a:rPr>
              <a:t> </a:t>
            </a:r>
            <a:r>
              <a:rPr lang="en-US" b="1" dirty="0">
                <a:solidFill>
                  <a:srgbClr val="FF6633"/>
                </a:solidFill>
              </a:rPr>
              <a:t>30 Days: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An Informal Reconsideration request must be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submitted in writing within 30 days of date of the Notice of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Adverse Action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Wingdings" panose="05000000000000000000" pitchFamily="2" charset="2"/>
              </a:rPr>
              <a:t>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New additional documentation, not already provided, must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be submitted with the request.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Wingdings" panose="05000000000000000000" pitchFamily="2" charset="2"/>
              </a:rPr>
              <a:t>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The specific overpayments being challenged must be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identified.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The reason for the request must be provided.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6633"/>
                </a:solidFill>
              </a:rPr>
              <a:t>45 Days: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HMS will complete the reconsideration and issue a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decision within 45 days.</a:t>
            </a:r>
          </a:p>
          <a:p>
            <a:pPr algn="l"/>
            <a:endParaRPr lang="en-US" sz="1800" b="0" i="0" u="none" strike="noStrike" baseline="0" dirty="0">
              <a:solidFill>
                <a:srgbClr val="7F8D96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b="1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Appeal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Wingdings" panose="05000000000000000000" pitchFamily="2" charset="2"/>
              </a:rPr>
              <a:t> </a:t>
            </a:r>
            <a:r>
              <a:rPr lang="en-US" b="1" dirty="0">
                <a:solidFill>
                  <a:srgbClr val="FF6633"/>
                </a:solidFill>
              </a:rPr>
              <a:t>30 Days: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An Appeal must be filed with the Office of Administrative Courts within 30 days of the date of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original Notice of Adverse Action or Informal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Reconsideration response.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Wingdings" panose="05000000000000000000" pitchFamily="2" charset="2"/>
              </a:rPr>
              <a:t>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Instructions for submitting a formal appeal are included on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the Notice of Adverse Action.</a:t>
            </a:r>
          </a:p>
          <a:p>
            <a:pPr algn="l"/>
            <a:endParaRPr lang="en-US" sz="1800" b="0" i="0" u="none" strike="noStrike" baseline="0" dirty="0">
              <a:solidFill>
                <a:srgbClr val="7F8D96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600" i="0" u="none" strike="noStrike" baseline="0" dirty="0">
                <a:solidFill>
                  <a:srgbClr val="7F8D96"/>
                </a:solidFill>
                <a:latin typeface="Arial Bold" panose="020B0704020202020204" pitchFamily="34" charset="0"/>
              </a:rPr>
              <a:t>Claims submitted for IR or formal appeal will not</a:t>
            </a:r>
          </a:p>
          <a:p>
            <a:pPr algn="l"/>
            <a:r>
              <a:rPr lang="en-US" sz="1600" i="0" u="none" strike="noStrike" baseline="0" dirty="0">
                <a:solidFill>
                  <a:srgbClr val="7F8D96"/>
                </a:solidFill>
                <a:latin typeface="Arial Bold" panose="020B0704020202020204" pitchFamily="34" charset="0"/>
              </a:rPr>
              <a:t>be recovered until after the IR or appeal is</a:t>
            </a:r>
          </a:p>
          <a:p>
            <a:pPr algn="l"/>
            <a:r>
              <a:rPr lang="en-US" sz="1600" i="0" u="none" strike="noStrike" baseline="0" dirty="0">
                <a:solidFill>
                  <a:srgbClr val="7F8D96"/>
                </a:solidFill>
                <a:latin typeface="Arial Bold" panose="020B0704020202020204" pitchFamily="34" charset="0"/>
              </a:rPr>
              <a:t>finished.</a:t>
            </a:r>
            <a:endParaRPr lang="en-US" sz="160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6D08F3ED-9873-664F-9735-0F7F3350E8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831A8FAD-9F42-924A-88D5-2D6518C77771}" type="slidenum">
              <a:rPr lang="en-US" altLang="en-US"/>
              <a:pPr/>
              <a:t>16</a:t>
            </a:fld>
            <a:endParaRPr lang="en-US" altLang="en-US" dirty="0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E91EE61A-D388-EB45-8CF2-C4947151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HMS </a:t>
            </a:r>
            <a:r>
              <a:rPr lang="id-ID" dirty="0"/>
              <a:t>c</a:t>
            </a:r>
            <a:r>
              <a:rPr lang="en-US" dirty="0"/>
              <a:t>onfidential. Do not </a:t>
            </a:r>
            <a:r>
              <a:rPr lang="id-ID" dirty="0"/>
              <a:t>d</a:t>
            </a:r>
            <a:r>
              <a:rPr lang="en-US" dirty="0"/>
              <a:t>istribute.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E4988E-4E0C-804E-A62A-5A3114CF6456}"/>
              </a:ext>
            </a:extLst>
          </p:cNvPr>
          <p:cNvCxnSpPr/>
          <p:nvPr/>
        </p:nvCxnSpPr>
        <p:spPr>
          <a:xfrm>
            <a:off x="184179" y="6356350"/>
            <a:ext cx="103695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9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619BFDF-EA35-D74C-8380-F1FE7905F2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94126"/>
            <a:ext cx="12191999" cy="3015575"/>
          </a:xfrm>
          <a:prstGeom prst="rect">
            <a:avLst/>
          </a:prstGeom>
        </p:spPr>
      </p:pic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9EB6105-760B-44B0-84AF-D2A21EBA63A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5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A9EB6105-760B-44B0-84AF-D2A21EBA63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348361A-15A7-40FF-8C2E-6350B2FB561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600" b="1" spc="-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865FD5-8563-466A-9C25-E805DA7E0B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8FAD-9F42-924A-88D5-2D6518C77771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60B4F-4FEF-46B7-836C-EDFDEF5D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HMS </a:t>
            </a:r>
            <a:r>
              <a:rPr lang="id-ID"/>
              <a:t>c</a:t>
            </a:r>
            <a:r>
              <a:rPr lang="en-US"/>
              <a:t>onfidential. Do not </a:t>
            </a:r>
            <a:r>
              <a:rPr lang="id-ID"/>
              <a:t>d</a:t>
            </a:r>
            <a:r>
              <a:rPr lang="en-US"/>
              <a:t>istribute.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115A939-4A87-5347-9642-BD9988370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032415"/>
              </p:ext>
            </p:extLst>
          </p:nvPr>
        </p:nvGraphicFramePr>
        <p:xfrm>
          <a:off x="4343400" y="1640175"/>
          <a:ext cx="7156938" cy="456227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130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6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8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  <a:ea typeface="MarkPro-Book" charset="0"/>
                          <a:cs typeface="MarkPro-Book" charset="0"/>
                        </a:rPr>
                        <a:t>Automated Review</a:t>
                      </a:r>
                    </a:p>
                  </a:txBody>
                  <a:tcPr marL="91437" marR="91437" marT="45729" marB="45729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  <a:ea typeface="MarkPro-Book" charset="0"/>
                          <a:cs typeface="MarkPro-Book" charset="0"/>
                        </a:rPr>
                        <a:t>Complex Review</a:t>
                      </a:r>
                    </a:p>
                  </a:txBody>
                  <a:tcPr marL="91437" marR="91437" marT="45729" marB="4572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1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arkPro-Book" charset="0"/>
                        <a:cs typeface="MarkPro-Book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arkPro-Book" charset="0"/>
                          <a:cs typeface="MarkPro-Book" charset="0"/>
                        </a:rPr>
                        <a:t>          Agree- 30 days from the date of the Notice of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arkPro-Book" charset="0"/>
                          <a:cs typeface="MarkPro-Book" charset="0"/>
                        </a:rPr>
                        <a:t>          Adverse Action of return overpayment to the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arkPro-Book" charset="0"/>
                          <a:cs typeface="MarkPro-Book" charset="0"/>
                        </a:rPr>
                        <a:t>          Department</a:t>
                      </a:r>
                    </a:p>
                  </a:txBody>
                  <a:tcPr marL="91437" marR="91437" marT="45729" marB="45729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arkPro-Book" charset="0"/>
                          <a:cs typeface="MarkPro-Book" charset="0"/>
                        </a:rPr>
                        <a:t>45 days to submit medical records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arkPro-Book" charset="0"/>
                          <a:cs typeface="MarkPro-Book" charset="0"/>
                        </a:rPr>
                        <a:t>(submission options and instructions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arkPro-Book" charset="0"/>
                          <a:cs typeface="MarkPro-Book" charset="0"/>
                        </a:rPr>
                        <a:t>listed on Medical Record Request Letter)</a:t>
                      </a:r>
                    </a:p>
                  </a:txBody>
                  <a:tcPr marL="91437" marR="91437" marT="45729" marB="4572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arkPro-Book" charset="0"/>
                          <a:cs typeface="MarkPro-Book" charset="0"/>
                        </a:rPr>
                        <a:t>           </a:t>
                      </a: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Disagree– 30 days from date of the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Notice of Adverse Action to submit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Informal Reconsideration Request</a:t>
                      </a:r>
                    </a:p>
                  </a:txBody>
                  <a:tcPr marL="91437" marR="91437" marT="45729" marB="45729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days to request Exit Conference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from date medical records are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submitted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arkPro-Book" charset="0"/>
                        <a:cs typeface="MarkPro-Book" charset="0"/>
                      </a:endParaRPr>
                    </a:p>
                  </a:txBody>
                  <a:tcPr marL="91437" marR="91437" marT="45729" marB="4572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51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Disagree– 30 days from date of the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Notice of Adverse Action or Informal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Reconsideration response to file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appeal to Office of Administrative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Courts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arkPro-Book" charset="0"/>
                        <a:cs typeface="MarkPro-Book" charset="0"/>
                      </a:endParaRPr>
                    </a:p>
                  </a:txBody>
                  <a:tcPr marL="91437" marR="91437" marT="45729" marB="45729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 days for HMS to complete review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 notify provider via Notice of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Adverse Action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29" marB="4572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6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arkPro-Book" charset="0"/>
                        <a:cs typeface="MarkPro-Book" charset="0"/>
                      </a:endParaRPr>
                    </a:p>
                  </a:txBody>
                  <a:tcPr marL="91437" marR="91437" marT="45729" marB="45729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Agree – 30 days from the date of the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Demand Letter to return overpayment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the Department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29" marB="4572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422257"/>
                  </a:ext>
                </a:extLst>
              </a:tr>
              <a:tr h="490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arkPro-Book" charset="0"/>
                        <a:cs typeface="MarkPro-Book" charset="0"/>
                      </a:endParaRPr>
                    </a:p>
                  </a:txBody>
                  <a:tcPr marL="91437" marR="91437" marT="45729" marB="45729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Disagree– 30 days from date of the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Notice of Adverse Action to submit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Informal Reconsideration Request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29" marB="4572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847878"/>
                  </a:ext>
                </a:extLst>
              </a:tr>
              <a:tr h="322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arkPro-Book" charset="0"/>
                        <a:cs typeface="MarkPro-Book" charset="0"/>
                      </a:endParaRPr>
                    </a:p>
                  </a:txBody>
                  <a:tcPr marL="91437" marR="91437" marT="45729" marB="45729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Disagree– 30 days from date of the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Notice of Adverse Action or Informal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Reconsideration response to file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appeal to Office of Administrative Courts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arkPro-Book" charset="0"/>
                        <a:cs typeface="MarkPro-Book" charset="0"/>
                      </a:endParaRPr>
                    </a:p>
                  </a:txBody>
                  <a:tcPr marL="91437" marR="91437" marT="45729" marB="4572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F2171620-A15E-9C49-93D5-71414EED61E5}"/>
              </a:ext>
            </a:extLst>
          </p:cNvPr>
          <p:cNvSpPr txBox="1">
            <a:spLocks/>
          </p:cNvSpPr>
          <p:nvPr/>
        </p:nvSpPr>
        <p:spPr>
          <a:xfrm>
            <a:off x="838200" y="1831510"/>
            <a:ext cx="3019425" cy="2391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1" kern="1200" spc="-150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Review Timing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626DD56-5FE6-B64E-AEA3-C731CDD2ABF1}"/>
              </a:ext>
            </a:extLst>
          </p:cNvPr>
          <p:cNvSpPr/>
          <p:nvPr/>
        </p:nvSpPr>
        <p:spPr>
          <a:xfrm>
            <a:off x="4043493" y="906011"/>
            <a:ext cx="7583647" cy="5192786"/>
          </a:xfrm>
          <a:prstGeom prst="roundRect">
            <a:avLst>
              <a:gd name="adj" fmla="val 1571"/>
            </a:avLst>
          </a:prstGeom>
          <a:noFill/>
          <a:ln w="3175">
            <a:solidFill>
              <a:srgbClr val="FF6633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7200" b="1" spc="-3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D8AE47-F9FE-49E8-A84C-0B764747B0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2176205"/>
            <a:ext cx="481743" cy="4817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0A759A-0509-43CD-8528-03190972DD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118" y="2138364"/>
            <a:ext cx="562400" cy="562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0BDACA-596B-4E09-A2E9-E881D67472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887" y="2811849"/>
            <a:ext cx="522072" cy="5220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E3AE2F-0ACD-4E43-8C10-EC72262FD1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143" y="2822273"/>
            <a:ext cx="522072" cy="522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1122A4-6B6D-4385-9D41-65AA20B279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887" y="3473322"/>
            <a:ext cx="522072" cy="522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C5B3F8-31CA-44D8-98F6-255A775093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143" y="3502404"/>
            <a:ext cx="522072" cy="5220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BE7D50-F323-41E3-8A33-C3D3B7EAE8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9472" y="4256875"/>
            <a:ext cx="481743" cy="4817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E69AEA-2327-4447-B13F-244C5BA457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143" y="4769052"/>
            <a:ext cx="522072" cy="5220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2A75AB-ED0C-4C26-8C31-661B2F6CD5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0" y="5376444"/>
            <a:ext cx="522072" cy="52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F17098-81B0-E542-B434-A4049DE1D7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4C3D-D524-2540-BBF9-5F1F3FF67CD0}" type="slidenum">
              <a:rPr lang="uk-UA" altLang="en-US" smtClean="0"/>
              <a:pPr/>
              <a:t>18</a:t>
            </a:fld>
            <a:endParaRPr lang="uk-UA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7DF8A-8574-7B48-BCF9-E421A9A0F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HMS </a:t>
            </a:r>
            <a:r>
              <a:rPr lang="id-ID"/>
              <a:t>c</a:t>
            </a:r>
            <a:r>
              <a:rPr lang="en-US"/>
              <a:t>onfidential. Do not </a:t>
            </a:r>
            <a:r>
              <a:rPr lang="id-ID"/>
              <a:t>d</a:t>
            </a:r>
            <a:r>
              <a:rPr lang="en-US"/>
              <a:t>istribute.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ABD69A-805C-744F-AFB9-FEBABB02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6647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667746-B84B-4E74-A7DC-60CB120620AE}"/>
              </a:ext>
            </a:extLst>
          </p:cNvPr>
          <p:cNvSpPr/>
          <p:nvPr/>
        </p:nvSpPr>
        <p:spPr>
          <a:xfrm>
            <a:off x="0" y="0"/>
            <a:ext cx="12192000" cy="5857646"/>
          </a:xfrm>
          <a:prstGeom prst="rect">
            <a:avLst/>
          </a:prstGeom>
          <a:solidFill>
            <a:schemeClr val="accent4"/>
          </a:solidFill>
        </p:spPr>
        <p:txBody>
          <a:bodyPr rtlCol="0" anchor="ctr">
            <a:noAutofit/>
          </a:bodyPr>
          <a:lstStyle/>
          <a:p>
            <a:pPr algn="ctr"/>
            <a:endParaRPr lang="en-US" sz="7200" b="1" spc="-3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BB739-4B45-4DEF-B695-49DC7F8318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6E511-78F2-1D4C-8218-60E971E66380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1D7DB-8E58-4129-A63B-3084D507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HMS </a:t>
            </a:r>
            <a:r>
              <a:rPr lang="id-ID"/>
              <a:t>c</a:t>
            </a:r>
            <a:r>
              <a:rPr lang="en-US"/>
              <a:t>onfidential. Do not </a:t>
            </a:r>
            <a:r>
              <a:rPr lang="id-ID"/>
              <a:t>d</a:t>
            </a:r>
            <a:r>
              <a:rPr lang="en-US"/>
              <a:t>istribute.</a:t>
            </a:r>
            <a:endParaRPr lang="en-US" dirty="0"/>
          </a:p>
        </p:txBody>
      </p:sp>
      <p:pic>
        <p:nvPicPr>
          <p:cNvPr id="7" name="Picture 6" descr="A flat screen television&#10;&#10;Description automatically generated">
            <a:extLst>
              <a:ext uri="{FF2B5EF4-FFF2-40B4-BE49-F238E27FC236}">
                <a16:creationId xmlns:a16="http://schemas.microsoft.com/office/drawing/2014/main" id="{47CBF2FD-513E-45DF-93CF-C5B1EF1EE6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4" t="16666" b="26963"/>
          <a:stretch/>
        </p:blipFill>
        <p:spPr>
          <a:xfrm>
            <a:off x="2755808" y="416560"/>
            <a:ext cx="9786712" cy="578421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4DCDA6E-40B2-407D-A1E2-8B75F0DF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9215"/>
            <a:ext cx="3291349" cy="1089529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Provider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Portal</a:t>
            </a:r>
            <a:endParaRPr lang="en-US" b="0" spc="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0E7569-7CB9-4DB5-A83F-F11319FDE173}"/>
              </a:ext>
            </a:extLst>
          </p:cNvPr>
          <p:cNvCxnSpPr/>
          <p:nvPr/>
        </p:nvCxnSpPr>
        <p:spPr>
          <a:xfrm>
            <a:off x="973572" y="4324343"/>
            <a:ext cx="4978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BA8778-566F-4D23-AB78-7AEECF4ADD96}"/>
              </a:ext>
            </a:extLst>
          </p:cNvPr>
          <p:cNvGrpSpPr/>
          <p:nvPr/>
        </p:nvGrpSpPr>
        <p:grpSpPr>
          <a:xfrm>
            <a:off x="981825" y="1688169"/>
            <a:ext cx="517941" cy="522693"/>
            <a:chOff x="3427413" y="2890838"/>
            <a:chExt cx="346075" cy="349250"/>
          </a:xfrm>
        </p:grpSpPr>
        <p:sp>
          <p:nvSpPr>
            <p:cNvPr id="18" name="Freeform 118">
              <a:extLst>
                <a:ext uri="{FF2B5EF4-FFF2-40B4-BE49-F238E27FC236}">
                  <a16:creationId xmlns:a16="http://schemas.microsoft.com/office/drawing/2014/main" id="{3EB211B0-E3C2-4101-9550-04C554822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2890838"/>
              <a:ext cx="346075" cy="257175"/>
            </a:xfrm>
            <a:custGeom>
              <a:avLst/>
              <a:gdLst>
                <a:gd name="T0" fmla="*/ 28 w 92"/>
                <a:gd name="T1" fmla="*/ 68 h 68"/>
                <a:gd name="T2" fmla="*/ 8 w 92"/>
                <a:gd name="T3" fmla="*/ 68 h 68"/>
                <a:gd name="T4" fmla="*/ 0 w 92"/>
                <a:gd name="T5" fmla="*/ 60 h 68"/>
                <a:gd name="T6" fmla="*/ 0 w 92"/>
                <a:gd name="T7" fmla="*/ 8 h 68"/>
                <a:gd name="T8" fmla="*/ 8 w 92"/>
                <a:gd name="T9" fmla="*/ 0 h 68"/>
                <a:gd name="T10" fmla="*/ 84 w 92"/>
                <a:gd name="T11" fmla="*/ 0 h 68"/>
                <a:gd name="T12" fmla="*/ 92 w 92"/>
                <a:gd name="T13" fmla="*/ 8 h 68"/>
                <a:gd name="T14" fmla="*/ 92 w 92"/>
                <a:gd name="T15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68">
                  <a:moveTo>
                    <a:pt x="28" y="68"/>
                  </a:moveTo>
                  <a:cubicBezTo>
                    <a:pt x="8" y="68"/>
                    <a:pt x="8" y="68"/>
                    <a:pt x="8" y="68"/>
                  </a:cubicBezTo>
                  <a:cubicBezTo>
                    <a:pt x="4" y="68"/>
                    <a:pt x="0" y="64"/>
                    <a:pt x="0" y="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8" y="0"/>
                    <a:pt x="92" y="4"/>
                    <a:pt x="92" y="8"/>
                  </a:cubicBezTo>
                  <a:cubicBezTo>
                    <a:pt x="92" y="44"/>
                    <a:pt x="92" y="44"/>
                    <a:pt x="92" y="44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19">
              <a:extLst>
                <a:ext uri="{FF2B5EF4-FFF2-40B4-BE49-F238E27FC236}">
                  <a16:creationId xmlns:a16="http://schemas.microsoft.com/office/drawing/2014/main" id="{44B0F309-2496-4D02-8C27-043731F54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738" y="2921000"/>
              <a:ext cx="239713" cy="196850"/>
            </a:xfrm>
            <a:custGeom>
              <a:avLst/>
              <a:gdLst>
                <a:gd name="T0" fmla="*/ 28 w 151"/>
                <a:gd name="T1" fmla="*/ 124 h 124"/>
                <a:gd name="T2" fmla="*/ 0 w 151"/>
                <a:gd name="T3" fmla="*/ 124 h 124"/>
                <a:gd name="T4" fmla="*/ 0 w 151"/>
                <a:gd name="T5" fmla="*/ 0 h 124"/>
                <a:gd name="T6" fmla="*/ 151 w 151"/>
                <a:gd name="T7" fmla="*/ 0 h 124"/>
                <a:gd name="T8" fmla="*/ 151 w 151"/>
                <a:gd name="T9" fmla="*/ 8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24">
                  <a:moveTo>
                    <a:pt x="28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86"/>
                  </a:ln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Oval 120">
              <a:extLst>
                <a:ext uri="{FF2B5EF4-FFF2-40B4-BE49-F238E27FC236}">
                  <a16:creationId xmlns:a16="http://schemas.microsoft.com/office/drawing/2014/main" id="{CAA5E475-E8EA-42DE-944A-FABA6D5E7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325" y="3011488"/>
              <a:ext cx="14288" cy="158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21">
              <a:extLst>
                <a:ext uri="{FF2B5EF4-FFF2-40B4-BE49-F238E27FC236}">
                  <a16:creationId xmlns:a16="http://schemas.microsoft.com/office/drawing/2014/main" id="{6546859F-9AC4-499C-8959-05F4641B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2989263"/>
              <a:ext cx="203200" cy="250825"/>
            </a:xfrm>
            <a:custGeom>
              <a:avLst/>
              <a:gdLst>
                <a:gd name="T0" fmla="*/ 30 w 54"/>
                <a:gd name="T1" fmla="*/ 25 h 66"/>
                <a:gd name="T2" fmla="*/ 30 w 54"/>
                <a:gd name="T3" fmla="*/ 4 h 66"/>
                <a:gd name="T4" fmla="*/ 27 w 54"/>
                <a:gd name="T5" fmla="*/ 0 h 66"/>
                <a:gd name="T6" fmla="*/ 21 w 54"/>
                <a:gd name="T7" fmla="*/ 0 h 66"/>
                <a:gd name="T8" fmla="*/ 18 w 54"/>
                <a:gd name="T9" fmla="*/ 4 h 66"/>
                <a:gd name="T10" fmla="*/ 18 w 54"/>
                <a:gd name="T11" fmla="*/ 41 h 66"/>
                <a:gd name="T12" fmla="*/ 11 w 54"/>
                <a:gd name="T13" fmla="*/ 33 h 66"/>
                <a:gd name="T14" fmla="*/ 8 w 54"/>
                <a:gd name="T15" fmla="*/ 31 h 66"/>
                <a:gd name="T16" fmla="*/ 4 w 54"/>
                <a:gd name="T17" fmla="*/ 31 h 66"/>
                <a:gd name="T18" fmla="*/ 1 w 54"/>
                <a:gd name="T19" fmla="*/ 33 h 66"/>
                <a:gd name="T20" fmla="*/ 0 w 54"/>
                <a:gd name="T21" fmla="*/ 37 h 66"/>
                <a:gd name="T22" fmla="*/ 15 w 54"/>
                <a:gd name="T23" fmla="*/ 64 h 66"/>
                <a:gd name="T24" fmla="*/ 19 w 54"/>
                <a:gd name="T25" fmla="*/ 66 h 66"/>
                <a:gd name="T26" fmla="*/ 44 w 54"/>
                <a:gd name="T27" fmla="*/ 66 h 66"/>
                <a:gd name="T28" fmla="*/ 48 w 54"/>
                <a:gd name="T29" fmla="*/ 64 h 66"/>
                <a:gd name="T30" fmla="*/ 54 w 54"/>
                <a:gd name="T31" fmla="*/ 37 h 66"/>
                <a:gd name="T32" fmla="*/ 52 w 54"/>
                <a:gd name="T33" fmla="*/ 33 h 66"/>
                <a:gd name="T34" fmla="*/ 30 w 54"/>
                <a:gd name="T35" fmla="*/ 2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66">
                  <a:moveTo>
                    <a:pt x="30" y="25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29" y="0"/>
                    <a:pt x="2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2"/>
                    <a:pt x="18" y="4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0" y="32"/>
                    <a:pt x="9" y="31"/>
                    <a:pt x="8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1"/>
                    <a:pt x="1" y="32"/>
                    <a:pt x="1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6" y="65"/>
                    <a:pt x="17" y="66"/>
                    <a:pt x="19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6" y="66"/>
                    <a:pt x="47" y="65"/>
                    <a:pt x="48" y="64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5"/>
                    <a:pt x="53" y="33"/>
                    <a:pt x="52" y="33"/>
                  </a:cubicBezTo>
                  <a:lnTo>
                    <a:pt x="30" y="25"/>
                  </a:ln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22">
              <a:extLst>
                <a:ext uri="{FF2B5EF4-FFF2-40B4-BE49-F238E27FC236}">
                  <a16:creationId xmlns:a16="http://schemas.microsoft.com/office/drawing/2014/main" id="{498AA454-A7C7-4D3F-A876-DC09340CA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638" y="3011488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2 w 4"/>
                <a:gd name="T5" fmla="*/ 4 h 4"/>
                <a:gd name="T6" fmla="*/ 0 w 4"/>
                <a:gd name="T7" fmla="*/ 2 h 4"/>
                <a:gd name="T8" fmla="*/ 0 w 4"/>
                <a:gd name="T9" fmla="*/ 2 h 4"/>
                <a:gd name="T10" fmla="*/ 2 w 4"/>
                <a:gd name="T11" fmla="*/ 0 h 4"/>
                <a:gd name="T12" fmla="*/ 2 w 4"/>
                <a:gd name="T13" fmla="*/ 0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27B6E33-0D94-4DDD-9FA7-3E603D44B28C}"/>
              </a:ext>
            </a:extLst>
          </p:cNvPr>
          <p:cNvSpPr txBox="1"/>
          <p:nvPr/>
        </p:nvSpPr>
        <p:spPr>
          <a:xfrm>
            <a:off x="4611565" y="1109743"/>
            <a:ext cx="630408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FF6633"/>
                </a:solidFill>
                <a:latin typeface="+mn-lt"/>
              </a:rPr>
              <a:t> </a:t>
            </a:r>
            <a:r>
              <a:rPr lang="en-US" sz="2000" b="0" i="0" u="none" strike="noStrike" baseline="0" dirty="0">
                <a:solidFill>
                  <a:srgbClr val="7F8D96"/>
                </a:solidFill>
                <a:latin typeface="+mn-lt"/>
              </a:rPr>
              <a:t>Web-enabled, real-time, reliable, secure</a:t>
            </a:r>
          </a:p>
          <a:p>
            <a:pPr algn="l"/>
            <a:r>
              <a:rPr lang="en-US" sz="2000" b="0" i="0" u="none" strike="noStrike" baseline="0" dirty="0">
                <a:solidFill>
                  <a:srgbClr val="FF6633"/>
                </a:solidFill>
                <a:latin typeface="+mn-lt"/>
              </a:rPr>
              <a:t> </a:t>
            </a:r>
            <a:r>
              <a:rPr lang="en-US" sz="2000" b="0" i="0" u="none" strike="noStrike" baseline="0" dirty="0">
                <a:solidFill>
                  <a:srgbClr val="7F8D96"/>
                </a:solidFill>
                <a:latin typeface="+mn-lt"/>
              </a:rPr>
              <a:t>Leading technology designed for Provider</a:t>
            </a:r>
          </a:p>
          <a:p>
            <a:pPr algn="l"/>
            <a:r>
              <a:rPr lang="en-US" sz="2000" b="0" i="0" u="none" strike="noStrike" baseline="0" dirty="0">
                <a:solidFill>
                  <a:srgbClr val="7F8D96"/>
                </a:solidFill>
                <a:latin typeface="+mn-lt"/>
              </a:rPr>
              <a:t>accessibility</a:t>
            </a:r>
          </a:p>
          <a:p>
            <a:pPr algn="l"/>
            <a:r>
              <a:rPr lang="en-US" sz="2000" b="0" i="0" u="none" strike="noStrike" baseline="0" dirty="0">
                <a:solidFill>
                  <a:srgbClr val="FF6633"/>
                </a:solidFill>
                <a:latin typeface="+mn-lt"/>
              </a:rPr>
              <a:t> </a:t>
            </a:r>
            <a:r>
              <a:rPr lang="en-US" sz="2000" b="0" i="0" u="none" strike="noStrike" baseline="0" dirty="0">
                <a:solidFill>
                  <a:srgbClr val="7F8D96"/>
                </a:solidFill>
                <a:latin typeface="+mn-lt"/>
              </a:rPr>
              <a:t>Streamlines access to information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+mn-lt"/>
              </a:rPr>
              <a:t>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+mn-lt"/>
              </a:rPr>
              <a:t>Update provider demographics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+mn-lt"/>
              </a:rPr>
              <a:t>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+mn-lt"/>
              </a:rPr>
              <a:t>Monitor review status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+mn-lt"/>
              </a:rPr>
              <a:t>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+mn-lt"/>
              </a:rPr>
              <a:t>Access electronic copies of letters</a:t>
            </a:r>
          </a:p>
          <a:p>
            <a:pPr algn="l"/>
            <a:r>
              <a:rPr lang="en-US" sz="2000" b="0" i="0" u="none" strike="noStrike" baseline="0" dirty="0">
                <a:solidFill>
                  <a:srgbClr val="FF6633"/>
                </a:solidFill>
                <a:latin typeface="+mn-lt"/>
              </a:rPr>
              <a:t> </a:t>
            </a:r>
            <a:r>
              <a:rPr lang="en-US" sz="2000" b="0" i="0" u="none" strike="noStrike" baseline="0" dirty="0">
                <a:solidFill>
                  <a:srgbClr val="7F8D96"/>
                </a:solidFill>
                <a:latin typeface="+mn-lt"/>
              </a:rPr>
              <a:t>Please visit </a:t>
            </a:r>
            <a:r>
              <a:rPr lang="en-US" sz="2000" spc="-200" dirty="0">
                <a:solidFill>
                  <a:srgbClr val="FA5616"/>
                </a:solidFill>
                <a:latin typeface="+mj-lt"/>
                <a:cs typeface="Arial" charset="0"/>
              </a:rPr>
              <a:t>https://ecenter.hmsy.com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+mn-lt"/>
              </a:rPr>
              <a:t>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+mn-lt"/>
              </a:rPr>
              <a:t>Instructions for New User Registration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+mn-lt"/>
              </a:rPr>
              <a:t> </a:t>
            </a:r>
            <a:r>
              <a:rPr lang="en-US" sz="1800" b="1" i="0" u="none" strike="noStrike" baseline="0" dirty="0">
                <a:solidFill>
                  <a:srgbClr val="7F8D96"/>
                </a:solidFill>
                <a:latin typeface="+mn-lt"/>
              </a:rPr>
              <a:t>Once enrolled, it is important to update your</a:t>
            </a:r>
          </a:p>
          <a:p>
            <a:pPr algn="l"/>
            <a:r>
              <a:rPr lang="en-US" sz="1800" b="1" i="0" u="none" strike="noStrike" baseline="0" dirty="0">
                <a:solidFill>
                  <a:srgbClr val="7F8D96"/>
                </a:solidFill>
                <a:latin typeface="+mn-lt"/>
              </a:rPr>
              <a:t>RAC-related contact information to ensure</a:t>
            </a:r>
          </a:p>
          <a:p>
            <a:pPr algn="l"/>
            <a:r>
              <a:rPr lang="en-US" sz="1800" b="1" i="0" u="none" strike="noStrike" baseline="0" dirty="0">
                <a:solidFill>
                  <a:srgbClr val="7F8D96"/>
                </a:solidFill>
                <a:latin typeface="+mn-lt"/>
              </a:rPr>
              <a:t>proper routing of all RAC documents and</a:t>
            </a:r>
          </a:p>
          <a:p>
            <a:pPr algn="l"/>
            <a:r>
              <a:rPr lang="en-US" sz="1800" b="1" i="0" u="none" strike="noStrike" baseline="0" dirty="0">
                <a:solidFill>
                  <a:srgbClr val="7F8D96"/>
                </a:solidFill>
                <a:latin typeface="+mn-lt"/>
              </a:rPr>
              <a:t>notifications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41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B879EB-5C99-D34F-A230-C3E212A2F6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03E71-293B-6344-8263-AFCD065EDDF1}" type="slidenum">
              <a:rPr lang="uk-UA" altLang="en-US" smtClean="0"/>
              <a:pPr/>
              <a:t>2</a:t>
            </a:fld>
            <a:endParaRPr lang="uk-UA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82E39C-6674-E74E-8F08-80454FE8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HMS </a:t>
            </a:r>
            <a:r>
              <a:rPr lang="id-ID"/>
              <a:t>c</a:t>
            </a:r>
            <a:r>
              <a:rPr lang="en-US"/>
              <a:t>onfidential. Do not </a:t>
            </a:r>
            <a:r>
              <a:rPr lang="id-ID"/>
              <a:t>d</a:t>
            </a:r>
            <a:r>
              <a:rPr lang="en-US"/>
              <a:t>istribute.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CDEC48-F6E5-9347-9BC6-6569AC0274F9}"/>
              </a:ext>
            </a:extLst>
          </p:cNvPr>
          <p:cNvGrpSpPr/>
          <p:nvPr/>
        </p:nvGrpSpPr>
        <p:grpSpPr>
          <a:xfrm>
            <a:off x="922184" y="1566270"/>
            <a:ext cx="6493600" cy="445985"/>
            <a:chOff x="922184" y="1473002"/>
            <a:chExt cx="6493600" cy="44598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6B7D3DB-B5B5-EA45-8B55-9542127089A6}"/>
                </a:ext>
              </a:extLst>
            </p:cNvPr>
            <p:cNvSpPr/>
            <p:nvPr/>
          </p:nvSpPr>
          <p:spPr>
            <a:xfrm>
              <a:off x="922184" y="1473002"/>
              <a:ext cx="445985" cy="4459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3A47A0-50C2-A047-897E-9DA98723F8EA}"/>
                </a:ext>
              </a:extLst>
            </p:cNvPr>
            <p:cNvSpPr/>
            <p:nvPr/>
          </p:nvSpPr>
          <p:spPr>
            <a:xfrm>
              <a:off x="1600200" y="1526717"/>
              <a:ext cx="5815584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85"/>
                </a:spcBef>
                <a:buClr>
                  <a:srgbClr val="255D77"/>
                </a:buClr>
                <a:tabLst>
                  <a:tab pos="241935" algn="l"/>
                </a:tabLst>
              </a:pPr>
              <a:r>
                <a:rPr lang="en-US" sz="1600" b="1" spc="-45" dirty="0">
                  <a:solidFill>
                    <a:schemeClr val="tx2"/>
                  </a:solidFill>
                  <a:latin typeface="Arial"/>
                  <a:cs typeface="Arial"/>
                </a:rPr>
                <a:t>Introductions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817CA6-AA8D-9C41-8DC2-603A83558E53}"/>
              </a:ext>
            </a:extLst>
          </p:cNvPr>
          <p:cNvCxnSpPr>
            <a:cxnSpLocks/>
          </p:cNvCxnSpPr>
          <p:nvPr/>
        </p:nvCxnSpPr>
        <p:spPr>
          <a:xfrm>
            <a:off x="1724025" y="2147267"/>
            <a:ext cx="56917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A271F-BC7A-6A43-9A35-93B275AD7CD2}"/>
              </a:ext>
            </a:extLst>
          </p:cNvPr>
          <p:cNvGrpSpPr/>
          <p:nvPr/>
        </p:nvGrpSpPr>
        <p:grpSpPr>
          <a:xfrm>
            <a:off x="922184" y="2212884"/>
            <a:ext cx="6493600" cy="584775"/>
            <a:chOff x="922184" y="1403607"/>
            <a:chExt cx="6493600" cy="58477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9790402-9830-2348-967F-33D560BFED85}"/>
                </a:ext>
              </a:extLst>
            </p:cNvPr>
            <p:cNvSpPr/>
            <p:nvPr/>
          </p:nvSpPr>
          <p:spPr>
            <a:xfrm>
              <a:off x="922184" y="1473002"/>
              <a:ext cx="445985" cy="4459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</a:t>
              </a:r>
              <a:r>
                <a:rPr lang="id-ID" sz="1600" b="1" dirty="0">
                  <a:solidFill>
                    <a:schemeClr val="bg1"/>
                  </a:solidFill>
                </a:rPr>
                <a:t>2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B792655-D0F4-474C-BBB9-E09959C3500E}"/>
                </a:ext>
              </a:extLst>
            </p:cNvPr>
            <p:cNvSpPr/>
            <p:nvPr/>
          </p:nvSpPr>
          <p:spPr>
            <a:xfrm>
              <a:off x="1600200" y="1403607"/>
              <a:ext cx="5815584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85"/>
                </a:spcBef>
                <a:buClr>
                  <a:srgbClr val="255D77"/>
                </a:buClr>
                <a:tabLst>
                  <a:tab pos="241935" algn="l"/>
                </a:tabLst>
              </a:pPr>
              <a:r>
                <a:rPr lang="en-US" sz="1600" b="1" spc="-45" dirty="0">
                  <a:solidFill>
                    <a:schemeClr val="tx2"/>
                  </a:solidFill>
                  <a:latin typeface="Arial"/>
                  <a:cs typeface="Arial"/>
                </a:rPr>
                <a:t>Health First Colorado Recovery Audit Contract (RA) Summary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C87CF5-A98E-7749-B186-731A5125D500}"/>
              </a:ext>
            </a:extLst>
          </p:cNvPr>
          <p:cNvCxnSpPr>
            <a:cxnSpLocks/>
          </p:cNvCxnSpPr>
          <p:nvPr/>
        </p:nvCxnSpPr>
        <p:spPr>
          <a:xfrm>
            <a:off x="1724025" y="2863276"/>
            <a:ext cx="56917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00E84F-75FF-6540-9B01-E89B394325AE}"/>
              </a:ext>
            </a:extLst>
          </p:cNvPr>
          <p:cNvGrpSpPr/>
          <p:nvPr/>
        </p:nvGrpSpPr>
        <p:grpSpPr>
          <a:xfrm>
            <a:off x="922184" y="2998288"/>
            <a:ext cx="6493600" cy="445985"/>
            <a:chOff x="922184" y="1473002"/>
            <a:chExt cx="6493600" cy="44598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D28F2D-A936-2246-8C96-F25DF087AF97}"/>
                </a:ext>
              </a:extLst>
            </p:cNvPr>
            <p:cNvSpPr/>
            <p:nvPr/>
          </p:nvSpPr>
          <p:spPr>
            <a:xfrm>
              <a:off x="922184" y="1473002"/>
              <a:ext cx="445985" cy="4459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</a:t>
              </a:r>
              <a:r>
                <a:rPr lang="id-ID" sz="1600" b="1" dirty="0">
                  <a:solidFill>
                    <a:schemeClr val="bg1"/>
                  </a:solidFill>
                </a:rPr>
                <a:t>3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7E3372-4ED1-7F48-911A-DF3983DC7ED6}"/>
                </a:ext>
              </a:extLst>
            </p:cNvPr>
            <p:cNvSpPr/>
            <p:nvPr/>
          </p:nvSpPr>
          <p:spPr>
            <a:xfrm>
              <a:off x="1600200" y="1526717"/>
              <a:ext cx="5815584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85"/>
                </a:spcBef>
                <a:buClr>
                  <a:srgbClr val="255D77"/>
                </a:buClr>
                <a:tabLst>
                  <a:tab pos="241935" algn="l"/>
                </a:tabLst>
              </a:pPr>
              <a:r>
                <a:rPr lang="en-US" sz="1600" b="1" spc="-45" dirty="0">
                  <a:solidFill>
                    <a:schemeClr val="tx2"/>
                  </a:solidFill>
                  <a:latin typeface="Arial"/>
                  <a:cs typeface="Arial"/>
                </a:rPr>
                <a:t>HMS Overview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0A066CB-EE43-4695-9129-E9DDCF2B7DBC}"/>
              </a:ext>
            </a:extLst>
          </p:cNvPr>
          <p:cNvSpPr/>
          <p:nvPr/>
        </p:nvSpPr>
        <p:spPr>
          <a:xfrm>
            <a:off x="922183" y="3596673"/>
            <a:ext cx="445985" cy="4459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E5909A-7FF4-45BF-9C23-2DB2C3320DA2}"/>
              </a:ext>
            </a:extLst>
          </p:cNvPr>
          <p:cNvSpPr/>
          <p:nvPr/>
        </p:nvSpPr>
        <p:spPr>
          <a:xfrm>
            <a:off x="1600200" y="3636420"/>
            <a:ext cx="5815584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485"/>
              </a:spcBef>
              <a:buClr>
                <a:srgbClr val="255D77"/>
              </a:buClr>
              <a:tabLst>
                <a:tab pos="241935" algn="l"/>
              </a:tabLst>
            </a:pPr>
            <a:r>
              <a:rPr lang="en-US" sz="1600" b="1" spc="-45" dirty="0">
                <a:solidFill>
                  <a:schemeClr val="tx2"/>
                </a:solidFill>
                <a:latin typeface="Arial"/>
                <a:cs typeface="Arial"/>
              </a:rPr>
              <a:t>Health First Colorado RAC Scope and Process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7B4706-0DF9-4086-AED5-B513D1130CE6}"/>
              </a:ext>
            </a:extLst>
          </p:cNvPr>
          <p:cNvSpPr/>
          <p:nvPr/>
        </p:nvSpPr>
        <p:spPr>
          <a:xfrm>
            <a:off x="922182" y="4203292"/>
            <a:ext cx="445985" cy="4459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792760E-D494-4E36-A3D9-85AB8190971F}"/>
              </a:ext>
            </a:extLst>
          </p:cNvPr>
          <p:cNvSpPr/>
          <p:nvPr/>
        </p:nvSpPr>
        <p:spPr>
          <a:xfrm>
            <a:off x="922184" y="4801677"/>
            <a:ext cx="445985" cy="4459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8D3665-895C-4F81-A25F-6175CF865790}"/>
              </a:ext>
            </a:extLst>
          </p:cNvPr>
          <p:cNvSpPr/>
          <p:nvPr/>
        </p:nvSpPr>
        <p:spPr>
          <a:xfrm>
            <a:off x="1600200" y="4291683"/>
            <a:ext cx="5815584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485"/>
              </a:spcBef>
              <a:buClr>
                <a:srgbClr val="255D77"/>
              </a:buClr>
              <a:tabLst>
                <a:tab pos="241935" algn="l"/>
              </a:tabLst>
            </a:pPr>
            <a:r>
              <a:rPr lang="en-US" sz="1600" b="1" spc="-45" dirty="0">
                <a:solidFill>
                  <a:schemeClr val="tx2"/>
                </a:solidFill>
                <a:latin typeface="Arial"/>
                <a:cs typeface="Arial"/>
              </a:rPr>
              <a:t>Resources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BBC86F-5286-40F5-BCA1-A23B2BE2C4D2}"/>
              </a:ext>
            </a:extLst>
          </p:cNvPr>
          <p:cNvSpPr/>
          <p:nvPr/>
        </p:nvSpPr>
        <p:spPr>
          <a:xfrm>
            <a:off x="1600200" y="4827108"/>
            <a:ext cx="5815584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485"/>
              </a:spcBef>
              <a:buClr>
                <a:srgbClr val="255D77"/>
              </a:buClr>
              <a:tabLst>
                <a:tab pos="241935" algn="l"/>
              </a:tabLst>
            </a:pPr>
            <a:r>
              <a:rPr lang="en-US" sz="1600" b="1" spc="-45" dirty="0">
                <a:solidFill>
                  <a:schemeClr val="tx2"/>
                </a:solidFill>
                <a:latin typeface="Arial"/>
                <a:cs typeface="Arial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18156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BAC119D9-31A8-45E4-B09E-6434CF3C310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0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BAC119D9-31A8-45E4-B09E-6434CF3C31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B6C465E-FDB1-4FE8-A109-3FE0827E38D0}"/>
              </a:ext>
            </a:extLst>
          </p:cNvPr>
          <p:cNvSpPr/>
          <p:nvPr/>
        </p:nvSpPr>
        <p:spPr>
          <a:xfrm>
            <a:off x="0" y="644645"/>
            <a:ext cx="3494734" cy="5174342"/>
          </a:xfrm>
          <a:prstGeom prst="rect">
            <a:avLst/>
          </a:prstGeom>
          <a:solidFill>
            <a:schemeClr val="accent4"/>
          </a:solidFill>
        </p:spPr>
        <p:txBody>
          <a:bodyPr rtlCol="0" anchor="ctr">
            <a:noAutofit/>
          </a:bodyPr>
          <a:lstStyle/>
          <a:p>
            <a:pPr algn="ctr"/>
            <a:endParaRPr lang="en-US" sz="7200" b="1" spc="-3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4A0F24-E23F-4443-961E-1493A668F5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8FAD-9F42-924A-88D5-2D6518C77771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00B56-1106-4A7D-8150-8DECE9B2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HMS </a:t>
            </a:r>
            <a:r>
              <a:rPr lang="id-ID"/>
              <a:t>c</a:t>
            </a:r>
            <a:r>
              <a:rPr lang="en-US"/>
              <a:t>onfidential. Do not </a:t>
            </a:r>
            <a:r>
              <a:rPr lang="id-ID"/>
              <a:t>d</a:t>
            </a:r>
            <a:r>
              <a:rPr lang="en-US"/>
              <a:t>istribute.</a:t>
            </a:r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AA1AF06-83A5-4D97-A0F8-9EE527EA548F}"/>
              </a:ext>
            </a:extLst>
          </p:cNvPr>
          <p:cNvSpPr/>
          <p:nvPr/>
        </p:nvSpPr>
        <p:spPr>
          <a:xfrm rot="10800000">
            <a:off x="638017" y="644645"/>
            <a:ext cx="558800" cy="1582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txBody>
          <a:bodyPr rtlCol="0" anchor="ctr">
            <a:spAutoFit/>
          </a:bodyPr>
          <a:lstStyle/>
          <a:p>
            <a:pPr algn="ctr"/>
            <a:endParaRPr lang="en-US" sz="7200" b="1" spc="-3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C747DC-C950-4897-8A13-FD1C0D590429}"/>
              </a:ext>
            </a:extLst>
          </p:cNvPr>
          <p:cNvCxnSpPr>
            <a:cxnSpLocks/>
          </p:cNvCxnSpPr>
          <p:nvPr/>
        </p:nvCxnSpPr>
        <p:spPr>
          <a:xfrm>
            <a:off x="458117" y="5289755"/>
            <a:ext cx="16478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D846661-FAD4-3D48-80CD-D9B2C41E8753}"/>
              </a:ext>
            </a:extLst>
          </p:cNvPr>
          <p:cNvSpPr/>
          <p:nvPr/>
        </p:nvSpPr>
        <p:spPr>
          <a:xfrm>
            <a:off x="457439" y="1705451"/>
            <a:ext cx="2831023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 RAC Dedicated Provider Contacts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33A435-CEA1-4558-B803-BF8F862C2335}"/>
              </a:ext>
            </a:extLst>
          </p:cNvPr>
          <p:cNvSpPr txBox="1"/>
          <p:nvPr/>
        </p:nvSpPr>
        <p:spPr>
          <a:xfrm>
            <a:off x="4012588" y="1170316"/>
            <a:ext cx="702725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FF6633"/>
                </a:solidFill>
                <a:latin typeface="+mn-lt"/>
              </a:rPr>
              <a:t> </a:t>
            </a:r>
            <a:r>
              <a:rPr lang="en-US" sz="2000" b="0" i="0" u="none" strike="noStrike" baseline="0" dirty="0">
                <a:solidFill>
                  <a:srgbClr val="7F8D96"/>
                </a:solidFill>
                <a:latin typeface="+mn-lt"/>
              </a:rPr>
              <a:t>CO Provider-specific website:</a:t>
            </a:r>
          </a:p>
          <a:p>
            <a:pPr algn="l"/>
            <a:endParaRPr lang="en-US" sz="2000" dirty="0">
              <a:solidFill>
                <a:srgbClr val="7F8D96"/>
              </a:solidFill>
              <a:latin typeface="+mn-lt"/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7F8D96"/>
                </a:solidFill>
                <a:latin typeface="+mn-lt"/>
              </a:rPr>
              <a:t> </a:t>
            </a:r>
            <a:r>
              <a:rPr lang="en-US" sz="2000" spc="-200" dirty="0">
                <a:solidFill>
                  <a:srgbClr val="FA5616"/>
                </a:solidFill>
                <a:latin typeface="+mn-lt"/>
                <a:cs typeface="Arial" charset="0"/>
              </a:rPr>
              <a:t>http://hms.com/us/co-providers/home</a:t>
            </a:r>
          </a:p>
          <a:p>
            <a:endParaRPr lang="en-US" sz="2000" spc="-200" dirty="0">
              <a:solidFill>
                <a:srgbClr val="FA5616"/>
              </a:solidFill>
              <a:latin typeface="+mn-lt"/>
              <a:cs typeface="Arial" charset="0"/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FF6633"/>
                </a:solidFill>
                <a:latin typeface="+mn-lt"/>
              </a:rPr>
              <a:t> </a:t>
            </a:r>
            <a:r>
              <a:rPr lang="en-US" sz="2000" b="0" i="0" u="none" strike="noStrike" baseline="0" dirty="0">
                <a:solidFill>
                  <a:srgbClr val="7F8D96"/>
                </a:solidFill>
                <a:latin typeface="+mn-lt"/>
              </a:rPr>
              <a:t>CO Provider-specific toll-free number:</a:t>
            </a:r>
          </a:p>
          <a:p>
            <a:pPr algn="l"/>
            <a:r>
              <a:rPr lang="en-US" sz="2000" b="0" i="0" u="none" strike="noStrike" baseline="0" dirty="0">
                <a:solidFill>
                  <a:srgbClr val="7F8D96"/>
                </a:solidFill>
                <a:latin typeface="+mn-lt"/>
              </a:rPr>
              <a:t>(Monday – Friday, 8:00am – 5:00pm MT): </a:t>
            </a:r>
          </a:p>
          <a:p>
            <a:pPr algn="l"/>
            <a:endParaRPr lang="en-US" sz="2000" spc="-200" dirty="0">
              <a:solidFill>
                <a:srgbClr val="7F8D96"/>
              </a:solidFill>
              <a:latin typeface="+mn-lt"/>
              <a:cs typeface="Arial" charset="0"/>
            </a:endParaRPr>
          </a:p>
          <a:p>
            <a:pPr algn="l"/>
            <a:r>
              <a:rPr lang="en-US" sz="2000" spc="-200" dirty="0">
                <a:solidFill>
                  <a:srgbClr val="FA5616"/>
                </a:solidFill>
                <a:latin typeface="+mn-lt"/>
                <a:cs typeface="Arial" charset="0"/>
              </a:rPr>
              <a:t>(877)- 640-3419</a:t>
            </a:r>
          </a:p>
          <a:p>
            <a:endParaRPr lang="en-US" sz="2000" spc="-200" dirty="0">
              <a:solidFill>
                <a:srgbClr val="FA5616"/>
              </a:solidFill>
              <a:latin typeface="+mn-lt"/>
              <a:cs typeface="Arial" charset="0"/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FF6633"/>
                </a:solidFill>
                <a:latin typeface="+mn-lt"/>
              </a:rPr>
              <a:t> </a:t>
            </a:r>
            <a:r>
              <a:rPr lang="en-US" sz="2000" b="0" i="0" u="none" strike="noStrike" baseline="0" dirty="0">
                <a:solidFill>
                  <a:srgbClr val="7F8D96"/>
                </a:solidFill>
                <a:latin typeface="+mn-lt"/>
              </a:rPr>
              <a:t>CO Provider-specific email address: </a:t>
            </a:r>
          </a:p>
          <a:p>
            <a:pPr algn="l"/>
            <a:endParaRPr lang="en-US" sz="2000" spc="-200" dirty="0">
              <a:solidFill>
                <a:srgbClr val="7F8D96"/>
              </a:solidFill>
              <a:latin typeface="+mn-lt"/>
              <a:cs typeface="Arial" charset="0"/>
            </a:endParaRPr>
          </a:p>
          <a:p>
            <a:pPr algn="l"/>
            <a:r>
              <a:rPr lang="en-US" sz="2000" spc="-200" dirty="0">
                <a:solidFill>
                  <a:srgbClr val="FA5616"/>
                </a:solidFill>
                <a:latin typeface="+mn-lt"/>
                <a:cs typeface="Arial" charset="0"/>
              </a:rPr>
              <a:t>CORAC@hms.com</a:t>
            </a:r>
          </a:p>
        </p:txBody>
      </p:sp>
    </p:spTree>
    <p:extLst>
      <p:ext uri="{BB962C8B-B14F-4D97-AF65-F5344CB8AC3E}">
        <p14:creationId xmlns:p14="http://schemas.microsoft.com/office/powerpoint/2010/main" val="9940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EF3F395-1BBE-457E-BA44-53E5565D2837}"/>
              </a:ext>
            </a:extLst>
          </p:cNvPr>
          <p:cNvSpPr/>
          <p:nvPr/>
        </p:nvSpPr>
        <p:spPr>
          <a:xfrm>
            <a:off x="0" y="2197330"/>
            <a:ext cx="12192000" cy="46606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algn="ctr"/>
            <a:endParaRPr lang="id-ID" sz="7200" b="1" spc="-300" dirty="0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0321F22-D45D-A346-8CB4-A9F7BE9321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17" t="18451" r="16461" b="14378"/>
          <a:stretch/>
        </p:blipFill>
        <p:spPr>
          <a:xfrm>
            <a:off x="6592189" y="2572241"/>
            <a:ext cx="5599812" cy="428575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12EFF4F-07E7-4B0D-B422-364722049B85}"/>
              </a:ext>
            </a:extLst>
          </p:cNvPr>
          <p:cNvSpPr/>
          <p:nvPr/>
        </p:nvSpPr>
        <p:spPr>
          <a:xfrm flipV="1">
            <a:off x="0" y="2872076"/>
            <a:ext cx="12188825" cy="3985924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4000">
                <a:schemeClr val="bg1">
                  <a:lumMod val="95000"/>
                  <a:alpha val="35000"/>
                </a:schemeClr>
              </a:gs>
            </a:gsLst>
            <a:lin ang="5400000" scaled="1"/>
            <a:tileRect/>
          </a:gradFill>
        </p:spPr>
        <p:txBody>
          <a:bodyPr rtlCol="0" anchor="ctr">
            <a:noAutofit/>
          </a:bodyPr>
          <a:lstStyle/>
          <a:p>
            <a:pPr algn="ctr"/>
            <a:endParaRPr lang="id-ID" sz="7200" b="1" spc="-300" dirty="0">
              <a:solidFill>
                <a:schemeClr val="bg1"/>
              </a:solidFill>
            </a:endParaRPr>
          </a:p>
        </p:txBody>
      </p:sp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E45403BA-74DD-4CC0-9230-70771083CE9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3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E45403BA-74DD-4CC0-9230-70771083C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C3E24B1D-80A7-4679-8A1C-29677338C14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3E7BDA"/>
          </a:solidFill>
        </p:spPr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id-ID" sz="3600" b="1" spc="-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83585D4D-2579-4D9B-904D-0B5311180198}"/>
              </a:ext>
            </a:extLst>
          </p:cNvPr>
          <p:cNvSpPr/>
          <p:nvPr/>
        </p:nvSpPr>
        <p:spPr>
          <a:xfrm flipH="1">
            <a:off x="3452101" y="19709"/>
            <a:ext cx="8661400" cy="1771650"/>
          </a:xfrm>
          <a:prstGeom prst="round1Rect">
            <a:avLst>
              <a:gd name="adj" fmla="val 0"/>
            </a:avLst>
          </a:prstGeom>
          <a:solidFill>
            <a:srgbClr val="FF6633"/>
          </a:solidFill>
        </p:spPr>
        <p:txBody>
          <a:bodyPr rtlCol="0" anchor="ctr">
            <a:noAutofit/>
          </a:bodyPr>
          <a:lstStyle/>
          <a:p>
            <a:pPr algn="ctr"/>
            <a:endParaRPr lang="id-ID" sz="7200" b="1" spc="-300" dirty="0">
              <a:solidFill>
                <a:schemeClr val="bg1"/>
              </a:solidFill>
            </a:endParaRP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D6C7D622-555E-4E28-9813-BBEE46EA09FC}"/>
              </a:ext>
            </a:extLst>
          </p:cNvPr>
          <p:cNvSpPr/>
          <p:nvPr/>
        </p:nvSpPr>
        <p:spPr>
          <a:xfrm>
            <a:off x="8870083" y="28873"/>
            <a:ext cx="2426958" cy="1933257"/>
          </a:xfrm>
          <a:prstGeom prst="round2SameRect">
            <a:avLst>
              <a:gd name="adj1" fmla="val 0"/>
              <a:gd name="adj2" fmla="val 18018"/>
            </a:avLst>
          </a:prstGeom>
          <a:solidFill>
            <a:schemeClr val="bg1"/>
          </a:solidFill>
        </p:spPr>
        <p:txBody>
          <a:bodyPr rtlCol="0" anchor="ctr">
            <a:noAutofit/>
          </a:bodyPr>
          <a:lstStyle/>
          <a:p>
            <a:pPr algn="ctr"/>
            <a:endParaRPr lang="id-ID" sz="7200" b="1" spc="-3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546A18-B5FD-4896-B86A-F163C940B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190" y="498692"/>
            <a:ext cx="4028865" cy="1089529"/>
          </a:xfrm>
        </p:spPr>
        <p:txBody>
          <a:bodyPr wrap="square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Moving healthcare forward.</a:t>
            </a:r>
          </a:p>
        </p:txBody>
      </p:sp>
      <p:pic>
        <p:nvPicPr>
          <p:cNvPr id="20" name="Picture 19" descr="A person wearing a blue shirt&#10;&#10;Description automatically generated">
            <a:extLst>
              <a:ext uri="{FF2B5EF4-FFF2-40B4-BE49-F238E27FC236}">
                <a16:creationId xmlns:a16="http://schemas.microsoft.com/office/drawing/2014/main" id="{E674AB93-C5F1-4177-B736-59F5A37B71A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30" y="0"/>
            <a:ext cx="4236244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10EC962-BA23-43AB-A594-28ADA38F466E}"/>
              </a:ext>
            </a:extLst>
          </p:cNvPr>
          <p:cNvGrpSpPr/>
          <p:nvPr/>
        </p:nvGrpSpPr>
        <p:grpSpPr>
          <a:xfrm>
            <a:off x="8960073" y="261607"/>
            <a:ext cx="1724025" cy="945538"/>
            <a:chOff x="9619910" y="1051128"/>
            <a:chExt cx="1724025" cy="945538"/>
          </a:xfrm>
        </p:grpSpPr>
        <p:pic>
          <p:nvPicPr>
            <p:cNvPr id="9" name="Picture 10" descr="HMSLogo.png">
              <a:extLst>
                <a:ext uri="{FF2B5EF4-FFF2-40B4-BE49-F238E27FC236}">
                  <a16:creationId xmlns:a16="http://schemas.microsoft.com/office/drawing/2014/main" id="{5CBE9000-4DB3-4E9B-A517-C38B087CD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9910" y="1051128"/>
              <a:ext cx="1724025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F2F2AFA-6A56-42B2-9C8A-698D8891A9FE}"/>
                </a:ext>
              </a:extLst>
            </p:cNvPr>
            <p:cNvGrpSpPr/>
            <p:nvPr/>
          </p:nvGrpSpPr>
          <p:grpSpPr>
            <a:xfrm>
              <a:off x="9619910" y="1628594"/>
              <a:ext cx="1309654" cy="368072"/>
              <a:chOff x="13117512" y="5883117"/>
              <a:chExt cx="1309654" cy="368072"/>
            </a:xfrm>
          </p:grpSpPr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F24C8070-1572-45A2-9F41-B0741843D2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17512" y="5883117"/>
                <a:ext cx="83356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>
                <a:lvl1pPr defTabSz="4572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600" dirty="0">
                    <a:ea typeface="Arial" charset="0"/>
                    <a:cs typeface="Arial" charset="0"/>
                  </a:rPr>
                  <a:t>hms.com</a:t>
                </a:r>
              </a:p>
            </p:txBody>
          </p:sp>
          <p:sp>
            <p:nvSpPr>
              <p:cNvPr id="14" name="Text Box 3">
                <a:extLst>
                  <a:ext uri="{FF2B5EF4-FFF2-40B4-BE49-F238E27FC236}">
                    <a16:creationId xmlns:a16="http://schemas.microsoft.com/office/drawing/2014/main" id="{C8F6CC7D-AACA-4EA3-A053-914DBDDAE593}"/>
                  </a:ext>
                </a:extLst>
              </p:cNvPr>
              <p:cNvSpPr txBox="1">
                <a:spLocks noChangeArrowheads="1"/>
              </p:cNvSpPr>
              <p:nvPr/>
            </p:nvSpPr>
            <p:spPr bwMode="blackWhite">
              <a:xfrm>
                <a:off x="13117512" y="6143467"/>
                <a:ext cx="1309654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911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11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11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11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11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11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11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11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11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700" b="0" i="0" u="none" strike="noStrike" kern="1200" dirty="0">
                    <a:effectLst/>
                  </a:rPr>
                  <a:t>© 2020 HMS. All rights reserved.</a:t>
                </a:r>
                <a:endParaRPr lang="en-US" altLang="en-US" sz="700" baseline="0" dirty="0">
                  <a:ea typeface="Segoe UI" charset="0"/>
                  <a:cs typeface="Segoe UI" charset="0"/>
                </a:endParaRPr>
              </a:p>
            </p:txBody>
          </p:sp>
        </p:grpSp>
      </p:grpSp>
      <p:sp>
        <p:nvSpPr>
          <p:cNvPr id="34" name="Rectangle: Rounded Corners 33">
            <a:hlinkClick r:id="rId10"/>
            <a:extLst>
              <a:ext uri="{FF2B5EF4-FFF2-40B4-BE49-F238E27FC236}">
                <a16:creationId xmlns:a16="http://schemas.microsoft.com/office/drawing/2014/main" id="{177887EC-8617-42E7-89E4-32A931CA40A9}"/>
              </a:ext>
            </a:extLst>
          </p:cNvPr>
          <p:cNvSpPr/>
          <p:nvPr/>
        </p:nvSpPr>
        <p:spPr>
          <a:xfrm>
            <a:off x="4727721" y="5469880"/>
            <a:ext cx="2903444" cy="481528"/>
          </a:xfrm>
          <a:prstGeom prst="roundRect">
            <a:avLst>
              <a:gd name="adj" fmla="val 50000"/>
            </a:avLst>
          </a:prstGeom>
          <a:solidFill>
            <a:srgbClr val="FF6633"/>
          </a:solidFill>
        </p:spPr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Joanna.Coccaro@hms.com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203.428.1250</a:t>
            </a:r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363ABA-3259-42C1-B753-E6D773F11B2B}"/>
              </a:ext>
            </a:extLst>
          </p:cNvPr>
          <p:cNvSpPr txBox="1"/>
          <p:nvPr/>
        </p:nvSpPr>
        <p:spPr>
          <a:xfrm>
            <a:off x="4727721" y="4698401"/>
            <a:ext cx="30241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68767E"/>
                </a:solidFill>
              </a:rPr>
              <a:t>Joanna Coccaro- HMS </a:t>
            </a:r>
          </a:p>
          <a:p>
            <a:pPr algn="ctr"/>
            <a:r>
              <a:rPr lang="en-US" b="1" dirty="0">
                <a:solidFill>
                  <a:srgbClr val="68767E"/>
                </a:solidFill>
              </a:rPr>
              <a:t>Program Director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BD6A96-A7CC-48B3-AFF7-C9936CE429D2}"/>
              </a:ext>
            </a:extLst>
          </p:cNvPr>
          <p:cNvSpPr txBox="1"/>
          <p:nvPr/>
        </p:nvSpPr>
        <p:spPr>
          <a:xfrm>
            <a:off x="8289546" y="4694680"/>
            <a:ext cx="30241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68767E"/>
                </a:solidFill>
              </a:rPr>
              <a:t>Tara Wingo- HMS</a:t>
            </a:r>
          </a:p>
          <a:p>
            <a:pPr algn="ctr"/>
            <a:r>
              <a:rPr lang="en-US" b="1" dirty="0">
                <a:solidFill>
                  <a:srgbClr val="68767E"/>
                </a:solidFill>
              </a:rPr>
              <a:t>Program Manager</a:t>
            </a:r>
          </a:p>
        </p:txBody>
      </p:sp>
      <p:sp>
        <p:nvSpPr>
          <p:cNvPr id="38" name="Rectangle: Rounded Corners 37">
            <a:hlinkClick r:id="rId11"/>
            <a:extLst>
              <a:ext uri="{FF2B5EF4-FFF2-40B4-BE49-F238E27FC236}">
                <a16:creationId xmlns:a16="http://schemas.microsoft.com/office/drawing/2014/main" id="{98CAE417-8366-4753-8949-8A612692B01A}"/>
              </a:ext>
            </a:extLst>
          </p:cNvPr>
          <p:cNvSpPr/>
          <p:nvPr/>
        </p:nvSpPr>
        <p:spPr>
          <a:xfrm>
            <a:off x="8393597" y="5462057"/>
            <a:ext cx="2903444" cy="481528"/>
          </a:xfrm>
          <a:prstGeom prst="roundRect">
            <a:avLst>
              <a:gd name="adj" fmla="val 50000"/>
            </a:avLst>
          </a:prstGeom>
          <a:solidFill>
            <a:srgbClr val="FF6633"/>
          </a:solidFill>
        </p:spPr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Tara.Wingo@hms.com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720.308.2082</a:t>
            </a:r>
            <a:endParaRPr lang="id-ID" sz="1400" dirty="0">
              <a:solidFill>
                <a:schemeClr val="bg1"/>
              </a:solidFill>
            </a:endParaRPr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27F192A5-CA79-0C41-82B9-004CE0F305B4}"/>
              </a:ext>
            </a:extLst>
          </p:cNvPr>
          <p:cNvGrpSpPr>
            <a:grpSpLocks/>
          </p:cNvGrpSpPr>
          <p:nvPr/>
        </p:nvGrpSpPr>
        <p:grpSpPr bwMode="auto">
          <a:xfrm>
            <a:off x="9085678" y="1439591"/>
            <a:ext cx="715962" cy="220663"/>
            <a:chOff x="556099" y="5706475"/>
            <a:chExt cx="716520" cy="220360"/>
          </a:xfrm>
        </p:grpSpPr>
        <p:pic>
          <p:nvPicPr>
            <p:cNvPr id="30" name="Picture 12">
              <a:extLst>
                <a:ext uri="{FF2B5EF4-FFF2-40B4-BE49-F238E27FC236}">
                  <a16:creationId xmlns:a16="http://schemas.microsoft.com/office/drawing/2014/main" id="{0084D670-B494-AC4E-A172-F0A1A3278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99" y="5706475"/>
              <a:ext cx="217000" cy="21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3">
              <a:extLst>
                <a:ext uri="{FF2B5EF4-FFF2-40B4-BE49-F238E27FC236}">
                  <a16:creationId xmlns:a16="http://schemas.microsoft.com/office/drawing/2014/main" id="{CC9DC9D2-604D-F440-950F-C177D419B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619" y="5709835"/>
              <a:ext cx="217000" cy="21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4">
              <a:extLst>
                <a:ext uri="{FF2B5EF4-FFF2-40B4-BE49-F238E27FC236}">
                  <a16:creationId xmlns:a16="http://schemas.microsoft.com/office/drawing/2014/main" id="{6DE08FDB-D3DA-DC41-B92A-20BD2D53E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859" y="5709835"/>
              <a:ext cx="217000" cy="21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1CD40F2-023E-4746-97FE-248FDBBF6B73}"/>
              </a:ext>
            </a:extLst>
          </p:cNvPr>
          <p:cNvSpPr txBox="1"/>
          <p:nvPr/>
        </p:nvSpPr>
        <p:spPr>
          <a:xfrm>
            <a:off x="4758614" y="2621884"/>
            <a:ext cx="3024187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68767E"/>
                </a:solidFill>
              </a:rPr>
              <a:t>Kim Nguyen- HCPF Provider Payment Review Unit Supervisor</a:t>
            </a:r>
          </a:p>
        </p:txBody>
      </p:sp>
      <p:sp>
        <p:nvSpPr>
          <p:cNvPr id="28" name="Rectangle: Rounded Corners 27">
            <a:hlinkClick r:id="rId10"/>
            <a:extLst>
              <a:ext uri="{FF2B5EF4-FFF2-40B4-BE49-F238E27FC236}">
                <a16:creationId xmlns:a16="http://schemas.microsoft.com/office/drawing/2014/main" id="{4FBC1EB1-7380-400B-9958-B143143A94AA}"/>
              </a:ext>
            </a:extLst>
          </p:cNvPr>
          <p:cNvSpPr/>
          <p:nvPr/>
        </p:nvSpPr>
        <p:spPr>
          <a:xfrm>
            <a:off x="4727721" y="3655867"/>
            <a:ext cx="2903444" cy="481528"/>
          </a:xfrm>
          <a:prstGeom prst="roundRect">
            <a:avLst>
              <a:gd name="adj" fmla="val 50000"/>
            </a:avLst>
          </a:prstGeom>
          <a:solidFill>
            <a:srgbClr val="FF6633"/>
          </a:solidFill>
        </p:spPr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Kim.Nguyen@state.co.us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303.866.6575</a:t>
            </a:r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787E64-88B3-492E-91C4-66257DA0C2E7}"/>
              </a:ext>
            </a:extLst>
          </p:cNvPr>
          <p:cNvSpPr txBox="1"/>
          <p:nvPr/>
        </p:nvSpPr>
        <p:spPr>
          <a:xfrm>
            <a:off x="8399090" y="2563778"/>
            <a:ext cx="3024187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68767E"/>
                </a:solidFill>
              </a:rPr>
              <a:t>Alyssa Gilger- HCPF Contingency Based Contract Manager</a:t>
            </a:r>
          </a:p>
        </p:txBody>
      </p:sp>
      <p:sp>
        <p:nvSpPr>
          <p:cNvPr id="39" name="Rectangle: Rounded Corners 38">
            <a:hlinkClick r:id="rId11"/>
            <a:extLst>
              <a:ext uri="{FF2B5EF4-FFF2-40B4-BE49-F238E27FC236}">
                <a16:creationId xmlns:a16="http://schemas.microsoft.com/office/drawing/2014/main" id="{BEA87EB4-0A6D-4BC9-8B2D-D5C8403E679F}"/>
              </a:ext>
            </a:extLst>
          </p:cNvPr>
          <p:cNvSpPr/>
          <p:nvPr/>
        </p:nvSpPr>
        <p:spPr>
          <a:xfrm>
            <a:off x="8519833" y="3654551"/>
            <a:ext cx="2903444" cy="481528"/>
          </a:xfrm>
          <a:prstGeom prst="roundRect">
            <a:avLst>
              <a:gd name="adj" fmla="val 50000"/>
            </a:avLst>
          </a:prstGeom>
          <a:solidFill>
            <a:srgbClr val="FF6633"/>
          </a:solidFill>
        </p:spPr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Alyssa.Gilger@state.co.us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303.866.2253</a:t>
            </a:r>
            <a:endParaRPr lang="id-ID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53715-5D56-3647-B17D-EE282F606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2034" cy="1325563"/>
          </a:xfrm>
        </p:spPr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D729811-F43B-B346-9B78-A72E7E0CD4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831A8FAD-9F42-924A-88D5-2D6518C77771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DF6C021-EA0F-9C40-A15E-1AB1237C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HMS </a:t>
            </a:r>
            <a:r>
              <a:rPr lang="id-ID" dirty="0"/>
              <a:t>c</a:t>
            </a:r>
            <a:r>
              <a:rPr lang="en-US" dirty="0"/>
              <a:t>onfidential. Do not </a:t>
            </a:r>
            <a:r>
              <a:rPr lang="id-ID" dirty="0"/>
              <a:t>d</a:t>
            </a:r>
            <a:r>
              <a:rPr lang="en-US" dirty="0"/>
              <a:t>istribute.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B82B32-8783-7743-8715-82D6CAD9D72B}"/>
              </a:ext>
            </a:extLst>
          </p:cNvPr>
          <p:cNvCxnSpPr/>
          <p:nvPr/>
        </p:nvCxnSpPr>
        <p:spPr>
          <a:xfrm>
            <a:off x="911225" y="6360705"/>
            <a:ext cx="103695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DB85356-ED1A-4634-81F2-3ED6A95B7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2001109"/>
            <a:ext cx="4803354" cy="892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85765E-21FF-48F5-A88E-4BC8B8EF5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101" y="1895600"/>
            <a:ext cx="3393195" cy="1103773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868FC18-2E8E-4C85-8B37-3FC7297E4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083" y="3858628"/>
            <a:ext cx="4527985" cy="13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63FE5C-5A09-2A4F-8D93-E21A50EBF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4C3D-D524-2540-BBF9-5F1F3FF67CD0}" type="slidenum">
              <a:rPr lang="uk-UA" altLang="en-US" smtClean="0"/>
              <a:pPr/>
              <a:t>4</a:t>
            </a:fld>
            <a:endParaRPr lang="uk-UA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6D9E0B-2915-6245-BC2C-66436743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HMS </a:t>
            </a:r>
            <a:r>
              <a:rPr lang="id-ID"/>
              <a:t>c</a:t>
            </a:r>
            <a:r>
              <a:rPr lang="en-US"/>
              <a:t>onfidential. Do not </a:t>
            </a:r>
            <a:r>
              <a:rPr lang="id-ID"/>
              <a:t>d</a:t>
            </a:r>
            <a:r>
              <a:rPr lang="en-US"/>
              <a:t>istribute.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663682-8496-4446-8032-20B01E0E0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First Colorado RAC Summary</a:t>
            </a:r>
          </a:p>
        </p:txBody>
      </p:sp>
    </p:spTree>
    <p:extLst>
      <p:ext uri="{BB962C8B-B14F-4D97-AF65-F5344CB8AC3E}">
        <p14:creationId xmlns:p14="http://schemas.microsoft.com/office/powerpoint/2010/main" val="16620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C2ECD1D-1DF0-3542-9BB3-EFBC31E8AE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0"/>
            <a:ext cx="4660557" cy="23483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7E0DF7-4D00-F149-8B12-F5B94EBDBEAA}"/>
              </a:ext>
            </a:extLst>
          </p:cNvPr>
          <p:cNvSpPr/>
          <p:nvPr/>
        </p:nvSpPr>
        <p:spPr>
          <a:xfrm>
            <a:off x="838200" y="1317761"/>
            <a:ext cx="4660557" cy="4694420"/>
          </a:xfrm>
          <a:prstGeom prst="rect">
            <a:avLst/>
          </a:prstGeom>
          <a:gradFill flip="none" rotWithShape="1">
            <a:gsLst>
              <a:gs pos="8000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16200000" scaled="1"/>
            <a:tileRect/>
          </a:gradFill>
        </p:spPr>
        <p:txBody>
          <a:bodyPr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-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6B6D2DEA-5D78-9647-AA69-B0F7FE5FC0DB}"/>
              </a:ext>
            </a:extLst>
          </p:cNvPr>
          <p:cNvSpPr txBox="1">
            <a:spLocks/>
          </p:cNvSpPr>
          <p:nvPr/>
        </p:nvSpPr>
        <p:spPr>
          <a:xfrm>
            <a:off x="1386042" y="2007256"/>
            <a:ext cx="3509808" cy="1566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kern="1200" spc="-150" dirty="0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5616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Background on the Recovery Audit Contractor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FD994F1-4F41-7A43-9176-882522F9C157}"/>
              </a:ext>
            </a:extLst>
          </p:cNvPr>
          <p:cNvSpPr/>
          <p:nvPr/>
        </p:nvSpPr>
        <p:spPr>
          <a:xfrm>
            <a:off x="1386043" y="3827263"/>
            <a:ext cx="3663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789984B-91BD-E04E-9BC5-111143B3491D}"/>
              </a:ext>
            </a:extLst>
          </p:cNvPr>
          <p:cNvSpPr/>
          <p:nvPr/>
        </p:nvSpPr>
        <p:spPr>
          <a:xfrm>
            <a:off x="1524001" y="6012180"/>
            <a:ext cx="426720" cy="83820"/>
          </a:xfrm>
          <a:prstGeom prst="rect">
            <a:avLst/>
          </a:prstGeom>
          <a:solidFill>
            <a:schemeClr val="accent1"/>
          </a:solidFill>
        </p:spPr>
        <p:txBody>
          <a:bodyPr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-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BAF145-1A57-5D40-992B-7AB1012516E0}"/>
              </a:ext>
            </a:extLst>
          </p:cNvPr>
          <p:cNvCxnSpPr/>
          <p:nvPr/>
        </p:nvCxnSpPr>
        <p:spPr>
          <a:xfrm>
            <a:off x="1466851" y="3648382"/>
            <a:ext cx="34289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D5BCC4A-E2FD-7642-9E4C-A29B6DDB3662}"/>
              </a:ext>
            </a:extLst>
          </p:cNvPr>
          <p:cNvSpPr/>
          <p:nvPr/>
        </p:nvSpPr>
        <p:spPr>
          <a:xfrm>
            <a:off x="5678171" y="268452"/>
            <a:ext cx="6418753" cy="55399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Wingdings" panose="05000000000000000000" pitchFamily="2" charset="2"/>
              </a:rPr>
              <a:t></a:t>
            </a:r>
            <a:r>
              <a:rPr lang="en-US" sz="1800" b="1" i="0" u="none" strike="noStrike" baseline="0" dirty="0">
                <a:solidFill>
                  <a:srgbClr val="7F8D96"/>
                </a:solidFill>
                <a:latin typeface="Arial Bold" panose="020B0704020202020204" pitchFamily="34" charset="0"/>
              </a:rPr>
              <a:t>Medicare Modernization Act of 2003 created a</a:t>
            </a:r>
          </a:p>
          <a:p>
            <a:pPr algn="l"/>
            <a:r>
              <a:rPr lang="en-US" sz="1800" b="1" i="0" u="none" strike="noStrike" baseline="0" dirty="0">
                <a:solidFill>
                  <a:srgbClr val="7F8D96"/>
                </a:solidFill>
                <a:latin typeface="Arial Bold" panose="020B0704020202020204" pitchFamily="34" charset="0"/>
              </a:rPr>
              <a:t>demonstration project to identify Medicare</a:t>
            </a:r>
          </a:p>
          <a:p>
            <a:pPr algn="l"/>
            <a:r>
              <a:rPr lang="en-US" sz="1800" b="1" i="0" u="none" strike="noStrike" baseline="0" dirty="0">
                <a:solidFill>
                  <a:srgbClr val="7F8D96"/>
                </a:solidFill>
                <a:latin typeface="Arial Bold" panose="020B0704020202020204" pitchFamily="34" charset="0"/>
              </a:rPr>
              <a:t>Overpayments</a:t>
            </a:r>
          </a:p>
          <a:p>
            <a:pPr algn="l"/>
            <a:r>
              <a:rPr lang="en-US" b="1" dirty="0">
                <a:solidFill>
                  <a:srgbClr val="7F8D96"/>
                </a:solidFill>
                <a:latin typeface="Arial Bold" panose="020B07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FF6633"/>
                </a:solidFill>
                <a:latin typeface="Arial" panose="020B0604020202020204" pitchFamily="34" charset="0"/>
              </a:rPr>
              <a:t>•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Operational from 2005 through 2007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Arial" panose="020B0604020202020204" pitchFamily="34" charset="0"/>
              </a:rPr>
              <a:t>	•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Made permanent in 2008</a:t>
            </a:r>
          </a:p>
          <a:p>
            <a:pPr algn="l"/>
            <a:endParaRPr lang="en-US" sz="1800" b="0" i="0" u="none" strike="noStrike" baseline="0" dirty="0">
              <a:solidFill>
                <a:srgbClr val="7F8D96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Wingdings" panose="05000000000000000000" pitchFamily="2" charset="2"/>
              </a:rPr>
              <a:t></a:t>
            </a:r>
            <a:r>
              <a:rPr lang="en-US" sz="1800" b="1" i="0" u="none" strike="noStrike" baseline="0" dirty="0">
                <a:solidFill>
                  <a:srgbClr val="7F8D96"/>
                </a:solidFill>
                <a:latin typeface="Arial Bold" panose="020B0704020202020204" pitchFamily="34" charset="0"/>
              </a:rPr>
              <a:t>Section 6411(a) of the Affordable Care Act</a:t>
            </a:r>
          </a:p>
          <a:p>
            <a:pPr algn="l"/>
            <a:r>
              <a:rPr lang="en-US" sz="1800" b="1" i="0" u="none" strike="noStrike" baseline="0" dirty="0">
                <a:solidFill>
                  <a:srgbClr val="7F8D96"/>
                </a:solidFill>
                <a:latin typeface="Arial Bold" panose="020B0704020202020204" pitchFamily="34" charset="0"/>
              </a:rPr>
              <a:t>expanded RAC to Medicaid.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Arial" panose="020B0604020202020204" pitchFamily="34" charset="0"/>
              </a:rPr>
              <a:t>	•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Identification of improper payments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Arial" panose="020B0604020202020204" pitchFamily="34" charset="0"/>
              </a:rPr>
              <a:t>	•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Coordination of audit efforts with state audit efforts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Arial" panose="020B0604020202020204" pitchFamily="34" charset="0"/>
              </a:rPr>
              <a:t>	•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Education to providers</a:t>
            </a:r>
          </a:p>
          <a:p>
            <a:pPr algn="l"/>
            <a:endParaRPr lang="en-US" sz="1800" b="0" i="0" u="none" strike="noStrike" baseline="0" dirty="0">
              <a:solidFill>
                <a:srgbClr val="7F8D96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Wingdings" panose="05000000000000000000" pitchFamily="2" charset="2"/>
              </a:rPr>
              <a:t></a:t>
            </a:r>
            <a:r>
              <a:rPr lang="en-US" sz="1800" b="1" i="0" u="none" strike="noStrike" baseline="0" dirty="0">
                <a:solidFill>
                  <a:srgbClr val="7F8D96"/>
                </a:solidFill>
                <a:latin typeface="Arial Bold" panose="020B0704020202020204" pitchFamily="34" charset="0"/>
              </a:rPr>
              <a:t>Colorado Revised Statutes (CRS)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Arial" panose="020B0604020202020204" pitchFamily="34" charset="0"/>
              </a:rPr>
              <a:t>	•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CRS Section 25.5-4-301</a:t>
            </a:r>
          </a:p>
          <a:p>
            <a:pPr algn="l"/>
            <a:endParaRPr lang="en-US" sz="1800" b="0" i="0" u="none" strike="noStrike" baseline="0" dirty="0">
              <a:solidFill>
                <a:srgbClr val="7F8D96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Wingdings" panose="05000000000000000000" pitchFamily="2" charset="2"/>
              </a:rPr>
              <a:t></a:t>
            </a:r>
            <a:r>
              <a:rPr lang="en-US" sz="1800" b="1" i="0" u="none" strike="noStrike" baseline="0" dirty="0">
                <a:solidFill>
                  <a:srgbClr val="7F8D96"/>
                </a:solidFill>
                <a:latin typeface="Arial Bold" panose="020B0704020202020204" pitchFamily="34" charset="0"/>
              </a:rPr>
              <a:t>Code of Colorado Regulations (CCR)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Arial" panose="020B0604020202020204" pitchFamily="34" charset="0"/>
              </a:rPr>
              <a:t>	•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10 CCR 2505-10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Arial" panose="020B0604020202020204" pitchFamily="34" charset="0"/>
              </a:rPr>
              <a:t>	•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Section 8.015.8B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Arial" panose="020B0604020202020204" pitchFamily="34" charset="0"/>
              </a:rPr>
              <a:t>	•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Section 8.076.2-3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6633"/>
                </a:solidFill>
                <a:latin typeface="Arial" panose="020B0604020202020204" pitchFamily="34" charset="0"/>
              </a:rPr>
              <a:t>	• </a:t>
            </a:r>
            <a:r>
              <a:rPr lang="en-US" sz="1800" b="0" i="0" u="none" strike="noStrike" baseline="0" dirty="0">
                <a:solidFill>
                  <a:srgbClr val="7F8D96"/>
                </a:solidFill>
                <a:latin typeface="Arial" panose="020B0604020202020204" pitchFamily="34" charset="0"/>
              </a:rPr>
              <a:t>Section 8.130.2A</a:t>
            </a:r>
            <a:endParaRPr lang="en-US" sz="200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6D08F3ED-9873-664F-9735-0F7F3350E8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831A8FAD-9F42-924A-88D5-2D6518C77771}" type="slidenum">
              <a:rPr lang="en-US" altLang="en-US"/>
              <a:pPr/>
              <a:t>5</a:t>
            </a:fld>
            <a:endParaRPr lang="en-US" altLang="en-US" dirty="0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E91EE61A-D388-EB45-8CF2-C4947151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HMS </a:t>
            </a:r>
            <a:r>
              <a:rPr lang="id-ID" dirty="0"/>
              <a:t>c</a:t>
            </a:r>
            <a:r>
              <a:rPr lang="en-US" dirty="0"/>
              <a:t>onfidential. Do not </a:t>
            </a:r>
            <a:r>
              <a:rPr lang="id-ID" dirty="0"/>
              <a:t>d</a:t>
            </a:r>
            <a:r>
              <a:rPr lang="en-US" dirty="0"/>
              <a:t>istribute.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E4988E-4E0C-804E-A62A-5A3114CF6456}"/>
              </a:ext>
            </a:extLst>
          </p:cNvPr>
          <p:cNvCxnSpPr/>
          <p:nvPr/>
        </p:nvCxnSpPr>
        <p:spPr>
          <a:xfrm>
            <a:off x="911225" y="6360705"/>
            <a:ext cx="103695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F17098-81B0-E542-B434-A4049DE1D7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4C3D-D524-2540-BBF9-5F1F3FF67CD0}" type="slidenum">
              <a:rPr lang="uk-UA" altLang="en-US" smtClean="0"/>
              <a:pPr/>
              <a:t>6</a:t>
            </a:fld>
            <a:endParaRPr lang="uk-UA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7DF8A-8574-7B48-BCF9-E421A9A0F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HMS </a:t>
            </a:r>
            <a:r>
              <a:rPr lang="id-ID"/>
              <a:t>c</a:t>
            </a:r>
            <a:r>
              <a:rPr lang="en-US"/>
              <a:t>onfidential. Do not </a:t>
            </a:r>
            <a:r>
              <a:rPr lang="id-ID"/>
              <a:t>d</a:t>
            </a:r>
            <a:r>
              <a:rPr lang="en-US"/>
              <a:t>istribute.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ABD69A-805C-744F-AFB9-FEBABB02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HMS Overview</a:t>
            </a:r>
          </a:p>
        </p:txBody>
      </p:sp>
    </p:spTree>
    <p:extLst>
      <p:ext uri="{BB962C8B-B14F-4D97-AF65-F5344CB8AC3E}">
        <p14:creationId xmlns:p14="http://schemas.microsoft.com/office/powerpoint/2010/main" val="591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>
            <a:extLst>
              <a:ext uri="{FF2B5EF4-FFF2-40B4-BE49-F238E27FC236}">
                <a16:creationId xmlns:a16="http://schemas.microsoft.com/office/drawing/2014/main" id="{1E9403C9-CE28-485C-B7D9-32CD86A147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3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1" name="Object 30" hidden="1">
                        <a:extLst>
                          <a:ext uri="{FF2B5EF4-FFF2-40B4-BE49-F238E27FC236}">
                            <a16:creationId xmlns:a16="http://schemas.microsoft.com/office/drawing/2014/main" id="{1E9403C9-CE28-485C-B7D9-32CD86A14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50FCD233-65A6-4D83-A614-5CE1D22E9A3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id-ID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4" name="Picture 33" descr="A picture containing person, indoor, sitting, table&#10;&#10;Description automatically generated">
            <a:extLst>
              <a:ext uri="{FF2B5EF4-FFF2-40B4-BE49-F238E27FC236}">
                <a16:creationId xmlns:a16="http://schemas.microsoft.com/office/drawing/2014/main" id="{C0062F74-521A-4481-800C-BB3808D1554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059" b="41852"/>
          <a:stretch/>
        </p:blipFill>
        <p:spPr>
          <a:xfrm>
            <a:off x="0" y="0"/>
            <a:ext cx="12192000" cy="203921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416CF0B-FF85-4A4A-AF99-0CDAE51BE8CF}"/>
              </a:ext>
            </a:extLst>
          </p:cNvPr>
          <p:cNvSpPr/>
          <p:nvPr/>
        </p:nvSpPr>
        <p:spPr>
          <a:xfrm>
            <a:off x="0" y="0"/>
            <a:ext cx="12192000" cy="2039216"/>
          </a:xfrm>
          <a:prstGeom prst="rect">
            <a:avLst/>
          </a:prstGeom>
          <a:solidFill>
            <a:schemeClr val="tx2">
              <a:alpha val="88000"/>
            </a:schemeClr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79627-93E8-450D-9FDD-67DBCCCD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bg1"/>
                </a:solidFill>
              </a:rPr>
              <a:t>About HMS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69BA46-DCC1-4884-A78F-1A31B1FA06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8FAD-9F42-924A-88D5-2D6518C77771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0DF1ED-841D-491C-8CB8-8FE26AE9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HMS </a:t>
            </a:r>
            <a:r>
              <a:rPr lang="id-ID"/>
              <a:t>c</a:t>
            </a:r>
            <a:r>
              <a:rPr lang="en-US"/>
              <a:t>onfidential. Do not </a:t>
            </a:r>
            <a:r>
              <a:rPr lang="id-ID"/>
              <a:t>d</a:t>
            </a:r>
            <a:r>
              <a:rPr lang="en-US"/>
              <a:t>istribute.</a:t>
            </a:r>
            <a:endParaRPr lang="en-US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5CA10EC-25AD-4C18-9F99-B26856F7DB46}"/>
              </a:ext>
            </a:extLst>
          </p:cNvPr>
          <p:cNvSpPr/>
          <p:nvPr/>
        </p:nvSpPr>
        <p:spPr>
          <a:xfrm>
            <a:off x="7467600" y="1447804"/>
            <a:ext cx="3741738" cy="4400545"/>
          </a:xfrm>
          <a:prstGeom prst="roundRect">
            <a:avLst>
              <a:gd name="adj" fmla="val 583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44000" rIns="144000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HMS delivers healthcare technology, analytics and engagement solutions to help reduce costs, improve health outcomes and enhance consumer experiences. 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886246B-FDED-4A37-A188-BA853C51901C}"/>
              </a:ext>
            </a:extLst>
          </p:cNvPr>
          <p:cNvSpPr/>
          <p:nvPr/>
        </p:nvSpPr>
        <p:spPr>
          <a:xfrm>
            <a:off x="8807449" y="892607"/>
            <a:ext cx="1073152" cy="1073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endParaRPr lang="id-ID" b="1" dirty="0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E6F74C-AD1A-4F0C-9CF7-1265D75FDCDA}"/>
              </a:ext>
            </a:extLst>
          </p:cNvPr>
          <p:cNvGrpSpPr/>
          <p:nvPr/>
        </p:nvGrpSpPr>
        <p:grpSpPr>
          <a:xfrm>
            <a:off x="9117101" y="1199093"/>
            <a:ext cx="453849" cy="460181"/>
            <a:chOff x="4425950" y="731838"/>
            <a:chExt cx="341313" cy="346075"/>
          </a:xfrm>
        </p:grpSpPr>
        <p:sp>
          <p:nvSpPr>
            <p:cNvPr id="26" name="Freeform 91">
              <a:extLst>
                <a:ext uri="{FF2B5EF4-FFF2-40B4-BE49-F238E27FC236}">
                  <a16:creationId xmlns:a16="http://schemas.microsoft.com/office/drawing/2014/main" id="{3FAA1BED-6608-4D9B-9BA7-DB2617ED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0" y="935038"/>
              <a:ext cx="128588" cy="142875"/>
            </a:xfrm>
            <a:custGeom>
              <a:avLst/>
              <a:gdLst>
                <a:gd name="T0" fmla="*/ 36 w 81"/>
                <a:gd name="T1" fmla="*/ 0 h 90"/>
                <a:gd name="T2" fmla="*/ 0 w 81"/>
                <a:gd name="T3" fmla="*/ 61 h 90"/>
                <a:gd name="T4" fmla="*/ 36 w 81"/>
                <a:gd name="T5" fmla="*/ 54 h 90"/>
                <a:gd name="T6" fmla="*/ 50 w 81"/>
                <a:gd name="T7" fmla="*/ 90 h 90"/>
                <a:gd name="T8" fmla="*/ 81 w 81"/>
                <a:gd name="T9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90">
                  <a:moveTo>
                    <a:pt x="36" y="0"/>
                  </a:moveTo>
                  <a:lnTo>
                    <a:pt x="0" y="61"/>
                  </a:lnTo>
                  <a:lnTo>
                    <a:pt x="36" y="54"/>
                  </a:lnTo>
                  <a:lnTo>
                    <a:pt x="50" y="90"/>
                  </a:lnTo>
                  <a:lnTo>
                    <a:pt x="81" y="38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92">
              <a:extLst>
                <a:ext uri="{FF2B5EF4-FFF2-40B4-BE49-F238E27FC236}">
                  <a16:creationId xmlns:a16="http://schemas.microsoft.com/office/drawing/2014/main" id="{F607A0DB-B23C-4ABC-ABD9-E40B190E7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938213"/>
              <a:ext cx="127000" cy="139700"/>
            </a:xfrm>
            <a:custGeom>
              <a:avLst/>
              <a:gdLst>
                <a:gd name="T0" fmla="*/ 47 w 80"/>
                <a:gd name="T1" fmla="*/ 0 h 88"/>
                <a:gd name="T2" fmla="*/ 80 w 80"/>
                <a:gd name="T3" fmla="*/ 59 h 88"/>
                <a:gd name="T4" fmla="*/ 45 w 80"/>
                <a:gd name="T5" fmla="*/ 52 h 88"/>
                <a:gd name="T6" fmla="*/ 33 w 80"/>
                <a:gd name="T7" fmla="*/ 88 h 88"/>
                <a:gd name="T8" fmla="*/ 0 w 80"/>
                <a:gd name="T9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8">
                  <a:moveTo>
                    <a:pt x="47" y="0"/>
                  </a:moveTo>
                  <a:lnTo>
                    <a:pt x="80" y="59"/>
                  </a:lnTo>
                  <a:lnTo>
                    <a:pt x="45" y="52"/>
                  </a:lnTo>
                  <a:lnTo>
                    <a:pt x="33" y="88"/>
                  </a:lnTo>
                  <a:lnTo>
                    <a:pt x="0" y="36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Oval 93">
              <a:extLst>
                <a:ext uri="{FF2B5EF4-FFF2-40B4-BE49-F238E27FC236}">
                  <a16:creationId xmlns:a16="http://schemas.microsoft.com/office/drawing/2014/main" id="{40F441C2-CBA7-414A-970D-BF7313248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050" y="731838"/>
              <a:ext cx="269875" cy="269875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94">
              <a:extLst>
                <a:ext uri="{FF2B5EF4-FFF2-40B4-BE49-F238E27FC236}">
                  <a16:creationId xmlns:a16="http://schemas.microsoft.com/office/drawing/2014/main" id="{E2E737D7-541A-4F89-9CB6-319B6C10B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5" y="800100"/>
              <a:ext cx="136525" cy="127000"/>
            </a:xfrm>
            <a:custGeom>
              <a:avLst/>
              <a:gdLst>
                <a:gd name="T0" fmla="*/ 43 w 86"/>
                <a:gd name="T1" fmla="*/ 0 h 80"/>
                <a:gd name="T2" fmla="*/ 57 w 86"/>
                <a:gd name="T3" fmla="*/ 28 h 80"/>
                <a:gd name="T4" fmla="*/ 86 w 86"/>
                <a:gd name="T5" fmla="*/ 28 h 80"/>
                <a:gd name="T6" fmla="*/ 62 w 86"/>
                <a:gd name="T7" fmla="*/ 47 h 80"/>
                <a:gd name="T8" fmla="*/ 71 w 86"/>
                <a:gd name="T9" fmla="*/ 80 h 80"/>
                <a:gd name="T10" fmla="*/ 43 w 86"/>
                <a:gd name="T11" fmla="*/ 61 h 80"/>
                <a:gd name="T12" fmla="*/ 15 w 86"/>
                <a:gd name="T13" fmla="*/ 80 h 80"/>
                <a:gd name="T14" fmla="*/ 24 w 86"/>
                <a:gd name="T15" fmla="*/ 47 h 80"/>
                <a:gd name="T16" fmla="*/ 0 w 86"/>
                <a:gd name="T17" fmla="*/ 28 h 80"/>
                <a:gd name="T18" fmla="*/ 29 w 86"/>
                <a:gd name="T19" fmla="*/ 28 h 80"/>
                <a:gd name="T20" fmla="*/ 43 w 86"/>
                <a:gd name="T2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80">
                  <a:moveTo>
                    <a:pt x="43" y="0"/>
                  </a:moveTo>
                  <a:lnTo>
                    <a:pt x="57" y="28"/>
                  </a:lnTo>
                  <a:lnTo>
                    <a:pt x="86" y="28"/>
                  </a:lnTo>
                  <a:lnTo>
                    <a:pt x="62" y="47"/>
                  </a:lnTo>
                  <a:lnTo>
                    <a:pt x="71" y="80"/>
                  </a:lnTo>
                  <a:lnTo>
                    <a:pt x="43" y="61"/>
                  </a:lnTo>
                  <a:lnTo>
                    <a:pt x="15" y="80"/>
                  </a:lnTo>
                  <a:lnTo>
                    <a:pt x="24" y="47"/>
                  </a:lnTo>
                  <a:lnTo>
                    <a:pt x="0" y="28"/>
                  </a:lnTo>
                  <a:lnTo>
                    <a:pt x="29" y="28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485F7449-4555-4229-A308-D58CC9DBE6D7}"/>
              </a:ext>
            </a:extLst>
          </p:cNvPr>
          <p:cNvSpPr/>
          <p:nvPr/>
        </p:nvSpPr>
        <p:spPr>
          <a:xfrm>
            <a:off x="947738" y="2354500"/>
            <a:ext cx="652063" cy="652063"/>
          </a:xfrm>
          <a:prstGeom prst="ellips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A5616"/>
              </a:solidFill>
              <a:effectLst/>
              <a:uLnTx/>
              <a:uFillTx/>
              <a:latin typeface="+mn-lt"/>
              <a:ea typeface="Mark OT Light" charset="0"/>
              <a:cs typeface="Mark OT Light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AF2FD4-1780-42F8-AA9F-AD6E3409FAA8}"/>
              </a:ext>
            </a:extLst>
          </p:cNvPr>
          <p:cNvSpPr/>
          <p:nvPr/>
        </p:nvSpPr>
        <p:spPr bwMode="gray">
          <a:xfrm>
            <a:off x="1882050" y="2411227"/>
            <a:ext cx="1697764" cy="53860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1600" b="1" dirty="0">
                <a:solidFill>
                  <a:srgbClr val="265D77"/>
                </a:solidFill>
                <a:ea typeface="Arial" charset="0"/>
                <a:cs typeface="Arial" charset="0"/>
              </a:rPr>
              <a:t>Founded</a:t>
            </a:r>
          </a:p>
          <a:p>
            <a:pPr algn="l" defTabSz="1838325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1400" dirty="0">
                <a:latin typeface="+mn-lt"/>
                <a:ea typeface="Helvetica Neue" panose="020B0604020202020204"/>
                <a:cs typeface="Helvetica Neue" panose="020B0604020202020204"/>
              </a:rPr>
              <a:t>1974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869E802-2EC1-4E3A-A3A3-DAC6E65E9B32}"/>
              </a:ext>
            </a:extLst>
          </p:cNvPr>
          <p:cNvSpPr/>
          <p:nvPr/>
        </p:nvSpPr>
        <p:spPr>
          <a:xfrm>
            <a:off x="3767331" y="2354500"/>
            <a:ext cx="652063" cy="652063"/>
          </a:xfrm>
          <a:prstGeom prst="ellips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A5616"/>
              </a:solidFill>
              <a:effectLst/>
              <a:uLnTx/>
              <a:uFillTx/>
              <a:latin typeface="+mn-lt"/>
              <a:ea typeface="Mark OT Light" charset="0"/>
              <a:cs typeface="Mark OT Light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C2C3A7-EFEB-4F58-A92B-54EBFC4870BA}"/>
              </a:ext>
            </a:extLst>
          </p:cNvPr>
          <p:cNvSpPr/>
          <p:nvPr/>
        </p:nvSpPr>
        <p:spPr bwMode="gray">
          <a:xfrm>
            <a:off x="4701643" y="2411227"/>
            <a:ext cx="2506199" cy="273921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1600" b="1" dirty="0">
                <a:solidFill>
                  <a:srgbClr val="265D77"/>
                </a:solidFill>
                <a:ea typeface="Arial" charset="0"/>
                <a:cs typeface="Arial" charset="0"/>
              </a:rPr>
              <a:t>Customers</a:t>
            </a:r>
          </a:p>
          <a:p>
            <a:pPr marL="285750" indent="-285750" algn="l" defTabSz="1838325">
              <a:spcBef>
                <a:spcPts val="1200"/>
              </a:spcBef>
              <a:buClr>
                <a:schemeClr val="accent1"/>
              </a:buClr>
              <a:buSzPct val="100000"/>
              <a:buFont typeface="Calibri Light" panose="020F0302020204030204" pitchFamily="34" charset="0"/>
              <a:buChar char="›"/>
            </a:pPr>
            <a:r>
              <a:rPr lang="en-US" sz="1400" dirty="0">
                <a:latin typeface="+mn-lt"/>
                <a:ea typeface="Helvetica Neue" panose="020B0604020202020204"/>
                <a:cs typeface="Helvetica Neue" panose="020B0604020202020204"/>
              </a:rPr>
              <a:t>350+ health plans</a:t>
            </a:r>
          </a:p>
          <a:p>
            <a:pPr marL="285750" indent="-285750" algn="l" defTabSz="1838325">
              <a:spcBef>
                <a:spcPts val="1200"/>
              </a:spcBef>
              <a:buClr>
                <a:schemeClr val="accent1"/>
              </a:buClr>
              <a:buSzPct val="100000"/>
              <a:buFont typeface="Calibri Light" panose="020F0302020204030204" pitchFamily="34" charset="0"/>
              <a:buChar char="›"/>
            </a:pPr>
            <a:r>
              <a:rPr lang="en-US" sz="1400" dirty="0">
                <a:latin typeface="+mn-lt"/>
                <a:ea typeface="Helvetica Neue" panose="020B0604020202020204"/>
                <a:cs typeface="Helvetica Neue" panose="020B0604020202020204"/>
              </a:rPr>
              <a:t>40+ state Medicaid programs</a:t>
            </a:r>
          </a:p>
          <a:p>
            <a:pPr marL="285750" indent="-285750" algn="l" defTabSz="1838325">
              <a:spcBef>
                <a:spcPts val="1200"/>
              </a:spcBef>
              <a:buClr>
                <a:schemeClr val="accent1"/>
              </a:buClr>
              <a:buSzPct val="100000"/>
              <a:buFont typeface="Calibri Light" panose="020F0302020204030204" pitchFamily="34" charset="0"/>
              <a:buChar char="›"/>
            </a:pPr>
            <a:r>
              <a:rPr lang="en-US" sz="1400" dirty="0">
                <a:latin typeface="+mn-lt"/>
                <a:ea typeface="Helvetica Neue" panose="020B0604020202020204"/>
                <a:cs typeface="Helvetica Neue" panose="020B0604020202020204"/>
              </a:rPr>
              <a:t>160+ employers</a:t>
            </a:r>
          </a:p>
          <a:p>
            <a:pPr marL="285750" indent="-285750" algn="l" defTabSz="1838325">
              <a:spcBef>
                <a:spcPts val="1200"/>
              </a:spcBef>
              <a:buClr>
                <a:schemeClr val="accent1"/>
              </a:buClr>
              <a:buSzPct val="100000"/>
              <a:buFont typeface="Calibri Light" panose="020F0302020204030204" pitchFamily="34" charset="0"/>
              <a:buChar char="›"/>
            </a:pPr>
            <a:r>
              <a:rPr lang="en-US" sz="1400" dirty="0">
                <a:latin typeface="+mn-lt"/>
                <a:ea typeface="Helvetica Neue" panose="020B0604020202020204"/>
                <a:cs typeface="Helvetica Neue" panose="020B0604020202020204"/>
              </a:rPr>
              <a:t>Federal agencies (CMS,VA, CDC)</a:t>
            </a:r>
          </a:p>
          <a:p>
            <a:pPr marL="285750" indent="-285750" algn="l" defTabSz="1838325">
              <a:spcBef>
                <a:spcPts val="1200"/>
              </a:spcBef>
              <a:buClr>
                <a:schemeClr val="accent1"/>
              </a:buClr>
              <a:buSzPct val="100000"/>
              <a:buFont typeface="Calibri Light" panose="020F0302020204030204" pitchFamily="34" charset="0"/>
              <a:buChar char="›"/>
            </a:pPr>
            <a:r>
              <a:rPr lang="en-US" sz="1400" dirty="0">
                <a:latin typeface="+mn-lt"/>
                <a:ea typeface="Helvetica Neue" panose="020B0604020202020204"/>
                <a:cs typeface="Helvetica Neue" panose="020B0604020202020204"/>
              </a:rPr>
              <a:t>TPAs, PBMs, At-risk providers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C8501C9-6B6C-4CF7-98C0-CADEA0707EE7}"/>
              </a:ext>
            </a:extLst>
          </p:cNvPr>
          <p:cNvSpPr/>
          <p:nvPr/>
        </p:nvSpPr>
        <p:spPr>
          <a:xfrm>
            <a:off x="947738" y="3440634"/>
            <a:ext cx="652063" cy="652063"/>
          </a:xfrm>
          <a:prstGeom prst="ellips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A5616"/>
              </a:solidFill>
              <a:effectLst/>
              <a:uLnTx/>
              <a:uFillTx/>
              <a:latin typeface="+mn-lt"/>
              <a:ea typeface="Mark OT Light" charset="0"/>
              <a:cs typeface="Mark OT Light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F0C1D84-905A-450B-9F5D-1F8A2BD046B6}"/>
              </a:ext>
            </a:extLst>
          </p:cNvPr>
          <p:cNvSpPr/>
          <p:nvPr/>
        </p:nvSpPr>
        <p:spPr bwMode="gray">
          <a:xfrm>
            <a:off x="1882050" y="3497361"/>
            <a:ext cx="1697764" cy="53860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1600" b="1" dirty="0">
                <a:solidFill>
                  <a:srgbClr val="265D77"/>
                </a:solidFill>
                <a:ea typeface="Arial" charset="0"/>
                <a:cs typeface="Arial" charset="0"/>
              </a:rPr>
              <a:t>HQ</a:t>
            </a:r>
          </a:p>
          <a:p>
            <a:pPr algn="l" defTabSz="1838325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1400" dirty="0">
                <a:latin typeface="+mn-lt"/>
                <a:ea typeface="Helvetica Neue" panose="020B0604020202020204"/>
                <a:cs typeface="Helvetica Neue" panose="020B0604020202020204"/>
              </a:rPr>
              <a:t>Irving, Texas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8AAF880-E583-4A8A-900D-FAA4156694B5}"/>
              </a:ext>
            </a:extLst>
          </p:cNvPr>
          <p:cNvSpPr/>
          <p:nvPr/>
        </p:nvSpPr>
        <p:spPr>
          <a:xfrm>
            <a:off x="947738" y="4526769"/>
            <a:ext cx="652063" cy="652063"/>
          </a:xfrm>
          <a:prstGeom prst="ellips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A5616"/>
              </a:solidFill>
              <a:effectLst/>
              <a:uLnTx/>
              <a:uFillTx/>
              <a:latin typeface="+mn-lt"/>
              <a:ea typeface="Mark OT Light" charset="0"/>
              <a:cs typeface="Mark OT Light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1F290ED-7227-48C5-8EC1-55995A38E9D5}"/>
              </a:ext>
            </a:extLst>
          </p:cNvPr>
          <p:cNvSpPr/>
          <p:nvPr/>
        </p:nvSpPr>
        <p:spPr bwMode="gray">
          <a:xfrm>
            <a:off x="1882050" y="4475773"/>
            <a:ext cx="2651518" cy="7540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1600" b="1" dirty="0">
                <a:solidFill>
                  <a:srgbClr val="265D77"/>
                </a:solidFill>
                <a:ea typeface="Arial" charset="0"/>
                <a:cs typeface="Arial" charset="0"/>
              </a:rPr>
              <a:t>Employees</a:t>
            </a:r>
          </a:p>
          <a:p>
            <a:pPr defTabSz="1838325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1400" dirty="0">
                <a:latin typeface="+mn-lt"/>
                <a:ea typeface="Helvetica Neue" panose="020B0604020202020204"/>
                <a:cs typeface="Helvetica Neue" panose="020B0604020202020204"/>
              </a:rPr>
              <a:t>~3,100, including international presence in India and Australia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0937AB4-D4ED-4865-B2C1-CBB636DBCDC0}"/>
              </a:ext>
            </a:extLst>
          </p:cNvPr>
          <p:cNvGrpSpPr/>
          <p:nvPr/>
        </p:nvGrpSpPr>
        <p:grpSpPr>
          <a:xfrm>
            <a:off x="1146769" y="2500350"/>
            <a:ext cx="254000" cy="360362"/>
            <a:chOff x="3406776" y="728663"/>
            <a:chExt cx="254000" cy="360362"/>
          </a:xfrm>
          <a:solidFill>
            <a:schemeClr val="accent4"/>
          </a:solidFill>
        </p:grpSpPr>
        <p:sp>
          <p:nvSpPr>
            <p:cNvPr id="53" name="Freeform 88">
              <a:extLst>
                <a:ext uri="{FF2B5EF4-FFF2-40B4-BE49-F238E27FC236}">
                  <a16:creationId xmlns:a16="http://schemas.microsoft.com/office/drawing/2014/main" id="{76212CF1-92D2-4106-9BFB-D3864E19EF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776" y="728663"/>
              <a:ext cx="254000" cy="258763"/>
            </a:xfrm>
            <a:custGeom>
              <a:avLst/>
              <a:gdLst>
                <a:gd name="T0" fmla="*/ 378 w 963"/>
                <a:gd name="T1" fmla="*/ 935 h 975"/>
                <a:gd name="T2" fmla="*/ 276 w 963"/>
                <a:gd name="T3" fmla="*/ 910 h 975"/>
                <a:gd name="T4" fmla="*/ 165 w 963"/>
                <a:gd name="T5" fmla="*/ 861 h 975"/>
                <a:gd name="T6" fmla="*/ 126 w 963"/>
                <a:gd name="T7" fmla="*/ 740 h 975"/>
                <a:gd name="T8" fmla="*/ 25 w 963"/>
                <a:gd name="T9" fmla="*/ 675 h 975"/>
                <a:gd name="T10" fmla="*/ 4 w 963"/>
                <a:gd name="T11" fmla="*/ 557 h 975"/>
                <a:gd name="T12" fmla="*/ 18 w 963"/>
                <a:gd name="T13" fmla="*/ 454 h 975"/>
                <a:gd name="T14" fmla="*/ 7 w 963"/>
                <a:gd name="T15" fmla="*/ 337 h 975"/>
                <a:gd name="T16" fmla="*/ 97 w 963"/>
                <a:gd name="T17" fmla="*/ 243 h 975"/>
                <a:gd name="T18" fmla="*/ 142 w 963"/>
                <a:gd name="T19" fmla="*/ 146 h 975"/>
                <a:gd name="T20" fmla="*/ 235 w 963"/>
                <a:gd name="T21" fmla="*/ 71 h 975"/>
                <a:gd name="T22" fmla="*/ 351 w 963"/>
                <a:gd name="T23" fmla="*/ 71 h 975"/>
                <a:gd name="T24" fmla="*/ 460 w 963"/>
                <a:gd name="T25" fmla="*/ 2 h 975"/>
                <a:gd name="T26" fmla="*/ 578 w 963"/>
                <a:gd name="T27" fmla="*/ 33 h 975"/>
                <a:gd name="T28" fmla="*/ 678 w 963"/>
                <a:gd name="T29" fmla="*/ 65 h 975"/>
                <a:gd name="T30" fmla="*/ 791 w 963"/>
                <a:gd name="T31" fmla="*/ 106 h 975"/>
                <a:gd name="T32" fmla="*/ 838 w 963"/>
                <a:gd name="T33" fmla="*/ 225 h 975"/>
                <a:gd name="T34" fmla="*/ 931 w 963"/>
                <a:gd name="T35" fmla="*/ 292 h 975"/>
                <a:gd name="T36" fmla="*/ 961 w 963"/>
                <a:gd name="T37" fmla="*/ 408 h 975"/>
                <a:gd name="T38" fmla="*/ 940 w 963"/>
                <a:gd name="T39" fmla="*/ 512 h 975"/>
                <a:gd name="T40" fmla="*/ 955 w 963"/>
                <a:gd name="T41" fmla="*/ 638 h 975"/>
                <a:gd name="T42" fmla="*/ 876 w 963"/>
                <a:gd name="T43" fmla="*/ 728 h 975"/>
                <a:gd name="T44" fmla="*/ 825 w 963"/>
                <a:gd name="T45" fmla="*/ 820 h 975"/>
                <a:gd name="T46" fmla="*/ 737 w 963"/>
                <a:gd name="T47" fmla="*/ 901 h 975"/>
                <a:gd name="T48" fmla="*/ 617 w 963"/>
                <a:gd name="T49" fmla="*/ 896 h 975"/>
                <a:gd name="T50" fmla="*/ 513 w 963"/>
                <a:gd name="T51" fmla="*/ 972 h 975"/>
                <a:gd name="T52" fmla="*/ 386 w 963"/>
                <a:gd name="T53" fmla="*/ 846 h 975"/>
                <a:gd name="T54" fmla="*/ 450 w 963"/>
                <a:gd name="T55" fmla="*/ 913 h 975"/>
                <a:gd name="T56" fmla="*/ 552 w 963"/>
                <a:gd name="T57" fmla="*/ 889 h 975"/>
                <a:gd name="T58" fmla="*/ 601 w 963"/>
                <a:gd name="T59" fmla="*/ 828 h 975"/>
                <a:gd name="T60" fmla="*/ 690 w 963"/>
                <a:gd name="T61" fmla="*/ 853 h 975"/>
                <a:gd name="T62" fmla="*/ 767 w 963"/>
                <a:gd name="T63" fmla="*/ 808 h 975"/>
                <a:gd name="T64" fmla="*/ 777 w 963"/>
                <a:gd name="T65" fmla="*/ 706 h 975"/>
                <a:gd name="T66" fmla="*/ 844 w 963"/>
                <a:gd name="T67" fmla="*/ 681 h 975"/>
                <a:gd name="T68" fmla="*/ 904 w 963"/>
                <a:gd name="T69" fmla="*/ 613 h 975"/>
                <a:gd name="T70" fmla="*/ 877 w 963"/>
                <a:gd name="T71" fmla="*/ 523 h 975"/>
                <a:gd name="T72" fmla="*/ 862 w 963"/>
                <a:gd name="T73" fmla="*/ 464 h 975"/>
                <a:gd name="T74" fmla="*/ 907 w 963"/>
                <a:gd name="T75" fmla="*/ 378 h 975"/>
                <a:gd name="T76" fmla="*/ 836 w 963"/>
                <a:gd name="T77" fmla="*/ 293 h 975"/>
                <a:gd name="T78" fmla="*/ 774 w 963"/>
                <a:gd name="T79" fmla="*/ 257 h 975"/>
                <a:gd name="T80" fmla="*/ 768 w 963"/>
                <a:gd name="T81" fmla="*/ 168 h 975"/>
                <a:gd name="T82" fmla="*/ 682 w 963"/>
                <a:gd name="T83" fmla="*/ 121 h 975"/>
                <a:gd name="T84" fmla="*/ 597 w 963"/>
                <a:gd name="T85" fmla="*/ 146 h 975"/>
                <a:gd name="T86" fmla="*/ 540 w 963"/>
                <a:gd name="T87" fmla="*/ 77 h 975"/>
                <a:gd name="T88" fmla="*/ 450 w 963"/>
                <a:gd name="T89" fmla="*/ 62 h 975"/>
                <a:gd name="T90" fmla="*/ 386 w 963"/>
                <a:gd name="T91" fmla="*/ 128 h 975"/>
                <a:gd name="T92" fmla="*/ 328 w 963"/>
                <a:gd name="T93" fmla="*/ 133 h 975"/>
                <a:gd name="T94" fmla="*/ 228 w 963"/>
                <a:gd name="T95" fmla="*/ 135 h 975"/>
                <a:gd name="T96" fmla="*/ 182 w 963"/>
                <a:gd name="T97" fmla="*/ 210 h 975"/>
                <a:gd name="T98" fmla="*/ 174 w 963"/>
                <a:gd name="T99" fmla="*/ 286 h 975"/>
                <a:gd name="T100" fmla="*/ 87 w 963"/>
                <a:gd name="T101" fmla="*/ 316 h 975"/>
                <a:gd name="T102" fmla="*/ 57 w 963"/>
                <a:gd name="T103" fmla="*/ 400 h 975"/>
                <a:gd name="T104" fmla="*/ 109 w 963"/>
                <a:gd name="T105" fmla="*/ 474 h 975"/>
                <a:gd name="T106" fmla="*/ 73 w 963"/>
                <a:gd name="T107" fmla="*/ 540 h 975"/>
                <a:gd name="T108" fmla="*/ 63 w 963"/>
                <a:gd name="T109" fmla="*/ 628 h 975"/>
                <a:gd name="T110" fmla="*/ 157 w 963"/>
                <a:gd name="T111" fmla="*/ 687 h 975"/>
                <a:gd name="T112" fmla="*/ 182 w 963"/>
                <a:gd name="T113" fmla="*/ 748 h 975"/>
                <a:gd name="T114" fmla="*/ 221 w 963"/>
                <a:gd name="T115" fmla="*/ 836 h 975"/>
                <a:gd name="T116" fmla="*/ 326 w 963"/>
                <a:gd name="T117" fmla="*/ 842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3" h="975">
                  <a:moveTo>
                    <a:pt x="482" y="975"/>
                  </a:moveTo>
                  <a:lnTo>
                    <a:pt x="482" y="975"/>
                  </a:lnTo>
                  <a:lnTo>
                    <a:pt x="471" y="975"/>
                  </a:lnTo>
                  <a:lnTo>
                    <a:pt x="460" y="974"/>
                  </a:lnTo>
                  <a:lnTo>
                    <a:pt x="450" y="972"/>
                  </a:lnTo>
                  <a:lnTo>
                    <a:pt x="440" y="970"/>
                  </a:lnTo>
                  <a:lnTo>
                    <a:pt x="430" y="967"/>
                  </a:lnTo>
                  <a:lnTo>
                    <a:pt x="420" y="962"/>
                  </a:lnTo>
                  <a:lnTo>
                    <a:pt x="411" y="958"/>
                  </a:lnTo>
                  <a:lnTo>
                    <a:pt x="402" y="953"/>
                  </a:lnTo>
                  <a:lnTo>
                    <a:pt x="394" y="948"/>
                  </a:lnTo>
                  <a:lnTo>
                    <a:pt x="386" y="942"/>
                  </a:lnTo>
                  <a:lnTo>
                    <a:pt x="378" y="935"/>
                  </a:lnTo>
                  <a:lnTo>
                    <a:pt x="371" y="928"/>
                  </a:lnTo>
                  <a:lnTo>
                    <a:pt x="363" y="921"/>
                  </a:lnTo>
                  <a:lnTo>
                    <a:pt x="356" y="913"/>
                  </a:lnTo>
                  <a:lnTo>
                    <a:pt x="351" y="905"/>
                  </a:lnTo>
                  <a:lnTo>
                    <a:pt x="345" y="896"/>
                  </a:lnTo>
                  <a:lnTo>
                    <a:pt x="345" y="896"/>
                  </a:lnTo>
                  <a:lnTo>
                    <a:pt x="336" y="900"/>
                  </a:lnTo>
                  <a:lnTo>
                    <a:pt x="326" y="904"/>
                  </a:lnTo>
                  <a:lnTo>
                    <a:pt x="316" y="906"/>
                  </a:lnTo>
                  <a:lnTo>
                    <a:pt x="306" y="908"/>
                  </a:lnTo>
                  <a:lnTo>
                    <a:pt x="296" y="910"/>
                  </a:lnTo>
                  <a:lnTo>
                    <a:pt x="286" y="910"/>
                  </a:lnTo>
                  <a:lnTo>
                    <a:pt x="276" y="910"/>
                  </a:lnTo>
                  <a:lnTo>
                    <a:pt x="265" y="910"/>
                  </a:lnTo>
                  <a:lnTo>
                    <a:pt x="254" y="909"/>
                  </a:lnTo>
                  <a:lnTo>
                    <a:pt x="245" y="907"/>
                  </a:lnTo>
                  <a:lnTo>
                    <a:pt x="235" y="904"/>
                  </a:lnTo>
                  <a:lnTo>
                    <a:pt x="225" y="901"/>
                  </a:lnTo>
                  <a:lnTo>
                    <a:pt x="216" y="898"/>
                  </a:lnTo>
                  <a:lnTo>
                    <a:pt x="207" y="893"/>
                  </a:lnTo>
                  <a:lnTo>
                    <a:pt x="198" y="888"/>
                  </a:lnTo>
                  <a:lnTo>
                    <a:pt x="189" y="882"/>
                  </a:lnTo>
                  <a:lnTo>
                    <a:pt x="189" y="882"/>
                  </a:lnTo>
                  <a:lnTo>
                    <a:pt x="181" y="876"/>
                  </a:lnTo>
                  <a:lnTo>
                    <a:pt x="173" y="869"/>
                  </a:lnTo>
                  <a:lnTo>
                    <a:pt x="165" y="861"/>
                  </a:lnTo>
                  <a:lnTo>
                    <a:pt x="158" y="853"/>
                  </a:lnTo>
                  <a:lnTo>
                    <a:pt x="152" y="845"/>
                  </a:lnTo>
                  <a:lnTo>
                    <a:pt x="146" y="837"/>
                  </a:lnTo>
                  <a:lnTo>
                    <a:pt x="141" y="828"/>
                  </a:lnTo>
                  <a:lnTo>
                    <a:pt x="137" y="819"/>
                  </a:lnTo>
                  <a:lnTo>
                    <a:pt x="133" y="810"/>
                  </a:lnTo>
                  <a:lnTo>
                    <a:pt x="130" y="800"/>
                  </a:lnTo>
                  <a:lnTo>
                    <a:pt x="128" y="791"/>
                  </a:lnTo>
                  <a:lnTo>
                    <a:pt x="126" y="781"/>
                  </a:lnTo>
                  <a:lnTo>
                    <a:pt x="125" y="771"/>
                  </a:lnTo>
                  <a:lnTo>
                    <a:pt x="125" y="760"/>
                  </a:lnTo>
                  <a:lnTo>
                    <a:pt x="125" y="750"/>
                  </a:lnTo>
                  <a:lnTo>
                    <a:pt x="126" y="740"/>
                  </a:lnTo>
                  <a:lnTo>
                    <a:pt x="126" y="740"/>
                  </a:lnTo>
                  <a:lnTo>
                    <a:pt x="115" y="738"/>
                  </a:lnTo>
                  <a:lnTo>
                    <a:pt x="106" y="735"/>
                  </a:lnTo>
                  <a:lnTo>
                    <a:pt x="96" y="731"/>
                  </a:lnTo>
                  <a:lnTo>
                    <a:pt x="87" y="727"/>
                  </a:lnTo>
                  <a:lnTo>
                    <a:pt x="78" y="722"/>
                  </a:lnTo>
                  <a:lnTo>
                    <a:pt x="69" y="717"/>
                  </a:lnTo>
                  <a:lnTo>
                    <a:pt x="60" y="711"/>
                  </a:lnTo>
                  <a:lnTo>
                    <a:pt x="52" y="705"/>
                  </a:lnTo>
                  <a:lnTo>
                    <a:pt x="45" y="698"/>
                  </a:lnTo>
                  <a:lnTo>
                    <a:pt x="38" y="691"/>
                  </a:lnTo>
                  <a:lnTo>
                    <a:pt x="31" y="683"/>
                  </a:lnTo>
                  <a:lnTo>
                    <a:pt x="25" y="675"/>
                  </a:lnTo>
                  <a:lnTo>
                    <a:pt x="20" y="667"/>
                  </a:lnTo>
                  <a:lnTo>
                    <a:pt x="15" y="657"/>
                  </a:lnTo>
                  <a:lnTo>
                    <a:pt x="11" y="648"/>
                  </a:lnTo>
                  <a:lnTo>
                    <a:pt x="7" y="638"/>
                  </a:lnTo>
                  <a:lnTo>
                    <a:pt x="7" y="638"/>
                  </a:lnTo>
                  <a:lnTo>
                    <a:pt x="4" y="628"/>
                  </a:lnTo>
                  <a:lnTo>
                    <a:pt x="2" y="618"/>
                  </a:lnTo>
                  <a:lnTo>
                    <a:pt x="1" y="608"/>
                  </a:lnTo>
                  <a:lnTo>
                    <a:pt x="0" y="598"/>
                  </a:lnTo>
                  <a:lnTo>
                    <a:pt x="0" y="588"/>
                  </a:lnTo>
                  <a:lnTo>
                    <a:pt x="1" y="578"/>
                  </a:lnTo>
                  <a:lnTo>
                    <a:pt x="2" y="568"/>
                  </a:lnTo>
                  <a:lnTo>
                    <a:pt x="4" y="557"/>
                  </a:lnTo>
                  <a:lnTo>
                    <a:pt x="6" y="548"/>
                  </a:lnTo>
                  <a:lnTo>
                    <a:pt x="10" y="538"/>
                  </a:lnTo>
                  <a:lnTo>
                    <a:pt x="13" y="529"/>
                  </a:lnTo>
                  <a:lnTo>
                    <a:pt x="18" y="520"/>
                  </a:lnTo>
                  <a:lnTo>
                    <a:pt x="23" y="511"/>
                  </a:lnTo>
                  <a:lnTo>
                    <a:pt x="28" y="503"/>
                  </a:lnTo>
                  <a:lnTo>
                    <a:pt x="35" y="495"/>
                  </a:lnTo>
                  <a:lnTo>
                    <a:pt x="41" y="488"/>
                  </a:lnTo>
                  <a:lnTo>
                    <a:pt x="41" y="488"/>
                  </a:lnTo>
                  <a:lnTo>
                    <a:pt x="35" y="480"/>
                  </a:lnTo>
                  <a:lnTo>
                    <a:pt x="28" y="472"/>
                  </a:lnTo>
                  <a:lnTo>
                    <a:pt x="23" y="463"/>
                  </a:lnTo>
                  <a:lnTo>
                    <a:pt x="18" y="454"/>
                  </a:lnTo>
                  <a:lnTo>
                    <a:pt x="13" y="445"/>
                  </a:lnTo>
                  <a:lnTo>
                    <a:pt x="9" y="435"/>
                  </a:lnTo>
                  <a:lnTo>
                    <a:pt x="6" y="426"/>
                  </a:lnTo>
                  <a:lnTo>
                    <a:pt x="4" y="416"/>
                  </a:lnTo>
                  <a:lnTo>
                    <a:pt x="2" y="407"/>
                  </a:lnTo>
                  <a:lnTo>
                    <a:pt x="1" y="397"/>
                  </a:lnTo>
                  <a:lnTo>
                    <a:pt x="0" y="387"/>
                  </a:lnTo>
                  <a:lnTo>
                    <a:pt x="0" y="377"/>
                  </a:lnTo>
                  <a:lnTo>
                    <a:pt x="1" y="367"/>
                  </a:lnTo>
                  <a:lnTo>
                    <a:pt x="2" y="356"/>
                  </a:lnTo>
                  <a:lnTo>
                    <a:pt x="5" y="346"/>
                  </a:lnTo>
                  <a:lnTo>
                    <a:pt x="7" y="337"/>
                  </a:lnTo>
                  <a:lnTo>
                    <a:pt x="7" y="337"/>
                  </a:lnTo>
                  <a:lnTo>
                    <a:pt x="11" y="327"/>
                  </a:lnTo>
                  <a:lnTo>
                    <a:pt x="15" y="318"/>
                  </a:lnTo>
                  <a:lnTo>
                    <a:pt x="20" y="309"/>
                  </a:lnTo>
                  <a:lnTo>
                    <a:pt x="26" y="300"/>
                  </a:lnTo>
                  <a:lnTo>
                    <a:pt x="32" y="292"/>
                  </a:lnTo>
                  <a:lnTo>
                    <a:pt x="38" y="284"/>
                  </a:lnTo>
                  <a:lnTo>
                    <a:pt x="45" y="277"/>
                  </a:lnTo>
                  <a:lnTo>
                    <a:pt x="53" y="270"/>
                  </a:lnTo>
                  <a:lnTo>
                    <a:pt x="60" y="264"/>
                  </a:lnTo>
                  <a:lnTo>
                    <a:pt x="70" y="257"/>
                  </a:lnTo>
                  <a:lnTo>
                    <a:pt x="78" y="252"/>
                  </a:lnTo>
                  <a:lnTo>
                    <a:pt x="87" y="247"/>
                  </a:lnTo>
                  <a:lnTo>
                    <a:pt x="97" y="243"/>
                  </a:lnTo>
                  <a:lnTo>
                    <a:pt x="106" y="240"/>
                  </a:lnTo>
                  <a:lnTo>
                    <a:pt x="116" y="237"/>
                  </a:lnTo>
                  <a:lnTo>
                    <a:pt x="126" y="234"/>
                  </a:lnTo>
                  <a:lnTo>
                    <a:pt x="126" y="234"/>
                  </a:lnTo>
                  <a:lnTo>
                    <a:pt x="125" y="224"/>
                  </a:lnTo>
                  <a:lnTo>
                    <a:pt x="125" y="214"/>
                  </a:lnTo>
                  <a:lnTo>
                    <a:pt x="125" y="204"/>
                  </a:lnTo>
                  <a:lnTo>
                    <a:pt x="127" y="194"/>
                  </a:lnTo>
                  <a:lnTo>
                    <a:pt x="128" y="184"/>
                  </a:lnTo>
                  <a:lnTo>
                    <a:pt x="131" y="175"/>
                  </a:lnTo>
                  <a:lnTo>
                    <a:pt x="134" y="165"/>
                  </a:lnTo>
                  <a:lnTo>
                    <a:pt x="138" y="155"/>
                  </a:lnTo>
                  <a:lnTo>
                    <a:pt x="142" y="146"/>
                  </a:lnTo>
                  <a:lnTo>
                    <a:pt x="147" y="137"/>
                  </a:lnTo>
                  <a:lnTo>
                    <a:pt x="152" y="129"/>
                  </a:lnTo>
                  <a:lnTo>
                    <a:pt x="158" y="121"/>
                  </a:lnTo>
                  <a:lnTo>
                    <a:pt x="165" y="113"/>
                  </a:lnTo>
                  <a:lnTo>
                    <a:pt x="173" y="106"/>
                  </a:lnTo>
                  <a:lnTo>
                    <a:pt x="181" y="100"/>
                  </a:lnTo>
                  <a:lnTo>
                    <a:pt x="189" y="93"/>
                  </a:lnTo>
                  <a:lnTo>
                    <a:pt x="189" y="93"/>
                  </a:lnTo>
                  <a:lnTo>
                    <a:pt x="198" y="88"/>
                  </a:lnTo>
                  <a:lnTo>
                    <a:pt x="207" y="82"/>
                  </a:lnTo>
                  <a:lnTo>
                    <a:pt x="216" y="78"/>
                  </a:lnTo>
                  <a:lnTo>
                    <a:pt x="226" y="74"/>
                  </a:lnTo>
                  <a:lnTo>
                    <a:pt x="235" y="71"/>
                  </a:lnTo>
                  <a:lnTo>
                    <a:pt x="245" y="69"/>
                  </a:lnTo>
                  <a:lnTo>
                    <a:pt x="255" y="67"/>
                  </a:lnTo>
                  <a:lnTo>
                    <a:pt x="265" y="66"/>
                  </a:lnTo>
                  <a:lnTo>
                    <a:pt x="276" y="65"/>
                  </a:lnTo>
                  <a:lnTo>
                    <a:pt x="286" y="65"/>
                  </a:lnTo>
                  <a:lnTo>
                    <a:pt x="297" y="66"/>
                  </a:lnTo>
                  <a:lnTo>
                    <a:pt x="307" y="67"/>
                  </a:lnTo>
                  <a:lnTo>
                    <a:pt x="317" y="69"/>
                  </a:lnTo>
                  <a:lnTo>
                    <a:pt x="326" y="72"/>
                  </a:lnTo>
                  <a:lnTo>
                    <a:pt x="336" y="75"/>
                  </a:lnTo>
                  <a:lnTo>
                    <a:pt x="345" y="79"/>
                  </a:lnTo>
                  <a:lnTo>
                    <a:pt x="345" y="79"/>
                  </a:lnTo>
                  <a:lnTo>
                    <a:pt x="351" y="71"/>
                  </a:lnTo>
                  <a:lnTo>
                    <a:pt x="357" y="62"/>
                  </a:lnTo>
                  <a:lnTo>
                    <a:pt x="363" y="54"/>
                  </a:lnTo>
                  <a:lnTo>
                    <a:pt x="371" y="46"/>
                  </a:lnTo>
                  <a:lnTo>
                    <a:pt x="378" y="39"/>
                  </a:lnTo>
                  <a:lnTo>
                    <a:pt x="386" y="33"/>
                  </a:lnTo>
                  <a:lnTo>
                    <a:pt x="394" y="27"/>
                  </a:lnTo>
                  <a:lnTo>
                    <a:pt x="403" y="22"/>
                  </a:lnTo>
                  <a:lnTo>
                    <a:pt x="411" y="17"/>
                  </a:lnTo>
                  <a:lnTo>
                    <a:pt x="421" y="13"/>
                  </a:lnTo>
                  <a:lnTo>
                    <a:pt x="430" y="9"/>
                  </a:lnTo>
                  <a:lnTo>
                    <a:pt x="440" y="6"/>
                  </a:lnTo>
                  <a:lnTo>
                    <a:pt x="450" y="3"/>
                  </a:lnTo>
                  <a:lnTo>
                    <a:pt x="460" y="2"/>
                  </a:lnTo>
                  <a:lnTo>
                    <a:pt x="471" y="1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92" y="1"/>
                  </a:lnTo>
                  <a:lnTo>
                    <a:pt x="503" y="2"/>
                  </a:lnTo>
                  <a:lnTo>
                    <a:pt x="513" y="3"/>
                  </a:lnTo>
                  <a:lnTo>
                    <a:pt x="523" y="6"/>
                  </a:lnTo>
                  <a:lnTo>
                    <a:pt x="533" y="9"/>
                  </a:lnTo>
                  <a:lnTo>
                    <a:pt x="542" y="13"/>
                  </a:lnTo>
                  <a:lnTo>
                    <a:pt x="551" y="17"/>
                  </a:lnTo>
                  <a:lnTo>
                    <a:pt x="560" y="22"/>
                  </a:lnTo>
                  <a:lnTo>
                    <a:pt x="570" y="27"/>
                  </a:lnTo>
                  <a:lnTo>
                    <a:pt x="578" y="33"/>
                  </a:lnTo>
                  <a:lnTo>
                    <a:pt x="586" y="39"/>
                  </a:lnTo>
                  <a:lnTo>
                    <a:pt x="593" y="46"/>
                  </a:lnTo>
                  <a:lnTo>
                    <a:pt x="600" y="54"/>
                  </a:lnTo>
                  <a:lnTo>
                    <a:pt x="606" y="63"/>
                  </a:lnTo>
                  <a:lnTo>
                    <a:pt x="612" y="71"/>
                  </a:lnTo>
                  <a:lnTo>
                    <a:pt x="617" y="80"/>
                  </a:lnTo>
                  <a:lnTo>
                    <a:pt x="617" y="80"/>
                  </a:lnTo>
                  <a:lnTo>
                    <a:pt x="627" y="75"/>
                  </a:lnTo>
                  <a:lnTo>
                    <a:pt x="637" y="72"/>
                  </a:lnTo>
                  <a:lnTo>
                    <a:pt x="647" y="69"/>
                  </a:lnTo>
                  <a:lnTo>
                    <a:pt x="657" y="67"/>
                  </a:lnTo>
                  <a:lnTo>
                    <a:pt x="667" y="66"/>
                  </a:lnTo>
                  <a:lnTo>
                    <a:pt x="678" y="65"/>
                  </a:lnTo>
                  <a:lnTo>
                    <a:pt x="688" y="65"/>
                  </a:lnTo>
                  <a:lnTo>
                    <a:pt x="698" y="66"/>
                  </a:lnTo>
                  <a:lnTo>
                    <a:pt x="708" y="67"/>
                  </a:lnTo>
                  <a:lnTo>
                    <a:pt x="718" y="69"/>
                  </a:lnTo>
                  <a:lnTo>
                    <a:pt x="728" y="71"/>
                  </a:lnTo>
                  <a:lnTo>
                    <a:pt x="738" y="74"/>
                  </a:lnTo>
                  <a:lnTo>
                    <a:pt x="747" y="78"/>
                  </a:lnTo>
                  <a:lnTo>
                    <a:pt x="756" y="83"/>
                  </a:lnTo>
                  <a:lnTo>
                    <a:pt x="765" y="88"/>
                  </a:lnTo>
                  <a:lnTo>
                    <a:pt x="775" y="93"/>
                  </a:lnTo>
                  <a:lnTo>
                    <a:pt x="775" y="93"/>
                  </a:lnTo>
                  <a:lnTo>
                    <a:pt x="783" y="100"/>
                  </a:lnTo>
                  <a:lnTo>
                    <a:pt x="791" y="106"/>
                  </a:lnTo>
                  <a:lnTo>
                    <a:pt x="798" y="114"/>
                  </a:lnTo>
                  <a:lnTo>
                    <a:pt x="805" y="121"/>
                  </a:lnTo>
                  <a:lnTo>
                    <a:pt x="811" y="129"/>
                  </a:lnTo>
                  <a:lnTo>
                    <a:pt x="816" y="138"/>
                  </a:lnTo>
                  <a:lnTo>
                    <a:pt x="821" y="147"/>
                  </a:lnTo>
                  <a:lnTo>
                    <a:pt x="826" y="156"/>
                  </a:lnTo>
                  <a:lnTo>
                    <a:pt x="829" y="166"/>
                  </a:lnTo>
                  <a:lnTo>
                    <a:pt x="832" y="175"/>
                  </a:lnTo>
                  <a:lnTo>
                    <a:pt x="835" y="185"/>
                  </a:lnTo>
                  <a:lnTo>
                    <a:pt x="837" y="195"/>
                  </a:lnTo>
                  <a:lnTo>
                    <a:pt x="838" y="205"/>
                  </a:lnTo>
                  <a:lnTo>
                    <a:pt x="838" y="215"/>
                  </a:lnTo>
                  <a:lnTo>
                    <a:pt x="838" y="225"/>
                  </a:lnTo>
                  <a:lnTo>
                    <a:pt x="837" y="235"/>
                  </a:lnTo>
                  <a:lnTo>
                    <a:pt x="837" y="235"/>
                  </a:lnTo>
                  <a:lnTo>
                    <a:pt x="847" y="237"/>
                  </a:lnTo>
                  <a:lnTo>
                    <a:pt x="857" y="240"/>
                  </a:lnTo>
                  <a:lnTo>
                    <a:pt x="867" y="244"/>
                  </a:lnTo>
                  <a:lnTo>
                    <a:pt x="877" y="248"/>
                  </a:lnTo>
                  <a:lnTo>
                    <a:pt x="886" y="252"/>
                  </a:lnTo>
                  <a:lnTo>
                    <a:pt x="895" y="259"/>
                  </a:lnTo>
                  <a:lnTo>
                    <a:pt x="903" y="264"/>
                  </a:lnTo>
                  <a:lnTo>
                    <a:pt x="911" y="271"/>
                  </a:lnTo>
                  <a:lnTo>
                    <a:pt x="918" y="277"/>
                  </a:lnTo>
                  <a:lnTo>
                    <a:pt x="925" y="285"/>
                  </a:lnTo>
                  <a:lnTo>
                    <a:pt x="931" y="292"/>
                  </a:lnTo>
                  <a:lnTo>
                    <a:pt x="937" y="300"/>
                  </a:lnTo>
                  <a:lnTo>
                    <a:pt x="943" y="309"/>
                  </a:lnTo>
                  <a:lnTo>
                    <a:pt x="948" y="318"/>
                  </a:lnTo>
                  <a:lnTo>
                    <a:pt x="952" y="327"/>
                  </a:lnTo>
                  <a:lnTo>
                    <a:pt x="955" y="337"/>
                  </a:lnTo>
                  <a:lnTo>
                    <a:pt x="955" y="337"/>
                  </a:lnTo>
                  <a:lnTo>
                    <a:pt x="958" y="346"/>
                  </a:lnTo>
                  <a:lnTo>
                    <a:pt x="960" y="356"/>
                  </a:lnTo>
                  <a:lnTo>
                    <a:pt x="962" y="368"/>
                  </a:lnTo>
                  <a:lnTo>
                    <a:pt x="963" y="378"/>
                  </a:lnTo>
                  <a:lnTo>
                    <a:pt x="963" y="388"/>
                  </a:lnTo>
                  <a:lnTo>
                    <a:pt x="962" y="398"/>
                  </a:lnTo>
                  <a:lnTo>
                    <a:pt x="961" y="408"/>
                  </a:lnTo>
                  <a:lnTo>
                    <a:pt x="959" y="417"/>
                  </a:lnTo>
                  <a:lnTo>
                    <a:pt x="956" y="427"/>
                  </a:lnTo>
                  <a:lnTo>
                    <a:pt x="953" y="436"/>
                  </a:lnTo>
                  <a:lnTo>
                    <a:pt x="949" y="446"/>
                  </a:lnTo>
                  <a:lnTo>
                    <a:pt x="945" y="455"/>
                  </a:lnTo>
                  <a:lnTo>
                    <a:pt x="940" y="464"/>
                  </a:lnTo>
                  <a:lnTo>
                    <a:pt x="934" y="473"/>
                  </a:lnTo>
                  <a:lnTo>
                    <a:pt x="928" y="481"/>
                  </a:lnTo>
                  <a:lnTo>
                    <a:pt x="921" y="488"/>
                  </a:lnTo>
                  <a:lnTo>
                    <a:pt x="921" y="488"/>
                  </a:lnTo>
                  <a:lnTo>
                    <a:pt x="928" y="496"/>
                  </a:lnTo>
                  <a:lnTo>
                    <a:pt x="934" y="504"/>
                  </a:lnTo>
                  <a:lnTo>
                    <a:pt x="940" y="512"/>
                  </a:lnTo>
                  <a:lnTo>
                    <a:pt x="945" y="521"/>
                  </a:lnTo>
                  <a:lnTo>
                    <a:pt x="949" y="530"/>
                  </a:lnTo>
                  <a:lnTo>
                    <a:pt x="953" y="539"/>
                  </a:lnTo>
                  <a:lnTo>
                    <a:pt x="956" y="549"/>
                  </a:lnTo>
                  <a:lnTo>
                    <a:pt x="959" y="558"/>
                  </a:lnTo>
                  <a:lnTo>
                    <a:pt x="961" y="569"/>
                  </a:lnTo>
                  <a:lnTo>
                    <a:pt x="962" y="579"/>
                  </a:lnTo>
                  <a:lnTo>
                    <a:pt x="963" y="589"/>
                  </a:lnTo>
                  <a:lnTo>
                    <a:pt x="963" y="599"/>
                  </a:lnTo>
                  <a:lnTo>
                    <a:pt x="962" y="609"/>
                  </a:lnTo>
                  <a:lnTo>
                    <a:pt x="960" y="619"/>
                  </a:lnTo>
                  <a:lnTo>
                    <a:pt x="958" y="628"/>
                  </a:lnTo>
                  <a:lnTo>
                    <a:pt x="955" y="638"/>
                  </a:lnTo>
                  <a:lnTo>
                    <a:pt x="955" y="638"/>
                  </a:lnTo>
                  <a:lnTo>
                    <a:pt x="952" y="648"/>
                  </a:lnTo>
                  <a:lnTo>
                    <a:pt x="947" y="657"/>
                  </a:lnTo>
                  <a:lnTo>
                    <a:pt x="943" y="667"/>
                  </a:lnTo>
                  <a:lnTo>
                    <a:pt x="937" y="676"/>
                  </a:lnTo>
                  <a:lnTo>
                    <a:pt x="931" y="684"/>
                  </a:lnTo>
                  <a:lnTo>
                    <a:pt x="925" y="692"/>
                  </a:lnTo>
                  <a:lnTo>
                    <a:pt x="918" y="699"/>
                  </a:lnTo>
                  <a:lnTo>
                    <a:pt x="910" y="706"/>
                  </a:lnTo>
                  <a:lnTo>
                    <a:pt x="902" y="712"/>
                  </a:lnTo>
                  <a:lnTo>
                    <a:pt x="894" y="718"/>
                  </a:lnTo>
                  <a:lnTo>
                    <a:pt x="885" y="723"/>
                  </a:lnTo>
                  <a:lnTo>
                    <a:pt x="876" y="728"/>
                  </a:lnTo>
                  <a:lnTo>
                    <a:pt x="866" y="732"/>
                  </a:lnTo>
                  <a:lnTo>
                    <a:pt x="857" y="735"/>
                  </a:lnTo>
                  <a:lnTo>
                    <a:pt x="847" y="738"/>
                  </a:lnTo>
                  <a:lnTo>
                    <a:pt x="837" y="740"/>
                  </a:lnTo>
                  <a:lnTo>
                    <a:pt x="837" y="740"/>
                  </a:lnTo>
                  <a:lnTo>
                    <a:pt x="838" y="751"/>
                  </a:lnTo>
                  <a:lnTo>
                    <a:pt x="838" y="761"/>
                  </a:lnTo>
                  <a:lnTo>
                    <a:pt x="837" y="772"/>
                  </a:lnTo>
                  <a:lnTo>
                    <a:pt x="836" y="782"/>
                  </a:lnTo>
                  <a:lnTo>
                    <a:pt x="834" y="792"/>
                  </a:lnTo>
                  <a:lnTo>
                    <a:pt x="832" y="801"/>
                  </a:lnTo>
                  <a:lnTo>
                    <a:pt x="829" y="811"/>
                  </a:lnTo>
                  <a:lnTo>
                    <a:pt x="825" y="820"/>
                  </a:lnTo>
                  <a:lnTo>
                    <a:pt x="821" y="829"/>
                  </a:lnTo>
                  <a:lnTo>
                    <a:pt x="816" y="837"/>
                  </a:lnTo>
                  <a:lnTo>
                    <a:pt x="810" y="846"/>
                  </a:lnTo>
                  <a:lnTo>
                    <a:pt x="804" y="854"/>
                  </a:lnTo>
                  <a:lnTo>
                    <a:pt x="798" y="861"/>
                  </a:lnTo>
                  <a:lnTo>
                    <a:pt x="791" y="869"/>
                  </a:lnTo>
                  <a:lnTo>
                    <a:pt x="783" y="876"/>
                  </a:lnTo>
                  <a:lnTo>
                    <a:pt x="775" y="882"/>
                  </a:lnTo>
                  <a:lnTo>
                    <a:pt x="775" y="882"/>
                  </a:lnTo>
                  <a:lnTo>
                    <a:pt x="765" y="888"/>
                  </a:lnTo>
                  <a:lnTo>
                    <a:pt x="756" y="893"/>
                  </a:lnTo>
                  <a:lnTo>
                    <a:pt x="747" y="898"/>
                  </a:lnTo>
                  <a:lnTo>
                    <a:pt x="737" y="901"/>
                  </a:lnTo>
                  <a:lnTo>
                    <a:pt x="727" y="905"/>
                  </a:lnTo>
                  <a:lnTo>
                    <a:pt x="718" y="907"/>
                  </a:lnTo>
                  <a:lnTo>
                    <a:pt x="708" y="909"/>
                  </a:lnTo>
                  <a:lnTo>
                    <a:pt x="697" y="910"/>
                  </a:lnTo>
                  <a:lnTo>
                    <a:pt x="687" y="911"/>
                  </a:lnTo>
                  <a:lnTo>
                    <a:pt x="677" y="911"/>
                  </a:lnTo>
                  <a:lnTo>
                    <a:pt x="666" y="910"/>
                  </a:lnTo>
                  <a:lnTo>
                    <a:pt x="656" y="908"/>
                  </a:lnTo>
                  <a:lnTo>
                    <a:pt x="646" y="906"/>
                  </a:lnTo>
                  <a:lnTo>
                    <a:pt x="636" y="904"/>
                  </a:lnTo>
                  <a:lnTo>
                    <a:pt x="626" y="900"/>
                  </a:lnTo>
                  <a:lnTo>
                    <a:pt x="617" y="896"/>
                  </a:lnTo>
                  <a:lnTo>
                    <a:pt x="617" y="896"/>
                  </a:lnTo>
                  <a:lnTo>
                    <a:pt x="612" y="905"/>
                  </a:lnTo>
                  <a:lnTo>
                    <a:pt x="606" y="913"/>
                  </a:lnTo>
                  <a:lnTo>
                    <a:pt x="599" y="921"/>
                  </a:lnTo>
                  <a:lnTo>
                    <a:pt x="592" y="929"/>
                  </a:lnTo>
                  <a:lnTo>
                    <a:pt x="585" y="936"/>
                  </a:lnTo>
                  <a:lnTo>
                    <a:pt x="577" y="942"/>
                  </a:lnTo>
                  <a:lnTo>
                    <a:pt x="569" y="948"/>
                  </a:lnTo>
                  <a:lnTo>
                    <a:pt x="560" y="953"/>
                  </a:lnTo>
                  <a:lnTo>
                    <a:pt x="551" y="958"/>
                  </a:lnTo>
                  <a:lnTo>
                    <a:pt x="542" y="962"/>
                  </a:lnTo>
                  <a:lnTo>
                    <a:pt x="532" y="967"/>
                  </a:lnTo>
                  <a:lnTo>
                    <a:pt x="523" y="970"/>
                  </a:lnTo>
                  <a:lnTo>
                    <a:pt x="513" y="972"/>
                  </a:lnTo>
                  <a:lnTo>
                    <a:pt x="503" y="974"/>
                  </a:lnTo>
                  <a:lnTo>
                    <a:pt x="492" y="975"/>
                  </a:lnTo>
                  <a:lnTo>
                    <a:pt x="482" y="975"/>
                  </a:lnTo>
                  <a:lnTo>
                    <a:pt x="482" y="975"/>
                  </a:lnTo>
                  <a:close/>
                  <a:moveTo>
                    <a:pt x="358" y="828"/>
                  </a:moveTo>
                  <a:lnTo>
                    <a:pt x="358" y="828"/>
                  </a:lnTo>
                  <a:lnTo>
                    <a:pt x="362" y="828"/>
                  </a:lnTo>
                  <a:lnTo>
                    <a:pt x="366" y="829"/>
                  </a:lnTo>
                  <a:lnTo>
                    <a:pt x="366" y="829"/>
                  </a:lnTo>
                  <a:lnTo>
                    <a:pt x="374" y="832"/>
                  </a:lnTo>
                  <a:lnTo>
                    <a:pt x="379" y="836"/>
                  </a:lnTo>
                  <a:lnTo>
                    <a:pt x="384" y="840"/>
                  </a:lnTo>
                  <a:lnTo>
                    <a:pt x="386" y="846"/>
                  </a:lnTo>
                  <a:lnTo>
                    <a:pt x="386" y="846"/>
                  </a:lnTo>
                  <a:lnTo>
                    <a:pt x="389" y="854"/>
                  </a:lnTo>
                  <a:lnTo>
                    <a:pt x="392" y="862"/>
                  </a:lnTo>
                  <a:lnTo>
                    <a:pt x="396" y="870"/>
                  </a:lnTo>
                  <a:lnTo>
                    <a:pt x="401" y="877"/>
                  </a:lnTo>
                  <a:lnTo>
                    <a:pt x="405" y="883"/>
                  </a:lnTo>
                  <a:lnTo>
                    <a:pt x="411" y="889"/>
                  </a:lnTo>
                  <a:lnTo>
                    <a:pt x="416" y="894"/>
                  </a:lnTo>
                  <a:lnTo>
                    <a:pt x="422" y="899"/>
                  </a:lnTo>
                  <a:lnTo>
                    <a:pt x="429" y="903"/>
                  </a:lnTo>
                  <a:lnTo>
                    <a:pt x="436" y="907"/>
                  </a:lnTo>
                  <a:lnTo>
                    <a:pt x="443" y="911"/>
                  </a:lnTo>
                  <a:lnTo>
                    <a:pt x="450" y="913"/>
                  </a:lnTo>
                  <a:lnTo>
                    <a:pt x="457" y="915"/>
                  </a:lnTo>
                  <a:lnTo>
                    <a:pt x="465" y="917"/>
                  </a:lnTo>
                  <a:lnTo>
                    <a:pt x="474" y="918"/>
                  </a:lnTo>
                  <a:lnTo>
                    <a:pt x="482" y="918"/>
                  </a:lnTo>
                  <a:lnTo>
                    <a:pt x="482" y="918"/>
                  </a:lnTo>
                  <a:lnTo>
                    <a:pt x="490" y="918"/>
                  </a:lnTo>
                  <a:lnTo>
                    <a:pt x="498" y="917"/>
                  </a:lnTo>
                  <a:lnTo>
                    <a:pt x="505" y="915"/>
                  </a:lnTo>
                  <a:lnTo>
                    <a:pt x="513" y="913"/>
                  </a:lnTo>
                  <a:lnTo>
                    <a:pt x="520" y="911"/>
                  </a:lnTo>
                  <a:lnTo>
                    <a:pt x="527" y="907"/>
                  </a:lnTo>
                  <a:lnTo>
                    <a:pt x="540" y="899"/>
                  </a:lnTo>
                  <a:lnTo>
                    <a:pt x="552" y="889"/>
                  </a:lnTo>
                  <a:lnTo>
                    <a:pt x="557" y="884"/>
                  </a:lnTo>
                  <a:lnTo>
                    <a:pt x="562" y="878"/>
                  </a:lnTo>
                  <a:lnTo>
                    <a:pt x="566" y="871"/>
                  </a:lnTo>
                  <a:lnTo>
                    <a:pt x="571" y="865"/>
                  </a:lnTo>
                  <a:lnTo>
                    <a:pt x="574" y="857"/>
                  </a:lnTo>
                  <a:lnTo>
                    <a:pt x="576" y="849"/>
                  </a:lnTo>
                  <a:lnTo>
                    <a:pt x="576" y="849"/>
                  </a:lnTo>
                  <a:lnTo>
                    <a:pt x="579" y="843"/>
                  </a:lnTo>
                  <a:lnTo>
                    <a:pt x="583" y="837"/>
                  </a:lnTo>
                  <a:lnTo>
                    <a:pt x="589" y="833"/>
                  </a:lnTo>
                  <a:lnTo>
                    <a:pt x="595" y="829"/>
                  </a:lnTo>
                  <a:lnTo>
                    <a:pt x="595" y="829"/>
                  </a:lnTo>
                  <a:lnTo>
                    <a:pt x="601" y="828"/>
                  </a:lnTo>
                  <a:lnTo>
                    <a:pt x="608" y="828"/>
                  </a:lnTo>
                  <a:lnTo>
                    <a:pt x="615" y="829"/>
                  </a:lnTo>
                  <a:lnTo>
                    <a:pt x="621" y="832"/>
                  </a:lnTo>
                  <a:lnTo>
                    <a:pt x="621" y="832"/>
                  </a:lnTo>
                  <a:lnTo>
                    <a:pt x="628" y="837"/>
                  </a:lnTo>
                  <a:lnTo>
                    <a:pt x="635" y="841"/>
                  </a:lnTo>
                  <a:lnTo>
                    <a:pt x="642" y="845"/>
                  </a:lnTo>
                  <a:lnTo>
                    <a:pt x="650" y="848"/>
                  </a:lnTo>
                  <a:lnTo>
                    <a:pt x="658" y="850"/>
                  </a:lnTo>
                  <a:lnTo>
                    <a:pt x="665" y="852"/>
                  </a:lnTo>
                  <a:lnTo>
                    <a:pt x="674" y="853"/>
                  </a:lnTo>
                  <a:lnTo>
                    <a:pt x="682" y="854"/>
                  </a:lnTo>
                  <a:lnTo>
                    <a:pt x="690" y="853"/>
                  </a:lnTo>
                  <a:lnTo>
                    <a:pt x="698" y="853"/>
                  </a:lnTo>
                  <a:lnTo>
                    <a:pt x="705" y="851"/>
                  </a:lnTo>
                  <a:lnTo>
                    <a:pt x="713" y="849"/>
                  </a:lnTo>
                  <a:lnTo>
                    <a:pt x="720" y="847"/>
                  </a:lnTo>
                  <a:lnTo>
                    <a:pt x="728" y="844"/>
                  </a:lnTo>
                  <a:lnTo>
                    <a:pt x="735" y="840"/>
                  </a:lnTo>
                  <a:lnTo>
                    <a:pt x="741" y="836"/>
                  </a:lnTo>
                  <a:lnTo>
                    <a:pt x="741" y="836"/>
                  </a:lnTo>
                  <a:lnTo>
                    <a:pt x="747" y="831"/>
                  </a:lnTo>
                  <a:lnTo>
                    <a:pt x="753" y="826"/>
                  </a:lnTo>
                  <a:lnTo>
                    <a:pt x="758" y="820"/>
                  </a:lnTo>
                  <a:lnTo>
                    <a:pt x="763" y="814"/>
                  </a:lnTo>
                  <a:lnTo>
                    <a:pt x="767" y="808"/>
                  </a:lnTo>
                  <a:lnTo>
                    <a:pt x="772" y="801"/>
                  </a:lnTo>
                  <a:lnTo>
                    <a:pt x="778" y="787"/>
                  </a:lnTo>
                  <a:lnTo>
                    <a:pt x="781" y="773"/>
                  </a:lnTo>
                  <a:lnTo>
                    <a:pt x="782" y="765"/>
                  </a:lnTo>
                  <a:lnTo>
                    <a:pt x="782" y="757"/>
                  </a:lnTo>
                  <a:lnTo>
                    <a:pt x="782" y="749"/>
                  </a:lnTo>
                  <a:lnTo>
                    <a:pt x="781" y="742"/>
                  </a:lnTo>
                  <a:lnTo>
                    <a:pt x="779" y="734"/>
                  </a:lnTo>
                  <a:lnTo>
                    <a:pt x="777" y="727"/>
                  </a:lnTo>
                  <a:lnTo>
                    <a:pt x="777" y="727"/>
                  </a:lnTo>
                  <a:lnTo>
                    <a:pt x="775" y="720"/>
                  </a:lnTo>
                  <a:lnTo>
                    <a:pt x="775" y="713"/>
                  </a:lnTo>
                  <a:lnTo>
                    <a:pt x="777" y="706"/>
                  </a:lnTo>
                  <a:lnTo>
                    <a:pt x="780" y="700"/>
                  </a:lnTo>
                  <a:lnTo>
                    <a:pt x="780" y="700"/>
                  </a:lnTo>
                  <a:lnTo>
                    <a:pt x="784" y="694"/>
                  </a:lnTo>
                  <a:lnTo>
                    <a:pt x="790" y="690"/>
                  </a:lnTo>
                  <a:lnTo>
                    <a:pt x="796" y="687"/>
                  </a:lnTo>
                  <a:lnTo>
                    <a:pt x="799" y="687"/>
                  </a:lnTo>
                  <a:lnTo>
                    <a:pt x="803" y="687"/>
                  </a:lnTo>
                  <a:lnTo>
                    <a:pt x="803" y="687"/>
                  </a:lnTo>
                  <a:lnTo>
                    <a:pt x="812" y="687"/>
                  </a:lnTo>
                  <a:lnTo>
                    <a:pt x="820" y="686"/>
                  </a:lnTo>
                  <a:lnTo>
                    <a:pt x="828" y="685"/>
                  </a:lnTo>
                  <a:lnTo>
                    <a:pt x="836" y="683"/>
                  </a:lnTo>
                  <a:lnTo>
                    <a:pt x="844" y="681"/>
                  </a:lnTo>
                  <a:lnTo>
                    <a:pt x="851" y="677"/>
                  </a:lnTo>
                  <a:lnTo>
                    <a:pt x="858" y="674"/>
                  </a:lnTo>
                  <a:lnTo>
                    <a:pt x="864" y="670"/>
                  </a:lnTo>
                  <a:lnTo>
                    <a:pt x="872" y="665"/>
                  </a:lnTo>
                  <a:lnTo>
                    <a:pt x="877" y="659"/>
                  </a:lnTo>
                  <a:lnTo>
                    <a:pt x="883" y="654"/>
                  </a:lnTo>
                  <a:lnTo>
                    <a:pt x="888" y="648"/>
                  </a:lnTo>
                  <a:lnTo>
                    <a:pt x="892" y="641"/>
                  </a:lnTo>
                  <a:lnTo>
                    <a:pt x="896" y="635"/>
                  </a:lnTo>
                  <a:lnTo>
                    <a:pt x="899" y="628"/>
                  </a:lnTo>
                  <a:lnTo>
                    <a:pt x="902" y="620"/>
                  </a:lnTo>
                  <a:lnTo>
                    <a:pt x="902" y="620"/>
                  </a:lnTo>
                  <a:lnTo>
                    <a:pt x="904" y="613"/>
                  </a:lnTo>
                  <a:lnTo>
                    <a:pt x="906" y="605"/>
                  </a:lnTo>
                  <a:lnTo>
                    <a:pt x="907" y="598"/>
                  </a:lnTo>
                  <a:lnTo>
                    <a:pt x="907" y="590"/>
                  </a:lnTo>
                  <a:lnTo>
                    <a:pt x="906" y="583"/>
                  </a:lnTo>
                  <a:lnTo>
                    <a:pt x="905" y="575"/>
                  </a:lnTo>
                  <a:lnTo>
                    <a:pt x="904" y="568"/>
                  </a:lnTo>
                  <a:lnTo>
                    <a:pt x="902" y="561"/>
                  </a:lnTo>
                  <a:lnTo>
                    <a:pt x="899" y="553"/>
                  </a:lnTo>
                  <a:lnTo>
                    <a:pt x="896" y="546"/>
                  </a:lnTo>
                  <a:lnTo>
                    <a:pt x="892" y="540"/>
                  </a:lnTo>
                  <a:lnTo>
                    <a:pt x="887" y="534"/>
                  </a:lnTo>
                  <a:lnTo>
                    <a:pt x="882" y="528"/>
                  </a:lnTo>
                  <a:lnTo>
                    <a:pt x="877" y="523"/>
                  </a:lnTo>
                  <a:lnTo>
                    <a:pt x="871" y="517"/>
                  </a:lnTo>
                  <a:lnTo>
                    <a:pt x="864" y="513"/>
                  </a:lnTo>
                  <a:lnTo>
                    <a:pt x="864" y="513"/>
                  </a:lnTo>
                  <a:lnTo>
                    <a:pt x="858" y="508"/>
                  </a:lnTo>
                  <a:lnTo>
                    <a:pt x="854" y="502"/>
                  </a:lnTo>
                  <a:lnTo>
                    <a:pt x="851" y="495"/>
                  </a:lnTo>
                  <a:lnTo>
                    <a:pt x="850" y="488"/>
                  </a:lnTo>
                  <a:lnTo>
                    <a:pt x="850" y="488"/>
                  </a:lnTo>
                  <a:lnTo>
                    <a:pt x="851" y="481"/>
                  </a:lnTo>
                  <a:lnTo>
                    <a:pt x="853" y="475"/>
                  </a:lnTo>
                  <a:lnTo>
                    <a:pt x="856" y="469"/>
                  </a:lnTo>
                  <a:lnTo>
                    <a:pt x="862" y="464"/>
                  </a:lnTo>
                  <a:lnTo>
                    <a:pt x="862" y="464"/>
                  </a:lnTo>
                  <a:lnTo>
                    <a:pt x="868" y="458"/>
                  </a:lnTo>
                  <a:lnTo>
                    <a:pt x="876" y="453"/>
                  </a:lnTo>
                  <a:lnTo>
                    <a:pt x="881" y="447"/>
                  </a:lnTo>
                  <a:lnTo>
                    <a:pt x="887" y="441"/>
                  </a:lnTo>
                  <a:lnTo>
                    <a:pt x="891" y="435"/>
                  </a:lnTo>
                  <a:lnTo>
                    <a:pt x="895" y="429"/>
                  </a:lnTo>
                  <a:lnTo>
                    <a:pt x="899" y="422"/>
                  </a:lnTo>
                  <a:lnTo>
                    <a:pt x="901" y="415"/>
                  </a:lnTo>
                  <a:lnTo>
                    <a:pt x="904" y="408"/>
                  </a:lnTo>
                  <a:lnTo>
                    <a:pt x="905" y="400"/>
                  </a:lnTo>
                  <a:lnTo>
                    <a:pt x="906" y="393"/>
                  </a:lnTo>
                  <a:lnTo>
                    <a:pt x="907" y="385"/>
                  </a:lnTo>
                  <a:lnTo>
                    <a:pt x="907" y="378"/>
                  </a:lnTo>
                  <a:lnTo>
                    <a:pt x="906" y="370"/>
                  </a:lnTo>
                  <a:lnTo>
                    <a:pt x="904" y="363"/>
                  </a:lnTo>
                  <a:lnTo>
                    <a:pt x="902" y="354"/>
                  </a:lnTo>
                  <a:lnTo>
                    <a:pt x="902" y="354"/>
                  </a:lnTo>
                  <a:lnTo>
                    <a:pt x="899" y="347"/>
                  </a:lnTo>
                  <a:lnTo>
                    <a:pt x="896" y="340"/>
                  </a:lnTo>
                  <a:lnTo>
                    <a:pt x="892" y="333"/>
                  </a:lnTo>
                  <a:lnTo>
                    <a:pt x="887" y="327"/>
                  </a:lnTo>
                  <a:lnTo>
                    <a:pt x="882" y="321"/>
                  </a:lnTo>
                  <a:lnTo>
                    <a:pt x="877" y="316"/>
                  </a:lnTo>
                  <a:lnTo>
                    <a:pt x="864" y="306"/>
                  </a:lnTo>
                  <a:lnTo>
                    <a:pt x="851" y="299"/>
                  </a:lnTo>
                  <a:lnTo>
                    <a:pt x="836" y="293"/>
                  </a:lnTo>
                  <a:lnTo>
                    <a:pt x="829" y="291"/>
                  </a:lnTo>
                  <a:lnTo>
                    <a:pt x="821" y="290"/>
                  </a:lnTo>
                  <a:lnTo>
                    <a:pt x="813" y="289"/>
                  </a:lnTo>
                  <a:lnTo>
                    <a:pt x="806" y="289"/>
                  </a:lnTo>
                  <a:lnTo>
                    <a:pt x="806" y="289"/>
                  </a:lnTo>
                  <a:lnTo>
                    <a:pt x="798" y="288"/>
                  </a:lnTo>
                  <a:lnTo>
                    <a:pt x="791" y="286"/>
                  </a:lnTo>
                  <a:lnTo>
                    <a:pt x="785" y="282"/>
                  </a:lnTo>
                  <a:lnTo>
                    <a:pt x="781" y="277"/>
                  </a:lnTo>
                  <a:lnTo>
                    <a:pt x="781" y="277"/>
                  </a:lnTo>
                  <a:lnTo>
                    <a:pt x="777" y="271"/>
                  </a:lnTo>
                  <a:lnTo>
                    <a:pt x="775" y="264"/>
                  </a:lnTo>
                  <a:lnTo>
                    <a:pt x="774" y="257"/>
                  </a:lnTo>
                  <a:lnTo>
                    <a:pt x="776" y="250"/>
                  </a:lnTo>
                  <a:lnTo>
                    <a:pt x="776" y="250"/>
                  </a:lnTo>
                  <a:lnTo>
                    <a:pt x="778" y="242"/>
                  </a:lnTo>
                  <a:lnTo>
                    <a:pt x="780" y="234"/>
                  </a:lnTo>
                  <a:lnTo>
                    <a:pt x="781" y="226"/>
                  </a:lnTo>
                  <a:lnTo>
                    <a:pt x="782" y="219"/>
                  </a:lnTo>
                  <a:lnTo>
                    <a:pt x="782" y="211"/>
                  </a:lnTo>
                  <a:lnTo>
                    <a:pt x="781" y="203"/>
                  </a:lnTo>
                  <a:lnTo>
                    <a:pt x="780" y="196"/>
                  </a:lnTo>
                  <a:lnTo>
                    <a:pt x="778" y="189"/>
                  </a:lnTo>
                  <a:lnTo>
                    <a:pt x="775" y="182"/>
                  </a:lnTo>
                  <a:lnTo>
                    <a:pt x="772" y="175"/>
                  </a:lnTo>
                  <a:lnTo>
                    <a:pt x="768" y="168"/>
                  </a:lnTo>
                  <a:lnTo>
                    <a:pt x="763" y="162"/>
                  </a:lnTo>
                  <a:lnTo>
                    <a:pt x="759" y="155"/>
                  </a:lnTo>
                  <a:lnTo>
                    <a:pt x="753" y="149"/>
                  </a:lnTo>
                  <a:lnTo>
                    <a:pt x="748" y="144"/>
                  </a:lnTo>
                  <a:lnTo>
                    <a:pt x="741" y="139"/>
                  </a:lnTo>
                  <a:lnTo>
                    <a:pt x="741" y="139"/>
                  </a:lnTo>
                  <a:lnTo>
                    <a:pt x="735" y="135"/>
                  </a:lnTo>
                  <a:lnTo>
                    <a:pt x="728" y="131"/>
                  </a:lnTo>
                  <a:lnTo>
                    <a:pt x="720" y="128"/>
                  </a:lnTo>
                  <a:lnTo>
                    <a:pt x="713" y="125"/>
                  </a:lnTo>
                  <a:lnTo>
                    <a:pt x="706" y="123"/>
                  </a:lnTo>
                  <a:lnTo>
                    <a:pt x="698" y="122"/>
                  </a:lnTo>
                  <a:lnTo>
                    <a:pt x="682" y="121"/>
                  </a:lnTo>
                  <a:lnTo>
                    <a:pt x="666" y="122"/>
                  </a:lnTo>
                  <a:lnTo>
                    <a:pt x="658" y="124"/>
                  </a:lnTo>
                  <a:lnTo>
                    <a:pt x="651" y="126"/>
                  </a:lnTo>
                  <a:lnTo>
                    <a:pt x="644" y="129"/>
                  </a:lnTo>
                  <a:lnTo>
                    <a:pt x="637" y="132"/>
                  </a:lnTo>
                  <a:lnTo>
                    <a:pt x="630" y="136"/>
                  </a:lnTo>
                  <a:lnTo>
                    <a:pt x="623" y="141"/>
                  </a:lnTo>
                  <a:lnTo>
                    <a:pt x="623" y="141"/>
                  </a:lnTo>
                  <a:lnTo>
                    <a:pt x="617" y="144"/>
                  </a:lnTo>
                  <a:lnTo>
                    <a:pt x="610" y="146"/>
                  </a:lnTo>
                  <a:lnTo>
                    <a:pt x="603" y="147"/>
                  </a:lnTo>
                  <a:lnTo>
                    <a:pt x="597" y="146"/>
                  </a:lnTo>
                  <a:lnTo>
                    <a:pt x="597" y="146"/>
                  </a:lnTo>
                  <a:lnTo>
                    <a:pt x="590" y="143"/>
                  </a:lnTo>
                  <a:lnTo>
                    <a:pt x="585" y="139"/>
                  </a:lnTo>
                  <a:lnTo>
                    <a:pt x="580" y="134"/>
                  </a:lnTo>
                  <a:lnTo>
                    <a:pt x="577" y="128"/>
                  </a:lnTo>
                  <a:lnTo>
                    <a:pt x="577" y="128"/>
                  </a:lnTo>
                  <a:lnTo>
                    <a:pt x="575" y="120"/>
                  </a:lnTo>
                  <a:lnTo>
                    <a:pt x="571" y="113"/>
                  </a:lnTo>
                  <a:lnTo>
                    <a:pt x="566" y="106"/>
                  </a:lnTo>
                  <a:lnTo>
                    <a:pt x="562" y="99"/>
                  </a:lnTo>
                  <a:lnTo>
                    <a:pt x="557" y="93"/>
                  </a:lnTo>
                  <a:lnTo>
                    <a:pt x="552" y="87"/>
                  </a:lnTo>
                  <a:lnTo>
                    <a:pt x="546" y="82"/>
                  </a:lnTo>
                  <a:lnTo>
                    <a:pt x="540" y="77"/>
                  </a:lnTo>
                  <a:lnTo>
                    <a:pt x="534" y="72"/>
                  </a:lnTo>
                  <a:lnTo>
                    <a:pt x="527" y="69"/>
                  </a:lnTo>
                  <a:lnTo>
                    <a:pt x="520" y="65"/>
                  </a:lnTo>
                  <a:lnTo>
                    <a:pt x="513" y="62"/>
                  </a:lnTo>
                  <a:lnTo>
                    <a:pt x="505" y="60"/>
                  </a:lnTo>
                  <a:lnTo>
                    <a:pt x="498" y="59"/>
                  </a:lnTo>
                  <a:lnTo>
                    <a:pt x="490" y="58"/>
                  </a:lnTo>
                  <a:lnTo>
                    <a:pt x="482" y="57"/>
                  </a:lnTo>
                  <a:lnTo>
                    <a:pt x="482" y="57"/>
                  </a:lnTo>
                  <a:lnTo>
                    <a:pt x="474" y="58"/>
                  </a:lnTo>
                  <a:lnTo>
                    <a:pt x="465" y="59"/>
                  </a:lnTo>
                  <a:lnTo>
                    <a:pt x="457" y="60"/>
                  </a:lnTo>
                  <a:lnTo>
                    <a:pt x="450" y="62"/>
                  </a:lnTo>
                  <a:lnTo>
                    <a:pt x="443" y="65"/>
                  </a:lnTo>
                  <a:lnTo>
                    <a:pt x="436" y="68"/>
                  </a:lnTo>
                  <a:lnTo>
                    <a:pt x="423" y="76"/>
                  </a:lnTo>
                  <a:lnTo>
                    <a:pt x="411" y="86"/>
                  </a:lnTo>
                  <a:lnTo>
                    <a:pt x="406" y="92"/>
                  </a:lnTo>
                  <a:lnTo>
                    <a:pt x="401" y="98"/>
                  </a:lnTo>
                  <a:lnTo>
                    <a:pt x="397" y="104"/>
                  </a:lnTo>
                  <a:lnTo>
                    <a:pt x="393" y="111"/>
                  </a:lnTo>
                  <a:lnTo>
                    <a:pt x="390" y="118"/>
                  </a:lnTo>
                  <a:lnTo>
                    <a:pt x="387" y="125"/>
                  </a:lnTo>
                  <a:lnTo>
                    <a:pt x="387" y="125"/>
                  </a:lnTo>
                  <a:lnTo>
                    <a:pt x="387" y="126"/>
                  </a:lnTo>
                  <a:lnTo>
                    <a:pt x="386" y="128"/>
                  </a:lnTo>
                  <a:lnTo>
                    <a:pt x="386" y="128"/>
                  </a:lnTo>
                  <a:lnTo>
                    <a:pt x="384" y="134"/>
                  </a:lnTo>
                  <a:lnTo>
                    <a:pt x="380" y="140"/>
                  </a:lnTo>
                  <a:lnTo>
                    <a:pt x="374" y="144"/>
                  </a:lnTo>
                  <a:lnTo>
                    <a:pt x="368" y="147"/>
                  </a:lnTo>
                  <a:lnTo>
                    <a:pt x="368" y="147"/>
                  </a:lnTo>
                  <a:lnTo>
                    <a:pt x="361" y="148"/>
                  </a:lnTo>
                  <a:lnTo>
                    <a:pt x="354" y="148"/>
                  </a:lnTo>
                  <a:lnTo>
                    <a:pt x="348" y="146"/>
                  </a:lnTo>
                  <a:lnTo>
                    <a:pt x="342" y="142"/>
                  </a:lnTo>
                  <a:lnTo>
                    <a:pt x="342" y="142"/>
                  </a:lnTo>
                  <a:lnTo>
                    <a:pt x="335" y="138"/>
                  </a:lnTo>
                  <a:lnTo>
                    <a:pt x="328" y="133"/>
                  </a:lnTo>
                  <a:lnTo>
                    <a:pt x="320" y="130"/>
                  </a:lnTo>
                  <a:lnTo>
                    <a:pt x="313" y="127"/>
                  </a:lnTo>
                  <a:lnTo>
                    <a:pt x="305" y="125"/>
                  </a:lnTo>
                  <a:lnTo>
                    <a:pt x="297" y="123"/>
                  </a:lnTo>
                  <a:lnTo>
                    <a:pt x="289" y="122"/>
                  </a:lnTo>
                  <a:lnTo>
                    <a:pt x="282" y="121"/>
                  </a:lnTo>
                  <a:lnTo>
                    <a:pt x="274" y="121"/>
                  </a:lnTo>
                  <a:lnTo>
                    <a:pt x="265" y="122"/>
                  </a:lnTo>
                  <a:lnTo>
                    <a:pt x="257" y="123"/>
                  </a:lnTo>
                  <a:lnTo>
                    <a:pt x="250" y="125"/>
                  </a:lnTo>
                  <a:lnTo>
                    <a:pt x="242" y="128"/>
                  </a:lnTo>
                  <a:lnTo>
                    <a:pt x="235" y="131"/>
                  </a:lnTo>
                  <a:lnTo>
                    <a:pt x="228" y="135"/>
                  </a:lnTo>
                  <a:lnTo>
                    <a:pt x="221" y="139"/>
                  </a:lnTo>
                  <a:lnTo>
                    <a:pt x="221" y="139"/>
                  </a:lnTo>
                  <a:lnTo>
                    <a:pt x="215" y="144"/>
                  </a:lnTo>
                  <a:lnTo>
                    <a:pt x="209" y="149"/>
                  </a:lnTo>
                  <a:lnTo>
                    <a:pt x="204" y="155"/>
                  </a:lnTo>
                  <a:lnTo>
                    <a:pt x="199" y="162"/>
                  </a:lnTo>
                  <a:lnTo>
                    <a:pt x="195" y="168"/>
                  </a:lnTo>
                  <a:lnTo>
                    <a:pt x="191" y="175"/>
                  </a:lnTo>
                  <a:lnTo>
                    <a:pt x="188" y="181"/>
                  </a:lnTo>
                  <a:lnTo>
                    <a:pt x="186" y="188"/>
                  </a:lnTo>
                  <a:lnTo>
                    <a:pt x="184" y="196"/>
                  </a:lnTo>
                  <a:lnTo>
                    <a:pt x="182" y="203"/>
                  </a:lnTo>
                  <a:lnTo>
                    <a:pt x="182" y="210"/>
                  </a:lnTo>
                  <a:lnTo>
                    <a:pt x="181" y="218"/>
                  </a:lnTo>
                  <a:lnTo>
                    <a:pt x="182" y="225"/>
                  </a:lnTo>
                  <a:lnTo>
                    <a:pt x="183" y="233"/>
                  </a:lnTo>
                  <a:lnTo>
                    <a:pt x="185" y="240"/>
                  </a:lnTo>
                  <a:lnTo>
                    <a:pt x="187" y="248"/>
                  </a:lnTo>
                  <a:lnTo>
                    <a:pt x="187" y="248"/>
                  </a:lnTo>
                  <a:lnTo>
                    <a:pt x="189" y="255"/>
                  </a:lnTo>
                  <a:lnTo>
                    <a:pt x="189" y="263"/>
                  </a:lnTo>
                  <a:lnTo>
                    <a:pt x="187" y="270"/>
                  </a:lnTo>
                  <a:lnTo>
                    <a:pt x="184" y="276"/>
                  </a:lnTo>
                  <a:lnTo>
                    <a:pt x="184" y="276"/>
                  </a:lnTo>
                  <a:lnTo>
                    <a:pt x="179" y="281"/>
                  </a:lnTo>
                  <a:lnTo>
                    <a:pt x="174" y="286"/>
                  </a:lnTo>
                  <a:lnTo>
                    <a:pt x="168" y="288"/>
                  </a:lnTo>
                  <a:lnTo>
                    <a:pt x="160" y="289"/>
                  </a:lnTo>
                  <a:lnTo>
                    <a:pt x="160" y="289"/>
                  </a:lnTo>
                  <a:lnTo>
                    <a:pt x="152" y="289"/>
                  </a:lnTo>
                  <a:lnTo>
                    <a:pt x="143" y="290"/>
                  </a:lnTo>
                  <a:lnTo>
                    <a:pt x="135" y="291"/>
                  </a:lnTo>
                  <a:lnTo>
                    <a:pt x="127" y="293"/>
                  </a:lnTo>
                  <a:lnTo>
                    <a:pt x="120" y="296"/>
                  </a:lnTo>
                  <a:lnTo>
                    <a:pt x="113" y="299"/>
                  </a:lnTo>
                  <a:lnTo>
                    <a:pt x="106" y="302"/>
                  </a:lnTo>
                  <a:lnTo>
                    <a:pt x="99" y="306"/>
                  </a:lnTo>
                  <a:lnTo>
                    <a:pt x="93" y="311"/>
                  </a:lnTo>
                  <a:lnTo>
                    <a:pt x="87" y="316"/>
                  </a:lnTo>
                  <a:lnTo>
                    <a:pt x="81" y="321"/>
                  </a:lnTo>
                  <a:lnTo>
                    <a:pt x="76" y="327"/>
                  </a:lnTo>
                  <a:lnTo>
                    <a:pt x="72" y="333"/>
                  </a:lnTo>
                  <a:lnTo>
                    <a:pt x="68" y="340"/>
                  </a:lnTo>
                  <a:lnTo>
                    <a:pt x="63" y="347"/>
                  </a:lnTo>
                  <a:lnTo>
                    <a:pt x="61" y="354"/>
                  </a:lnTo>
                  <a:lnTo>
                    <a:pt x="61" y="354"/>
                  </a:lnTo>
                  <a:lnTo>
                    <a:pt x="59" y="363"/>
                  </a:lnTo>
                  <a:lnTo>
                    <a:pt x="57" y="370"/>
                  </a:lnTo>
                  <a:lnTo>
                    <a:pt x="56" y="378"/>
                  </a:lnTo>
                  <a:lnTo>
                    <a:pt x="56" y="385"/>
                  </a:lnTo>
                  <a:lnTo>
                    <a:pt x="56" y="393"/>
                  </a:lnTo>
                  <a:lnTo>
                    <a:pt x="57" y="400"/>
                  </a:lnTo>
                  <a:lnTo>
                    <a:pt x="59" y="408"/>
                  </a:lnTo>
                  <a:lnTo>
                    <a:pt x="61" y="415"/>
                  </a:lnTo>
                  <a:lnTo>
                    <a:pt x="64" y="422"/>
                  </a:lnTo>
                  <a:lnTo>
                    <a:pt x="68" y="428"/>
                  </a:lnTo>
                  <a:lnTo>
                    <a:pt x="72" y="435"/>
                  </a:lnTo>
                  <a:lnTo>
                    <a:pt x="76" y="441"/>
                  </a:lnTo>
                  <a:lnTo>
                    <a:pt x="81" y="447"/>
                  </a:lnTo>
                  <a:lnTo>
                    <a:pt x="87" y="452"/>
                  </a:lnTo>
                  <a:lnTo>
                    <a:pt x="93" y="457"/>
                  </a:lnTo>
                  <a:lnTo>
                    <a:pt x="99" y="463"/>
                  </a:lnTo>
                  <a:lnTo>
                    <a:pt x="99" y="463"/>
                  </a:lnTo>
                  <a:lnTo>
                    <a:pt x="104" y="468"/>
                  </a:lnTo>
                  <a:lnTo>
                    <a:pt x="109" y="474"/>
                  </a:lnTo>
                  <a:lnTo>
                    <a:pt x="112" y="480"/>
                  </a:lnTo>
                  <a:lnTo>
                    <a:pt x="113" y="487"/>
                  </a:lnTo>
                  <a:lnTo>
                    <a:pt x="113" y="487"/>
                  </a:lnTo>
                  <a:lnTo>
                    <a:pt x="112" y="494"/>
                  </a:lnTo>
                  <a:lnTo>
                    <a:pt x="110" y="501"/>
                  </a:lnTo>
                  <a:lnTo>
                    <a:pt x="106" y="507"/>
                  </a:lnTo>
                  <a:lnTo>
                    <a:pt x="101" y="511"/>
                  </a:lnTo>
                  <a:lnTo>
                    <a:pt x="101" y="511"/>
                  </a:lnTo>
                  <a:lnTo>
                    <a:pt x="94" y="516"/>
                  </a:lnTo>
                  <a:lnTo>
                    <a:pt x="88" y="522"/>
                  </a:lnTo>
                  <a:lnTo>
                    <a:pt x="82" y="527"/>
                  </a:lnTo>
                  <a:lnTo>
                    <a:pt x="77" y="533"/>
                  </a:lnTo>
                  <a:lnTo>
                    <a:pt x="73" y="540"/>
                  </a:lnTo>
                  <a:lnTo>
                    <a:pt x="69" y="546"/>
                  </a:lnTo>
                  <a:lnTo>
                    <a:pt x="64" y="553"/>
                  </a:lnTo>
                  <a:lnTo>
                    <a:pt x="61" y="561"/>
                  </a:lnTo>
                  <a:lnTo>
                    <a:pt x="59" y="568"/>
                  </a:lnTo>
                  <a:lnTo>
                    <a:pt x="57" y="575"/>
                  </a:lnTo>
                  <a:lnTo>
                    <a:pt x="56" y="583"/>
                  </a:lnTo>
                  <a:lnTo>
                    <a:pt x="56" y="590"/>
                  </a:lnTo>
                  <a:lnTo>
                    <a:pt x="56" y="598"/>
                  </a:lnTo>
                  <a:lnTo>
                    <a:pt x="57" y="605"/>
                  </a:lnTo>
                  <a:lnTo>
                    <a:pt x="59" y="613"/>
                  </a:lnTo>
                  <a:lnTo>
                    <a:pt x="61" y="620"/>
                  </a:lnTo>
                  <a:lnTo>
                    <a:pt x="61" y="620"/>
                  </a:lnTo>
                  <a:lnTo>
                    <a:pt x="63" y="628"/>
                  </a:lnTo>
                  <a:lnTo>
                    <a:pt x="68" y="635"/>
                  </a:lnTo>
                  <a:lnTo>
                    <a:pt x="72" y="641"/>
                  </a:lnTo>
                  <a:lnTo>
                    <a:pt x="76" y="648"/>
                  </a:lnTo>
                  <a:lnTo>
                    <a:pt x="81" y="653"/>
                  </a:lnTo>
                  <a:lnTo>
                    <a:pt x="87" y="659"/>
                  </a:lnTo>
                  <a:lnTo>
                    <a:pt x="99" y="669"/>
                  </a:lnTo>
                  <a:lnTo>
                    <a:pt x="112" y="677"/>
                  </a:lnTo>
                  <a:lnTo>
                    <a:pt x="126" y="683"/>
                  </a:lnTo>
                  <a:lnTo>
                    <a:pt x="134" y="684"/>
                  </a:lnTo>
                  <a:lnTo>
                    <a:pt x="141" y="686"/>
                  </a:lnTo>
                  <a:lnTo>
                    <a:pt x="149" y="687"/>
                  </a:lnTo>
                  <a:lnTo>
                    <a:pt x="157" y="687"/>
                  </a:lnTo>
                  <a:lnTo>
                    <a:pt x="157" y="687"/>
                  </a:lnTo>
                  <a:lnTo>
                    <a:pt x="165" y="688"/>
                  </a:lnTo>
                  <a:lnTo>
                    <a:pt x="173" y="690"/>
                  </a:lnTo>
                  <a:lnTo>
                    <a:pt x="179" y="694"/>
                  </a:lnTo>
                  <a:lnTo>
                    <a:pt x="183" y="699"/>
                  </a:lnTo>
                  <a:lnTo>
                    <a:pt x="183" y="699"/>
                  </a:lnTo>
                  <a:lnTo>
                    <a:pt x="187" y="705"/>
                  </a:lnTo>
                  <a:lnTo>
                    <a:pt x="189" y="711"/>
                  </a:lnTo>
                  <a:lnTo>
                    <a:pt x="189" y="718"/>
                  </a:lnTo>
                  <a:lnTo>
                    <a:pt x="188" y="725"/>
                  </a:lnTo>
                  <a:lnTo>
                    <a:pt x="188" y="725"/>
                  </a:lnTo>
                  <a:lnTo>
                    <a:pt x="185" y="732"/>
                  </a:lnTo>
                  <a:lnTo>
                    <a:pt x="184" y="740"/>
                  </a:lnTo>
                  <a:lnTo>
                    <a:pt x="182" y="748"/>
                  </a:lnTo>
                  <a:lnTo>
                    <a:pt x="182" y="756"/>
                  </a:lnTo>
                  <a:lnTo>
                    <a:pt x="182" y="765"/>
                  </a:lnTo>
                  <a:lnTo>
                    <a:pt x="183" y="772"/>
                  </a:lnTo>
                  <a:lnTo>
                    <a:pt x="184" y="780"/>
                  </a:lnTo>
                  <a:lnTo>
                    <a:pt x="186" y="787"/>
                  </a:lnTo>
                  <a:lnTo>
                    <a:pt x="189" y="794"/>
                  </a:lnTo>
                  <a:lnTo>
                    <a:pt x="192" y="801"/>
                  </a:lnTo>
                  <a:lnTo>
                    <a:pt x="195" y="808"/>
                  </a:lnTo>
                  <a:lnTo>
                    <a:pt x="200" y="814"/>
                  </a:lnTo>
                  <a:lnTo>
                    <a:pt x="204" y="820"/>
                  </a:lnTo>
                  <a:lnTo>
                    <a:pt x="209" y="826"/>
                  </a:lnTo>
                  <a:lnTo>
                    <a:pt x="215" y="831"/>
                  </a:lnTo>
                  <a:lnTo>
                    <a:pt x="221" y="836"/>
                  </a:lnTo>
                  <a:lnTo>
                    <a:pt x="221" y="836"/>
                  </a:lnTo>
                  <a:lnTo>
                    <a:pt x="228" y="840"/>
                  </a:lnTo>
                  <a:lnTo>
                    <a:pt x="235" y="844"/>
                  </a:lnTo>
                  <a:lnTo>
                    <a:pt x="242" y="847"/>
                  </a:lnTo>
                  <a:lnTo>
                    <a:pt x="250" y="849"/>
                  </a:lnTo>
                  <a:lnTo>
                    <a:pt x="257" y="851"/>
                  </a:lnTo>
                  <a:lnTo>
                    <a:pt x="265" y="853"/>
                  </a:lnTo>
                  <a:lnTo>
                    <a:pt x="281" y="854"/>
                  </a:lnTo>
                  <a:lnTo>
                    <a:pt x="297" y="852"/>
                  </a:lnTo>
                  <a:lnTo>
                    <a:pt x="304" y="851"/>
                  </a:lnTo>
                  <a:lnTo>
                    <a:pt x="312" y="849"/>
                  </a:lnTo>
                  <a:lnTo>
                    <a:pt x="319" y="846"/>
                  </a:lnTo>
                  <a:lnTo>
                    <a:pt x="326" y="842"/>
                  </a:lnTo>
                  <a:lnTo>
                    <a:pt x="333" y="839"/>
                  </a:lnTo>
                  <a:lnTo>
                    <a:pt x="340" y="834"/>
                  </a:lnTo>
                  <a:lnTo>
                    <a:pt x="340" y="834"/>
                  </a:lnTo>
                  <a:lnTo>
                    <a:pt x="344" y="831"/>
                  </a:lnTo>
                  <a:lnTo>
                    <a:pt x="348" y="829"/>
                  </a:lnTo>
                  <a:lnTo>
                    <a:pt x="353" y="828"/>
                  </a:lnTo>
                  <a:lnTo>
                    <a:pt x="358" y="828"/>
                  </a:lnTo>
                  <a:lnTo>
                    <a:pt x="358" y="8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9">
              <a:extLst>
                <a:ext uri="{FF2B5EF4-FFF2-40B4-BE49-F238E27FC236}">
                  <a16:creationId xmlns:a16="http://schemas.microsoft.com/office/drawing/2014/main" id="{293D9AFF-AACF-44CB-A084-27A865EB5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1" y="984250"/>
              <a:ext cx="134938" cy="104775"/>
            </a:xfrm>
            <a:custGeom>
              <a:avLst/>
              <a:gdLst>
                <a:gd name="T0" fmla="*/ 482 w 510"/>
                <a:gd name="T1" fmla="*/ 397 h 397"/>
                <a:gd name="T2" fmla="*/ 482 w 510"/>
                <a:gd name="T3" fmla="*/ 397 h 397"/>
                <a:gd name="T4" fmla="*/ 477 w 510"/>
                <a:gd name="T5" fmla="*/ 397 h 397"/>
                <a:gd name="T6" fmla="*/ 472 w 510"/>
                <a:gd name="T7" fmla="*/ 395 h 397"/>
                <a:gd name="T8" fmla="*/ 467 w 510"/>
                <a:gd name="T9" fmla="*/ 393 h 397"/>
                <a:gd name="T10" fmla="*/ 463 w 510"/>
                <a:gd name="T11" fmla="*/ 389 h 397"/>
                <a:gd name="T12" fmla="*/ 256 w 510"/>
                <a:gd name="T13" fmla="*/ 182 h 397"/>
                <a:gd name="T14" fmla="*/ 49 w 510"/>
                <a:gd name="T15" fmla="*/ 389 h 397"/>
                <a:gd name="T16" fmla="*/ 49 w 510"/>
                <a:gd name="T17" fmla="*/ 389 h 397"/>
                <a:gd name="T18" fmla="*/ 46 w 510"/>
                <a:gd name="T19" fmla="*/ 392 h 397"/>
                <a:gd name="T20" fmla="*/ 43 w 510"/>
                <a:gd name="T21" fmla="*/ 394 h 397"/>
                <a:gd name="T22" fmla="*/ 34 w 510"/>
                <a:gd name="T23" fmla="*/ 397 h 397"/>
                <a:gd name="T24" fmla="*/ 30 w 510"/>
                <a:gd name="T25" fmla="*/ 397 h 397"/>
                <a:gd name="T26" fmla="*/ 26 w 510"/>
                <a:gd name="T27" fmla="*/ 397 h 397"/>
                <a:gd name="T28" fmla="*/ 22 w 510"/>
                <a:gd name="T29" fmla="*/ 396 h 397"/>
                <a:gd name="T30" fmla="*/ 18 w 510"/>
                <a:gd name="T31" fmla="*/ 395 h 397"/>
                <a:gd name="T32" fmla="*/ 18 w 510"/>
                <a:gd name="T33" fmla="*/ 395 h 397"/>
                <a:gd name="T34" fmla="*/ 14 w 510"/>
                <a:gd name="T35" fmla="*/ 393 h 397"/>
                <a:gd name="T36" fmla="*/ 11 w 510"/>
                <a:gd name="T37" fmla="*/ 391 h 397"/>
                <a:gd name="T38" fmla="*/ 5 w 510"/>
                <a:gd name="T39" fmla="*/ 385 h 397"/>
                <a:gd name="T40" fmla="*/ 2 w 510"/>
                <a:gd name="T41" fmla="*/ 377 h 397"/>
                <a:gd name="T42" fmla="*/ 1 w 510"/>
                <a:gd name="T43" fmla="*/ 373 h 397"/>
                <a:gd name="T44" fmla="*/ 0 w 510"/>
                <a:gd name="T45" fmla="*/ 369 h 397"/>
                <a:gd name="T46" fmla="*/ 0 w 510"/>
                <a:gd name="T47" fmla="*/ 0 h 397"/>
                <a:gd name="T48" fmla="*/ 57 w 510"/>
                <a:gd name="T49" fmla="*/ 0 h 397"/>
                <a:gd name="T50" fmla="*/ 57 w 510"/>
                <a:gd name="T51" fmla="*/ 300 h 397"/>
                <a:gd name="T52" fmla="*/ 235 w 510"/>
                <a:gd name="T53" fmla="*/ 123 h 397"/>
                <a:gd name="T54" fmla="*/ 235 w 510"/>
                <a:gd name="T55" fmla="*/ 123 h 397"/>
                <a:gd name="T56" fmla="*/ 239 w 510"/>
                <a:gd name="T57" fmla="*/ 119 h 397"/>
                <a:gd name="T58" fmla="*/ 245 w 510"/>
                <a:gd name="T59" fmla="*/ 117 h 397"/>
                <a:gd name="T60" fmla="*/ 250 w 510"/>
                <a:gd name="T61" fmla="*/ 115 h 397"/>
                <a:gd name="T62" fmla="*/ 256 w 510"/>
                <a:gd name="T63" fmla="*/ 115 h 397"/>
                <a:gd name="T64" fmla="*/ 261 w 510"/>
                <a:gd name="T65" fmla="*/ 115 h 397"/>
                <a:gd name="T66" fmla="*/ 266 w 510"/>
                <a:gd name="T67" fmla="*/ 117 h 397"/>
                <a:gd name="T68" fmla="*/ 271 w 510"/>
                <a:gd name="T69" fmla="*/ 119 h 397"/>
                <a:gd name="T70" fmla="*/ 276 w 510"/>
                <a:gd name="T71" fmla="*/ 123 h 397"/>
                <a:gd name="T72" fmla="*/ 454 w 510"/>
                <a:gd name="T73" fmla="*/ 300 h 397"/>
                <a:gd name="T74" fmla="*/ 454 w 510"/>
                <a:gd name="T75" fmla="*/ 0 h 397"/>
                <a:gd name="T76" fmla="*/ 510 w 510"/>
                <a:gd name="T77" fmla="*/ 0 h 397"/>
                <a:gd name="T78" fmla="*/ 510 w 510"/>
                <a:gd name="T79" fmla="*/ 369 h 397"/>
                <a:gd name="T80" fmla="*/ 510 w 510"/>
                <a:gd name="T81" fmla="*/ 369 h 397"/>
                <a:gd name="T82" fmla="*/ 510 w 510"/>
                <a:gd name="T83" fmla="*/ 373 h 397"/>
                <a:gd name="T84" fmla="*/ 509 w 510"/>
                <a:gd name="T85" fmla="*/ 377 h 397"/>
                <a:gd name="T86" fmla="*/ 506 w 510"/>
                <a:gd name="T87" fmla="*/ 385 h 397"/>
                <a:gd name="T88" fmla="*/ 500 w 510"/>
                <a:gd name="T89" fmla="*/ 391 h 397"/>
                <a:gd name="T90" fmla="*/ 497 w 510"/>
                <a:gd name="T91" fmla="*/ 393 h 397"/>
                <a:gd name="T92" fmla="*/ 493 w 510"/>
                <a:gd name="T93" fmla="*/ 395 h 397"/>
                <a:gd name="T94" fmla="*/ 493 w 510"/>
                <a:gd name="T95" fmla="*/ 395 h 397"/>
                <a:gd name="T96" fmla="*/ 488 w 510"/>
                <a:gd name="T97" fmla="*/ 397 h 397"/>
                <a:gd name="T98" fmla="*/ 482 w 510"/>
                <a:gd name="T99" fmla="*/ 397 h 397"/>
                <a:gd name="T100" fmla="*/ 482 w 510"/>
                <a:gd name="T101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0" h="397">
                  <a:moveTo>
                    <a:pt x="482" y="397"/>
                  </a:moveTo>
                  <a:lnTo>
                    <a:pt x="482" y="397"/>
                  </a:lnTo>
                  <a:lnTo>
                    <a:pt x="477" y="397"/>
                  </a:lnTo>
                  <a:lnTo>
                    <a:pt x="472" y="395"/>
                  </a:lnTo>
                  <a:lnTo>
                    <a:pt x="467" y="393"/>
                  </a:lnTo>
                  <a:lnTo>
                    <a:pt x="463" y="389"/>
                  </a:lnTo>
                  <a:lnTo>
                    <a:pt x="256" y="182"/>
                  </a:lnTo>
                  <a:lnTo>
                    <a:pt x="49" y="389"/>
                  </a:lnTo>
                  <a:lnTo>
                    <a:pt x="49" y="389"/>
                  </a:lnTo>
                  <a:lnTo>
                    <a:pt x="46" y="392"/>
                  </a:lnTo>
                  <a:lnTo>
                    <a:pt x="43" y="394"/>
                  </a:lnTo>
                  <a:lnTo>
                    <a:pt x="34" y="397"/>
                  </a:lnTo>
                  <a:lnTo>
                    <a:pt x="30" y="397"/>
                  </a:lnTo>
                  <a:lnTo>
                    <a:pt x="26" y="397"/>
                  </a:lnTo>
                  <a:lnTo>
                    <a:pt x="22" y="396"/>
                  </a:lnTo>
                  <a:lnTo>
                    <a:pt x="18" y="395"/>
                  </a:lnTo>
                  <a:lnTo>
                    <a:pt x="18" y="395"/>
                  </a:lnTo>
                  <a:lnTo>
                    <a:pt x="14" y="393"/>
                  </a:lnTo>
                  <a:lnTo>
                    <a:pt x="11" y="391"/>
                  </a:lnTo>
                  <a:lnTo>
                    <a:pt x="5" y="385"/>
                  </a:lnTo>
                  <a:lnTo>
                    <a:pt x="2" y="377"/>
                  </a:lnTo>
                  <a:lnTo>
                    <a:pt x="1" y="373"/>
                  </a:lnTo>
                  <a:lnTo>
                    <a:pt x="0" y="369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300"/>
                  </a:lnTo>
                  <a:lnTo>
                    <a:pt x="235" y="123"/>
                  </a:lnTo>
                  <a:lnTo>
                    <a:pt x="235" y="123"/>
                  </a:lnTo>
                  <a:lnTo>
                    <a:pt x="239" y="119"/>
                  </a:lnTo>
                  <a:lnTo>
                    <a:pt x="245" y="117"/>
                  </a:lnTo>
                  <a:lnTo>
                    <a:pt x="250" y="115"/>
                  </a:lnTo>
                  <a:lnTo>
                    <a:pt x="256" y="115"/>
                  </a:lnTo>
                  <a:lnTo>
                    <a:pt x="261" y="115"/>
                  </a:lnTo>
                  <a:lnTo>
                    <a:pt x="266" y="117"/>
                  </a:lnTo>
                  <a:lnTo>
                    <a:pt x="271" y="119"/>
                  </a:lnTo>
                  <a:lnTo>
                    <a:pt x="276" y="123"/>
                  </a:lnTo>
                  <a:lnTo>
                    <a:pt x="454" y="300"/>
                  </a:lnTo>
                  <a:lnTo>
                    <a:pt x="454" y="0"/>
                  </a:lnTo>
                  <a:lnTo>
                    <a:pt x="510" y="0"/>
                  </a:lnTo>
                  <a:lnTo>
                    <a:pt x="510" y="369"/>
                  </a:lnTo>
                  <a:lnTo>
                    <a:pt x="510" y="369"/>
                  </a:lnTo>
                  <a:lnTo>
                    <a:pt x="510" y="373"/>
                  </a:lnTo>
                  <a:lnTo>
                    <a:pt x="509" y="377"/>
                  </a:lnTo>
                  <a:lnTo>
                    <a:pt x="506" y="385"/>
                  </a:lnTo>
                  <a:lnTo>
                    <a:pt x="500" y="391"/>
                  </a:lnTo>
                  <a:lnTo>
                    <a:pt x="497" y="393"/>
                  </a:lnTo>
                  <a:lnTo>
                    <a:pt x="493" y="395"/>
                  </a:lnTo>
                  <a:lnTo>
                    <a:pt x="493" y="395"/>
                  </a:lnTo>
                  <a:lnTo>
                    <a:pt x="488" y="397"/>
                  </a:lnTo>
                  <a:lnTo>
                    <a:pt x="482" y="397"/>
                  </a:lnTo>
                  <a:lnTo>
                    <a:pt x="482" y="3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0">
              <a:extLst>
                <a:ext uri="{FF2B5EF4-FFF2-40B4-BE49-F238E27FC236}">
                  <a16:creationId xmlns:a16="http://schemas.microsoft.com/office/drawing/2014/main" id="{798749F8-0444-4690-9CEE-097824CD1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9163" y="782638"/>
              <a:ext cx="149225" cy="141288"/>
            </a:xfrm>
            <a:custGeom>
              <a:avLst/>
              <a:gdLst>
                <a:gd name="T0" fmla="*/ 446 w 566"/>
                <a:gd name="T1" fmla="*/ 536 h 537"/>
                <a:gd name="T2" fmla="*/ 128 w 566"/>
                <a:gd name="T3" fmla="*/ 533 h 537"/>
                <a:gd name="T4" fmla="*/ 121 w 566"/>
                <a:gd name="T5" fmla="*/ 536 h 537"/>
                <a:gd name="T6" fmla="*/ 108 w 566"/>
                <a:gd name="T7" fmla="*/ 536 h 537"/>
                <a:gd name="T8" fmla="*/ 97 w 566"/>
                <a:gd name="T9" fmla="*/ 531 h 537"/>
                <a:gd name="T10" fmla="*/ 91 w 566"/>
                <a:gd name="T11" fmla="*/ 525 h 537"/>
                <a:gd name="T12" fmla="*/ 86 w 566"/>
                <a:gd name="T13" fmla="*/ 514 h 537"/>
                <a:gd name="T14" fmla="*/ 87 w 566"/>
                <a:gd name="T15" fmla="*/ 501 h 537"/>
                <a:gd name="T16" fmla="*/ 11 w 566"/>
                <a:gd name="T17" fmla="*/ 219 h 537"/>
                <a:gd name="T18" fmla="*/ 3 w 566"/>
                <a:gd name="T19" fmla="*/ 209 h 537"/>
                <a:gd name="T20" fmla="*/ 0 w 566"/>
                <a:gd name="T21" fmla="*/ 196 h 537"/>
                <a:gd name="T22" fmla="*/ 2 w 566"/>
                <a:gd name="T23" fmla="*/ 188 h 537"/>
                <a:gd name="T24" fmla="*/ 9 w 566"/>
                <a:gd name="T25" fmla="*/ 177 h 537"/>
                <a:gd name="T26" fmla="*/ 20 w 566"/>
                <a:gd name="T27" fmla="*/ 170 h 537"/>
                <a:gd name="T28" fmla="*/ 181 w 566"/>
                <a:gd name="T29" fmla="*/ 169 h 537"/>
                <a:gd name="T30" fmla="*/ 260 w 566"/>
                <a:gd name="T31" fmla="*/ 11 h 537"/>
                <a:gd name="T32" fmla="*/ 276 w 566"/>
                <a:gd name="T33" fmla="*/ 1 h 537"/>
                <a:gd name="T34" fmla="*/ 298 w 566"/>
                <a:gd name="T35" fmla="*/ 4 h 537"/>
                <a:gd name="T36" fmla="*/ 309 w 566"/>
                <a:gd name="T37" fmla="*/ 14 h 537"/>
                <a:gd name="T38" fmla="*/ 538 w 566"/>
                <a:gd name="T39" fmla="*/ 169 h 537"/>
                <a:gd name="T40" fmla="*/ 551 w 566"/>
                <a:gd name="T41" fmla="*/ 172 h 537"/>
                <a:gd name="T42" fmla="*/ 561 w 566"/>
                <a:gd name="T43" fmla="*/ 180 h 537"/>
                <a:gd name="T44" fmla="*/ 565 w 566"/>
                <a:gd name="T45" fmla="*/ 188 h 537"/>
                <a:gd name="T46" fmla="*/ 566 w 566"/>
                <a:gd name="T47" fmla="*/ 201 h 537"/>
                <a:gd name="T48" fmla="*/ 562 w 566"/>
                <a:gd name="T49" fmla="*/ 213 h 537"/>
                <a:gd name="T50" fmla="*/ 429 w 566"/>
                <a:gd name="T51" fmla="*/ 321 h 537"/>
                <a:gd name="T52" fmla="*/ 482 w 566"/>
                <a:gd name="T53" fmla="*/ 505 h 537"/>
                <a:gd name="T54" fmla="*/ 481 w 566"/>
                <a:gd name="T55" fmla="*/ 518 h 537"/>
                <a:gd name="T56" fmla="*/ 474 w 566"/>
                <a:gd name="T57" fmla="*/ 528 h 537"/>
                <a:gd name="T58" fmla="*/ 466 w 566"/>
                <a:gd name="T59" fmla="*/ 534 h 537"/>
                <a:gd name="T60" fmla="*/ 453 w 566"/>
                <a:gd name="T61" fmla="*/ 537 h 537"/>
                <a:gd name="T62" fmla="*/ 284 w 566"/>
                <a:gd name="T63" fmla="*/ 374 h 537"/>
                <a:gd name="T64" fmla="*/ 406 w 566"/>
                <a:gd name="T65" fmla="*/ 445 h 537"/>
                <a:gd name="T66" fmla="*/ 368 w 566"/>
                <a:gd name="T67" fmla="*/ 314 h 537"/>
                <a:gd name="T68" fmla="*/ 374 w 566"/>
                <a:gd name="T69" fmla="*/ 295 h 537"/>
                <a:gd name="T70" fmla="*/ 457 w 566"/>
                <a:gd name="T71" fmla="*/ 225 h 537"/>
                <a:gd name="T72" fmla="*/ 360 w 566"/>
                <a:gd name="T73" fmla="*/ 224 h 537"/>
                <a:gd name="T74" fmla="*/ 343 w 566"/>
                <a:gd name="T75" fmla="*/ 210 h 537"/>
                <a:gd name="T76" fmla="*/ 224 w 566"/>
                <a:gd name="T77" fmla="*/ 210 h 537"/>
                <a:gd name="T78" fmla="*/ 206 w 566"/>
                <a:gd name="T79" fmla="*/ 224 h 537"/>
                <a:gd name="T80" fmla="*/ 188 w 566"/>
                <a:gd name="T81" fmla="*/ 288 h 537"/>
                <a:gd name="T82" fmla="*/ 194 w 566"/>
                <a:gd name="T83" fmla="*/ 295 h 537"/>
                <a:gd name="T84" fmla="*/ 198 w 566"/>
                <a:gd name="T85" fmla="*/ 314 h 537"/>
                <a:gd name="T86" fmla="*/ 268 w 566"/>
                <a:gd name="T87" fmla="*/ 379 h 537"/>
                <a:gd name="T88" fmla="*/ 284 w 566"/>
                <a:gd name="T89" fmla="*/ 374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6" h="537">
                  <a:moveTo>
                    <a:pt x="453" y="537"/>
                  </a:moveTo>
                  <a:lnTo>
                    <a:pt x="453" y="537"/>
                  </a:lnTo>
                  <a:lnTo>
                    <a:pt x="446" y="536"/>
                  </a:lnTo>
                  <a:lnTo>
                    <a:pt x="438" y="533"/>
                  </a:lnTo>
                  <a:lnTo>
                    <a:pt x="284" y="436"/>
                  </a:lnTo>
                  <a:lnTo>
                    <a:pt x="128" y="533"/>
                  </a:lnTo>
                  <a:lnTo>
                    <a:pt x="128" y="533"/>
                  </a:lnTo>
                  <a:lnTo>
                    <a:pt x="125" y="535"/>
                  </a:lnTo>
                  <a:lnTo>
                    <a:pt x="121" y="536"/>
                  </a:lnTo>
                  <a:lnTo>
                    <a:pt x="116" y="537"/>
                  </a:lnTo>
                  <a:lnTo>
                    <a:pt x="112" y="537"/>
                  </a:lnTo>
                  <a:lnTo>
                    <a:pt x="108" y="536"/>
                  </a:lnTo>
                  <a:lnTo>
                    <a:pt x="104" y="535"/>
                  </a:lnTo>
                  <a:lnTo>
                    <a:pt x="100" y="534"/>
                  </a:lnTo>
                  <a:lnTo>
                    <a:pt x="97" y="531"/>
                  </a:lnTo>
                  <a:lnTo>
                    <a:pt x="97" y="531"/>
                  </a:lnTo>
                  <a:lnTo>
                    <a:pt x="93" y="528"/>
                  </a:lnTo>
                  <a:lnTo>
                    <a:pt x="91" y="525"/>
                  </a:lnTo>
                  <a:lnTo>
                    <a:pt x="89" y="522"/>
                  </a:lnTo>
                  <a:lnTo>
                    <a:pt x="87" y="518"/>
                  </a:lnTo>
                  <a:lnTo>
                    <a:pt x="86" y="514"/>
                  </a:lnTo>
                  <a:lnTo>
                    <a:pt x="85" y="510"/>
                  </a:lnTo>
                  <a:lnTo>
                    <a:pt x="86" y="505"/>
                  </a:lnTo>
                  <a:lnTo>
                    <a:pt x="87" y="501"/>
                  </a:lnTo>
                  <a:lnTo>
                    <a:pt x="137" y="321"/>
                  </a:lnTo>
                  <a:lnTo>
                    <a:pt x="11" y="219"/>
                  </a:lnTo>
                  <a:lnTo>
                    <a:pt x="11" y="219"/>
                  </a:lnTo>
                  <a:lnTo>
                    <a:pt x="8" y="216"/>
                  </a:lnTo>
                  <a:lnTo>
                    <a:pt x="5" y="213"/>
                  </a:lnTo>
                  <a:lnTo>
                    <a:pt x="3" y="209"/>
                  </a:lnTo>
                  <a:lnTo>
                    <a:pt x="1" y="205"/>
                  </a:lnTo>
                  <a:lnTo>
                    <a:pt x="0" y="201"/>
                  </a:lnTo>
                  <a:lnTo>
                    <a:pt x="0" y="196"/>
                  </a:lnTo>
                  <a:lnTo>
                    <a:pt x="1" y="192"/>
                  </a:lnTo>
                  <a:lnTo>
                    <a:pt x="2" y="188"/>
                  </a:lnTo>
                  <a:lnTo>
                    <a:pt x="2" y="188"/>
                  </a:lnTo>
                  <a:lnTo>
                    <a:pt x="4" y="184"/>
                  </a:lnTo>
                  <a:lnTo>
                    <a:pt x="6" y="180"/>
                  </a:lnTo>
                  <a:lnTo>
                    <a:pt x="9" y="177"/>
                  </a:lnTo>
                  <a:lnTo>
                    <a:pt x="12" y="174"/>
                  </a:lnTo>
                  <a:lnTo>
                    <a:pt x="16" y="172"/>
                  </a:lnTo>
                  <a:lnTo>
                    <a:pt x="20" y="170"/>
                  </a:lnTo>
                  <a:lnTo>
                    <a:pt x="24" y="169"/>
                  </a:lnTo>
                  <a:lnTo>
                    <a:pt x="28" y="169"/>
                  </a:lnTo>
                  <a:lnTo>
                    <a:pt x="181" y="169"/>
                  </a:lnTo>
                  <a:lnTo>
                    <a:pt x="258" y="14"/>
                  </a:lnTo>
                  <a:lnTo>
                    <a:pt x="258" y="14"/>
                  </a:lnTo>
                  <a:lnTo>
                    <a:pt x="260" y="11"/>
                  </a:lnTo>
                  <a:lnTo>
                    <a:pt x="262" y="8"/>
                  </a:lnTo>
                  <a:lnTo>
                    <a:pt x="268" y="4"/>
                  </a:lnTo>
                  <a:lnTo>
                    <a:pt x="276" y="1"/>
                  </a:lnTo>
                  <a:lnTo>
                    <a:pt x="284" y="0"/>
                  </a:lnTo>
                  <a:lnTo>
                    <a:pt x="291" y="1"/>
                  </a:lnTo>
                  <a:lnTo>
                    <a:pt x="298" y="4"/>
                  </a:lnTo>
                  <a:lnTo>
                    <a:pt x="304" y="8"/>
                  </a:lnTo>
                  <a:lnTo>
                    <a:pt x="307" y="11"/>
                  </a:lnTo>
                  <a:lnTo>
                    <a:pt x="309" y="14"/>
                  </a:lnTo>
                  <a:lnTo>
                    <a:pt x="386" y="169"/>
                  </a:lnTo>
                  <a:lnTo>
                    <a:pt x="538" y="169"/>
                  </a:lnTo>
                  <a:lnTo>
                    <a:pt x="538" y="169"/>
                  </a:lnTo>
                  <a:lnTo>
                    <a:pt x="543" y="169"/>
                  </a:lnTo>
                  <a:lnTo>
                    <a:pt x="547" y="170"/>
                  </a:lnTo>
                  <a:lnTo>
                    <a:pt x="551" y="172"/>
                  </a:lnTo>
                  <a:lnTo>
                    <a:pt x="555" y="174"/>
                  </a:lnTo>
                  <a:lnTo>
                    <a:pt x="558" y="177"/>
                  </a:lnTo>
                  <a:lnTo>
                    <a:pt x="561" y="180"/>
                  </a:lnTo>
                  <a:lnTo>
                    <a:pt x="563" y="184"/>
                  </a:lnTo>
                  <a:lnTo>
                    <a:pt x="565" y="188"/>
                  </a:lnTo>
                  <a:lnTo>
                    <a:pt x="565" y="188"/>
                  </a:lnTo>
                  <a:lnTo>
                    <a:pt x="566" y="192"/>
                  </a:lnTo>
                  <a:lnTo>
                    <a:pt x="566" y="196"/>
                  </a:lnTo>
                  <a:lnTo>
                    <a:pt x="566" y="201"/>
                  </a:lnTo>
                  <a:lnTo>
                    <a:pt x="565" y="205"/>
                  </a:lnTo>
                  <a:lnTo>
                    <a:pt x="564" y="209"/>
                  </a:lnTo>
                  <a:lnTo>
                    <a:pt x="562" y="213"/>
                  </a:lnTo>
                  <a:lnTo>
                    <a:pt x="559" y="216"/>
                  </a:lnTo>
                  <a:lnTo>
                    <a:pt x="556" y="219"/>
                  </a:lnTo>
                  <a:lnTo>
                    <a:pt x="429" y="321"/>
                  </a:lnTo>
                  <a:lnTo>
                    <a:pt x="481" y="501"/>
                  </a:lnTo>
                  <a:lnTo>
                    <a:pt x="481" y="501"/>
                  </a:lnTo>
                  <a:lnTo>
                    <a:pt x="482" y="505"/>
                  </a:lnTo>
                  <a:lnTo>
                    <a:pt x="482" y="510"/>
                  </a:lnTo>
                  <a:lnTo>
                    <a:pt x="482" y="514"/>
                  </a:lnTo>
                  <a:lnTo>
                    <a:pt x="481" y="518"/>
                  </a:lnTo>
                  <a:lnTo>
                    <a:pt x="479" y="522"/>
                  </a:lnTo>
                  <a:lnTo>
                    <a:pt x="477" y="525"/>
                  </a:lnTo>
                  <a:lnTo>
                    <a:pt x="474" y="528"/>
                  </a:lnTo>
                  <a:lnTo>
                    <a:pt x="470" y="531"/>
                  </a:lnTo>
                  <a:lnTo>
                    <a:pt x="470" y="531"/>
                  </a:lnTo>
                  <a:lnTo>
                    <a:pt x="466" y="534"/>
                  </a:lnTo>
                  <a:lnTo>
                    <a:pt x="462" y="535"/>
                  </a:lnTo>
                  <a:lnTo>
                    <a:pt x="458" y="537"/>
                  </a:lnTo>
                  <a:lnTo>
                    <a:pt x="453" y="537"/>
                  </a:lnTo>
                  <a:lnTo>
                    <a:pt x="453" y="537"/>
                  </a:lnTo>
                  <a:close/>
                  <a:moveTo>
                    <a:pt x="284" y="374"/>
                  </a:moveTo>
                  <a:lnTo>
                    <a:pt x="284" y="374"/>
                  </a:lnTo>
                  <a:lnTo>
                    <a:pt x="292" y="376"/>
                  </a:lnTo>
                  <a:lnTo>
                    <a:pt x="299" y="379"/>
                  </a:lnTo>
                  <a:lnTo>
                    <a:pt x="406" y="445"/>
                  </a:lnTo>
                  <a:lnTo>
                    <a:pt x="369" y="318"/>
                  </a:lnTo>
                  <a:lnTo>
                    <a:pt x="369" y="318"/>
                  </a:lnTo>
                  <a:lnTo>
                    <a:pt x="368" y="314"/>
                  </a:lnTo>
                  <a:lnTo>
                    <a:pt x="368" y="310"/>
                  </a:lnTo>
                  <a:lnTo>
                    <a:pt x="369" y="302"/>
                  </a:lnTo>
                  <a:lnTo>
                    <a:pt x="374" y="295"/>
                  </a:lnTo>
                  <a:lnTo>
                    <a:pt x="376" y="291"/>
                  </a:lnTo>
                  <a:lnTo>
                    <a:pt x="380" y="288"/>
                  </a:lnTo>
                  <a:lnTo>
                    <a:pt x="457" y="225"/>
                  </a:lnTo>
                  <a:lnTo>
                    <a:pt x="368" y="225"/>
                  </a:lnTo>
                  <a:lnTo>
                    <a:pt x="368" y="225"/>
                  </a:lnTo>
                  <a:lnTo>
                    <a:pt x="360" y="224"/>
                  </a:lnTo>
                  <a:lnTo>
                    <a:pt x="353" y="221"/>
                  </a:lnTo>
                  <a:lnTo>
                    <a:pt x="347" y="216"/>
                  </a:lnTo>
                  <a:lnTo>
                    <a:pt x="343" y="210"/>
                  </a:lnTo>
                  <a:lnTo>
                    <a:pt x="284" y="91"/>
                  </a:lnTo>
                  <a:lnTo>
                    <a:pt x="224" y="210"/>
                  </a:lnTo>
                  <a:lnTo>
                    <a:pt x="224" y="210"/>
                  </a:lnTo>
                  <a:lnTo>
                    <a:pt x="219" y="216"/>
                  </a:lnTo>
                  <a:lnTo>
                    <a:pt x="213" y="221"/>
                  </a:lnTo>
                  <a:lnTo>
                    <a:pt x="206" y="224"/>
                  </a:lnTo>
                  <a:lnTo>
                    <a:pt x="199" y="225"/>
                  </a:lnTo>
                  <a:lnTo>
                    <a:pt x="109" y="225"/>
                  </a:lnTo>
                  <a:lnTo>
                    <a:pt x="188" y="288"/>
                  </a:lnTo>
                  <a:lnTo>
                    <a:pt x="188" y="288"/>
                  </a:lnTo>
                  <a:lnTo>
                    <a:pt x="191" y="291"/>
                  </a:lnTo>
                  <a:lnTo>
                    <a:pt x="194" y="295"/>
                  </a:lnTo>
                  <a:lnTo>
                    <a:pt x="197" y="302"/>
                  </a:lnTo>
                  <a:lnTo>
                    <a:pt x="199" y="310"/>
                  </a:lnTo>
                  <a:lnTo>
                    <a:pt x="198" y="314"/>
                  </a:lnTo>
                  <a:lnTo>
                    <a:pt x="198" y="318"/>
                  </a:lnTo>
                  <a:lnTo>
                    <a:pt x="161" y="445"/>
                  </a:lnTo>
                  <a:lnTo>
                    <a:pt x="268" y="379"/>
                  </a:lnTo>
                  <a:lnTo>
                    <a:pt x="268" y="379"/>
                  </a:lnTo>
                  <a:lnTo>
                    <a:pt x="276" y="376"/>
                  </a:lnTo>
                  <a:lnTo>
                    <a:pt x="284" y="374"/>
                  </a:lnTo>
                  <a:lnTo>
                    <a:pt x="284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D5769A6-87B3-4174-B751-B487940D8B29}"/>
              </a:ext>
            </a:extLst>
          </p:cNvPr>
          <p:cNvGrpSpPr/>
          <p:nvPr/>
        </p:nvGrpSpPr>
        <p:grpSpPr>
          <a:xfrm>
            <a:off x="1153913" y="3586484"/>
            <a:ext cx="239713" cy="360362"/>
            <a:chOff x="4738688" y="677863"/>
            <a:chExt cx="239713" cy="360362"/>
          </a:xfrm>
          <a:solidFill>
            <a:schemeClr val="accent4"/>
          </a:solidFill>
        </p:grpSpPr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B49C4D68-7E20-4EB8-AF8B-485FC819CF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8688" y="677863"/>
              <a:ext cx="239713" cy="360362"/>
            </a:xfrm>
            <a:custGeom>
              <a:avLst/>
              <a:gdLst>
                <a:gd name="T0" fmla="*/ 513 w 1058"/>
                <a:gd name="T1" fmla="*/ 1584 h 1588"/>
                <a:gd name="T2" fmla="*/ 474 w 1058"/>
                <a:gd name="T3" fmla="*/ 1531 h 1588"/>
                <a:gd name="T4" fmla="*/ 289 w 1058"/>
                <a:gd name="T5" fmla="*/ 1225 h 1588"/>
                <a:gd name="T6" fmla="*/ 133 w 1058"/>
                <a:gd name="T7" fmla="*/ 931 h 1588"/>
                <a:gd name="T8" fmla="*/ 59 w 1058"/>
                <a:gd name="T9" fmla="*/ 766 h 1588"/>
                <a:gd name="T10" fmla="*/ 11 w 1058"/>
                <a:gd name="T11" fmla="*/ 619 h 1588"/>
                <a:gd name="T12" fmla="*/ 0 w 1058"/>
                <a:gd name="T13" fmla="*/ 529 h 1588"/>
                <a:gd name="T14" fmla="*/ 6 w 1058"/>
                <a:gd name="T15" fmla="*/ 448 h 1588"/>
                <a:gd name="T16" fmla="*/ 32 w 1058"/>
                <a:gd name="T17" fmla="*/ 348 h 1588"/>
                <a:gd name="T18" fmla="*/ 77 w 1058"/>
                <a:gd name="T19" fmla="*/ 255 h 1588"/>
                <a:gd name="T20" fmla="*/ 138 w 1058"/>
                <a:gd name="T21" fmla="*/ 174 h 1588"/>
                <a:gd name="T22" fmla="*/ 212 w 1058"/>
                <a:gd name="T23" fmla="*/ 106 h 1588"/>
                <a:gd name="T24" fmla="*/ 300 w 1058"/>
                <a:gd name="T25" fmla="*/ 52 h 1588"/>
                <a:gd name="T26" fmla="*/ 397 w 1058"/>
                <a:gd name="T27" fmla="*/ 17 h 1588"/>
                <a:gd name="T28" fmla="*/ 502 w 1058"/>
                <a:gd name="T29" fmla="*/ 1 h 1588"/>
                <a:gd name="T30" fmla="*/ 583 w 1058"/>
                <a:gd name="T31" fmla="*/ 3 h 1588"/>
                <a:gd name="T32" fmla="*/ 686 w 1058"/>
                <a:gd name="T33" fmla="*/ 24 h 1588"/>
                <a:gd name="T34" fmla="*/ 782 w 1058"/>
                <a:gd name="T35" fmla="*/ 64 h 1588"/>
                <a:gd name="T36" fmla="*/ 865 w 1058"/>
                <a:gd name="T37" fmla="*/ 121 h 1588"/>
                <a:gd name="T38" fmla="*/ 937 w 1058"/>
                <a:gd name="T39" fmla="*/ 193 h 1588"/>
                <a:gd name="T40" fmla="*/ 995 w 1058"/>
                <a:gd name="T41" fmla="*/ 277 h 1588"/>
                <a:gd name="T42" fmla="*/ 1034 w 1058"/>
                <a:gd name="T43" fmla="*/ 372 h 1588"/>
                <a:gd name="T44" fmla="*/ 1056 w 1058"/>
                <a:gd name="T45" fmla="*/ 475 h 1588"/>
                <a:gd name="T46" fmla="*/ 1058 w 1058"/>
                <a:gd name="T47" fmla="*/ 542 h 1588"/>
                <a:gd name="T48" fmla="*/ 1037 w 1058"/>
                <a:gd name="T49" fmla="*/ 653 h 1588"/>
                <a:gd name="T50" fmla="*/ 982 w 1058"/>
                <a:gd name="T51" fmla="*/ 806 h 1588"/>
                <a:gd name="T52" fmla="*/ 905 w 1058"/>
                <a:gd name="T53" fmla="*/ 975 h 1588"/>
                <a:gd name="T54" fmla="*/ 725 w 1058"/>
                <a:gd name="T55" fmla="*/ 1303 h 1588"/>
                <a:gd name="T56" fmla="*/ 557 w 1058"/>
                <a:gd name="T57" fmla="*/ 1572 h 1588"/>
                <a:gd name="T58" fmla="*/ 537 w 1058"/>
                <a:gd name="T59" fmla="*/ 1587 h 1588"/>
                <a:gd name="T60" fmla="*/ 529 w 1058"/>
                <a:gd name="T61" fmla="*/ 66 h 1588"/>
                <a:gd name="T62" fmla="*/ 436 w 1058"/>
                <a:gd name="T63" fmla="*/ 76 h 1588"/>
                <a:gd name="T64" fmla="*/ 349 w 1058"/>
                <a:gd name="T65" fmla="*/ 102 h 1588"/>
                <a:gd name="T66" fmla="*/ 270 w 1058"/>
                <a:gd name="T67" fmla="*/ 145 h 1588"/>
                <a:gd name="T68" fmla="*/ 202 w 1058"/>
                <a:gd name="T69" fmla="*/ 202 h 1588"/>
                <a:gd name="T70" fmla="*/ 145 w 1058"/>
                <a:gd name="T71" fmla="*/ 270 h 1588"/>
                <a:gd name="T72" fmla="*/ 103 w 1058"/>
                <a:gd name="T73" fmla="*/ 349 h 1588"/>
                <a:gd name="T74" fmla="*/ 76 w 1058"/>
                <a:gd name="T75" fmla="*/ 436 h 1588"/>
                <a:gd name="T76" fmla="*/ 66 w 1058"/>
                <a:gd name="T77" fmla="*/ 529 h 1588"/>
                <a:gd name="T78" fmla="*/ 75 w 1058"/>
                <a:gd name="T79" fmla="*/ 601 h 1588"/>
                <a:gd name="T80" fmla="*/ 111 w 1058"/>
                <a:gd name="T81" fmla="*/ 719 h 1588"/>
                <a:gd name="T82" fmla="*/ 185 w 1058"/>
                <a:gd name="T83" fmla="*/ 890 h 1588"/>
                <a:gd name="T84" fmla="*/ 338 w 1058"/>
                <a:gd name="T85" fmla="*/ 1177 h 1588"/>
                <a:gd name="T86" fmla="*/ 529 w 1058"/>
                <a:gd name="T87" fmla="*/ 1493 h 1588"/>
                <a:gd name="T88" fmla="*/ 682 w 1058"/>
                <a:gd name="T89" fmla="*/ 1243 h 1588"/>
                <a:gd name="T90" fmla="*/ 837 w 1058"/>
                <a:gd name="T91" fmla="*/ 963 h 1588"/>
                <a:gd name="T92" fmla="*/ 935 w 1058"/>
                <a:gd name="T93" fmla="*/ 751 h 1588"/>
                <a:gd name="T94" fmla="*/ 976 w 1058"/>
                <a:gd name="T95" fmla="*/ 628 h 1588"/>
                <a:gd name="T96" fmla="*/ 992 w 1058"/>
                <a:gd name="T97" fmla="*/ 529 h 1588"/>
                <a:gd name="T98" fmla="*/ 987 w 1058"/>
                <a:gd name="T99" fmla="*/ 458 h 1588"/>
                <a:gd name="T100" fmla="*/ 964 w 1058"/>
                <a:gd name="T101" fmla="*/ 371 h 1588"/>
                <a:gd name="T102" fmla="*/ 925 w 1058"/>
                <a:gd name="T103" fmla="*/ 289 h 1588"/>
                <a:gd name="T104" fmla="*/ 872 w 1058"/>
                <a:gd name="T105" fmla="*/ 218 h 1588"/>
                <a:gd name="T106" fmla="*/ 806 w 1058"/>
                <a:gd name="T107" fmla="*/ 158 h 1588"/>
                <a:gd name="T108" fmla="*/ 730 w 1058"/>
                <a:gd name="T109" fmla="*/ 112 h 1588"/>
                <a:gd name="T110" fmla="*/ 645 w 1058"/>
                <a:gd name="T111" fmla="*/ 81 h 1588"/>
                <a:gd name="T112" fmla="*/ 553 w 1058"/>
                <a:gd name="T113" fmla="*/ 66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8" h="1588">
                  <a:moveTo>
                    <a:pt x="529" y="1588"/>
                  </a:moveTo>
                  <a:lnTo>
                    <a:pt x="529" y="1588"/>
                  </a:lnTo>
                  <a:lnTo>
                    <a:pt x="521" y="1587"/>
                  </a:lnTo>
                  <a:lnTo>
                    <a:pt x="513" y="1584"/>
                  </a:lnTo>
                  <a:lnTo>
                    <a:pt x="507" y="1578"/>
                  </a:lnTo>
                  <a:lnTo>
                    <a:pt x="501" y="1572"/>
                  </a:lnTo>
                  <a:lnTo>
                    <a:pt x="501" y="1572"/>
                  </a:lnTo>
                  <a:lnTo>
                    <a:pt x="474" y="1531"/>
                  </a:lnTo>
                  <a:lnTo>
                    <a:pt x="414" y="1436"/>
                  </a:lnTo>
                  <a:lnTo>
                    <a:pt x="376" y="1373"/>
                  </a:lnTo>
                  <a:lnTo>
                    <a:pt x="333" y="1303"/>
                  </a:lnTo>
                  <a:lnTo>
                    <a:pt x="289" y="1225"/>
                  </a:lnTo>
                  <a:lnTo>
                    <a:pt x="243" y="1145"/>
                  </a:lnTo>
                  <a:lnTo>
                    <a:pt x="198" y="1060"/>
                  </a:lnTo>
                  <a:lnTo>
                    <a:pt x="153" y="975"/>
                  </a:lnTo>
                  <a:lnTo>
                    <a:pt x="133" y="931"/>
                  </a:lnTo>
                  <a:lnTo>
                    <a:pt x="112" y="889"/>
                  </a:lnTo>
                  <a:lnTo>
                    <a:pt x="93" y="848"/>
                  </a:lnTo>
                  <a:lnTo>
                    <a:pt x="76" y="806"/>
                  </a:lnTo>
                  <a:lnTo>
                    <a:pt x="59" y="766"/>
                  </a:lnTo>
                  <a:lnTo>
                    <a:pt x="45" y="727"/>
                  </a:lnTo>
                  <a:lnTo>
                    <a:pt x="31" y="689"/>
                  </a:lnTo>
                  <a:lnTo>
                    <a:pt x="21" y="653"/>
                  </a:lnTo>
                  <a:lnTo>
                    <a:pt x="11" y="619"/>
                  </a:lnTo>
                  <a:lnTo>
                    <a:pt x="5" y="587"/>
                  </a:lnTo>
                  <a:lnTo>
                    <a:pt x="1" y="557"/>
                  </a:lnTo>
                  <a:lnTo>
                    <a:pt x="0" y="542"/>
                  </a:lnTo>
                  <a:lnTo>
                    <a:pt x="0" y="529"/>
                  </a:lnTo>
                  <a:lnTo>
                    <a:pt x="0" y="529"/>
                  </a:lnTo>
                  <a:lnTo>
                    <a:pt x="1" y="502"/>
                  </a:lnTo>
                  <a:lnTo>
                    <a:pt x="2" y="475"/>
                  </a:lnTo>
                  <a:lnTo>
                    <a:pt x="6" y="448"/>
                  </a:lnTo>
                  <a:lnTo>
                    <a:pt x="10" y="422"/>
                  </a:lnTo>
                  <a:lnTo>
                    <a:pt x="17" y="397"/>
                  </a:lnTo>
                  <a:lnTo>
                    <a:pt x="24" y="372"/>
                  </a:lnTo>
                  <a:lnTo>
                    <a:pt x="32" y="348"/>
                  </a:lnTo>
                  <a:lnTo>
                    <a:pt x="41" y="323"/>
                  </a:lnTo>
                  <a:lnTo>
                    <a:pt x="52" y="300"/>
                  </a:lnTo>
                  <a:lnTo>
                    <a:pt x="64" y="277"/>
                  </a:lnTo>
                  <a:lnTo>
                    <a:pt x="77" y="255"/>
                  </a:lnTo>
                  <a:lnTo>
                    <a:pt x="90" y="234"/>
                  </a:lnTo>
                  <a:lnTo>
                    <a:pt x="106" y="213"/>
                  </a:lnTo>
                  <a:lnTo>
                    <a:pt x="121" y="193"/>
                  </a:lnTo>
                  <a:lnTo>
                    <a:pt x="138" y="174"/>
                  </a:lnTo>
                  <a:lnTo>
                    <a:pt x="155" y="155"/>
                  </a:lnTo>
                  <a:lnTo>
                    <a:pt x="174" y="138"/>
                  </a:lnTo>
                  <a:lnTo>
                    <a:pt x="193" y="121"/>
                  </a:lnTo>
                  <a:lnTo>
                    <a:pt x="212" y="106"/>
                  </a:lnTo>
                  <a:lnTo>
                    <a:pt x="233" y="90"/>
                  </a:lnTo>
                  <a:lnTo>
                    <a:pt x="255" y="77"/>
                  </a:lnTo>
                  <a:lnTo>
                    <a:pt x="277" y="64"/>
                  </a:lnTo>
                  <a:lnTo>
                    <a:pt x="300" y="52"/>
                  </a:lnTo>
                  <a:lnTo>
                    <a:pt x="323" y="41"/>
                  </a:lnTo>
                  <a:lnTo>
                    <a:pt x="347" y="32"/>
                  </a:lnTo>
                  <a:lnTo>
                    <a:pt x="372" y="24"/>
                  </a:lnTo>
                  <a:lnTo>
                    <a:pt x="397" y="17"/>
                  </a:lnTo>
                  <a:lnTo>
                    <a:pt x="422" y="10"/>
                  </a:lnTo>
                  <a:lnTo>
                    <a:pt x="448" y="6"/>
                  </a:lnTo>
                  <a:lnTo>
                    <a:pt x="475" y="3"/>
                  </a:lnTo>
                  <a:lnTo>
                    <a:pt x="502" y="1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56" y="1"/>
                  </a:lnTo>
                  <a:lnTo>
                    <a:pt x="583" y="3"/>
                  </a:lnTo>
                  <a:lnTo>
                    <a:pt x="610" y="6"/>
                  </a:lnTo>
                  <a:lnTo>
                    <a:pt x="636" y="10"/>
                  </a:lnTo>
                  <a:lnTo>
                    <a:pt x="662" y="17"/>
                  </a:lnTo>
                  <a:lnTo>
                    <a:pt x="686" y="24"/>
                  </a:lnTo>
                  <a:lnTo>
                    <a:pt x="711" y="32"/>
                  </a:lnTo>
                  <a:lnTo>
                    <a:pt x="735" y="41"/>
                  </a:lnTo>
                  <a:lnTo>
                    <a:pt x="759" y="52"/>
                  </a:lnTo>
                  <a:lnTo>
                    <a:pt x="782" y="64"/>
                  </a:lnTo>
                  <a:lnTo>
                    <a:pt x="803" y="77"/>
                  </a:lnTo>
                  <a:lnTo>
                    <a:pt x="825" y="90"/>
                  </a:lnTo>
                  <a:lnTo>
                    <a:pt x="846" y="106"/>
                  </a:lnTo>
                  <a:lnTo>
                    <a:pt x="865" y="121"/>
                  </a:lnTo>
                  <a:lnTo>
                    <a:pt x="885" y="138"/>
                  </a:lnTo>
                  <a:lnTo>
                    <a:pt x="903" y="155"/>
                  </a:lnTo>
                  <a:lnTo>
                    <a:pt x="920" y="174"/>
                  </a:lnTo>
                  <a:lnTo>
                    <a:pt x="937" y="193"/>
                  </a:lnTo>
                  <a:lnTo>
                    <a:pt x="953" y="213"/>
                  </a:lnTo>
                  <a:lnTo>
                    <a:pt x="968" y="234"/>
                  </a:lnTo>
                  <a:lnTo>
                    <a:pt x="981" y="255"/>
                  </a:lnTo>
                  <a:lnTo>
                    <a:pt x="995" y="277"/>
                  </a:lnTo>
                  <a:lnTo>
                    <a:pt x="1006" y="300"/>
                  </a:lnTo>
                  <a:lnTo>
                    <a:pt x="1017" y="323"/>
                  </a:lnTo>
                  <a:lnTo>
                    <a:pt x="1026" y="348"/>
                  </a:lnTo>
                  <a:lnTo>
                    <a:pt x="1034" y="372"/>
                  </a:lnTo>
                  <a:lnTo>
                    <a:pt x="1041" y="397"/>
                  </a:lnTo>
                  <a:lnTo>
                    <a:pt x="1048" y="422"/>
                  </a:lnTo>
                  <a:lnTo>
                    <a:pt x="1052" y="448"/>
                  </a:lnTo>
                  <a:lnTo>
                    <a:pt x="1056" y="475"/>
                  </a:lnTo>
                  <a:lnTo>
                    <a:pt x="1058" y="502"/>
                  </a:lnTo>
                  <a:lnTo>
                    <a:pt x="1058" y="529"/>
                  </a:lnTo>
                  <a:lnTo>
                    <a:pt x="1058" y="529"/>
                  </a:lnTo>
                  <a:lnTo>
                    <a:pt x="1058" y="542"/>
                  </a:lnTo>
                  <a:lnTo>
                    <a:pt x="1057" y="557"/>
                  </a:lnTo>
                  <a:lnTo>
                    <a:pt x="1053" y="587"/>
                  </a:lnTo>
                  <a:lnTo>
                    <a:pt x="1047" y="619"/>
                  </a:lnTo>
                  <a:lnTo>
                    <a:pt x="1037" y="653"/>
                  </a:lnTo>
                  <a:lnTo>
                    <a:pt x="1027" y="689"/>
                  </a:lnTo>
                  <a:lnTo>
                    <a:pt x="1013" y="727"/>
                  </a:lnTo>
                  <a:lnTo>
                    <a:pt x="999" y="766"/>
                  </a:lnTo>
                  <a:lnTo>
                    <a:pt x="982" y="806"/>
                  </a:lnTo>
                  <a:lnTo>
                    <a:pt x="965" y="848"/>
                  </a:lnTo>
                  <a:lnTo>
                    <a:pt x="946" y="889"/>
                  </a:lnTo>
                  <a:lnTo>
                    <a:pt x="927" y="931"/>
                  </a:lnTo>
                  <a:lnTo>
                    <a:pt x="905" y="975"/>
                  </a:lnTo>
                  <a:lnTo>
                    <a:pt x="861" y="1060"/>
                  </a:lnTo>
                  <a:lnTo>
                    <a:pt x="815" y="1145"/>
                  </a:lnTo>
                  <a:lnTo>
                    <a:pt x="769" y="1225"/>
                  </a:lnTo>
                  <a:lnTo>
                    <a:pt x="725" y="1303"/>
                  </a:lnTo>
                  <a:lnTo>
                    <a:pt x="682" y="1373"/>
                  </a:lnTo>
                  <a:lnTo>
                    <a:pt x="644" y="1436"/>
                  </a:lnTo>
                  <a:lnTo>
                    <a:pt x="584" y="1531"/>
                  </a:lnTo>
                  <a:lnTo>
                    <a:pt x="557" y="1572"/>
                  </a:lnTo>
                  <a:lnTo>
                    <a:pt x="557" y="1572"/>
                  </a:lnTo>
                  <a:lnTo>
                    <a:pt x="552" y="1578"/>
                  </a:lnTo>
                  <a:lnTo>
                    <a:pt x="545" y="1584"/>
                  </a:lnTo>
                  <a:lnTo>
                    <a:pt x="537" y="1587"/>
                  </a:lnTo>
                  <a:lnTo>
                    <a:pt x="529" y="1588"/>
                  </a:lnTo>
                  <a:lnTo>
                    <a:pt x="529" y="1588"/>
                  </a:lnTo>
                  <a:close/>
                  <a:moveTo>
                    <a:pt x="529" y="66"/>
                  </a:moveTo>
                  <a:lnTo>
                    <a:pt x="529" y="66"/>
                  </a:lnTo>
                  <a:lnTo>
                    <a:pt x="505" y="66"/>
                  </a:lnTo>
                  <a:lnTo>
                    <a:pt x="481" y="68"/>
                  </a:lnTo>
                  <a:lnTo>
                    <a:pt x="459" y="71"/>
                  </a:lnTo>
                  <a:lnTo>
                    <a:pt x="436" y="76"/>
                  </a:lnTo>
                  <a:lnTo>
                    <a:pt x="413" y="81"/>
                  </a:lnTo>
                  <a:lnTo>
                    <a:pt x="391" y="87"/>
                  </a:lnTo>
                  <a:lnTo>
                    <a:pt x="370" y="94"/>
                  </a:lnTo>
                  <a:lnTo>
                    <a:pt x="349" y="102"/>
                  </a:lnTo>
                  <a:lnTo>
                    <a:pt x="328" y="112"/>
                  </a:lnTo>
                  <a:lnTo>
                    <a:pt x="309" y="122"/>
                  </a:lnTo>
                  <a:lnTo>
                    <a:pt x="289" y="134"/>
                  </a:lnTo>
                  <a:lnTo>
                    <a:pt x="270" y="145"/>
                  </a:lnTo>
                  <a:lnTo>
                    <a:pt x="253" y="158"/>
                  </a:lnTo>
                  <a:lnTo>
                    <a:pt x="235" y="172"/>
                  </a:lnTo>
                  <a:lnTo>
                    <a:pt x="217" y="186"/>
                  </a:lnTo>
                  <a:lnTo>
                    <a:pt x="202" y="202"/>
                  </a:lnTo>
                  <a:lnTo>
                    <a:pt x="186" y="218"/>
                  </a:lnTo>
                  <a:lnTo>
                    <a:pt x="172" y="235"/>
                  </a:lnTo>
                  <a:lnTo>
                    <a:pt x="158" y="253"/>
                  </a:lnTo>
                  <a:lnTo>
                    <a:pt x="145" y="270"/>
                  </a:lnTo>
                  <a:lnTo>
                    <a:pt x="134" y="289"/>
                  </a:lnTo>
                  <a:lnTo>
                    <a:pt x="122" y="308"/>
                  </a:lnTo>
                  <a:lnTo>
                    <a:pt x="112" y="328"/>
                  </a:lnTo>
                  <a:lnTo>
                    <a:pt x="103" y="349"/>
                  </a:lnTo>
                  <a:lnTo>
                    <a:pt x="94" y="371"/>
                  </a:lnTo>
                  <a:lnTo>
                    <a:pt x="87" y="391"/>
                  </a:lnTo>
                  <a:lnTo>
                    <a:pt x="81" y="414"/>
                  </a:lnTo>
                  <a:lnTo>
                    <a:pt x="76" y="436"/>
                  </a:lnTo>
                  <a:lnTo>
                    <a:pt x="72" y="458"/>
                  </a:lnTo>
                  <a:lnTo>
                    <a:pt x="68" y="482"/>
                  </a:lnTo>
                  <a:lnTo>
                    <a:pt x="66" y="505"/>
                  </a:lnTo>
                  <a:lnTo>
                    <a:pt x="66" y="529"/>
                  </a:lnTo>
                  <a:lnTo>
                    <a:pt x="66" y="529"/>
                  </a:lnTo>
                  <a:lnTo>
                    <a:pt x="67" y="552"/>
                  </a:lnTo>
                  <a:lnTo>
                    <a:pt x="70" y="575"/>
                  </a:lnTo>
                  <a:lnTo>
                    <a:pt x="75" y="601"/>
                  </a:lnTo>
                  <a:lnTo>
                    <a:pt x="82" y="628"/>
                  </a:lnTo>
                  <a:lnTo>
                    <a:pt x="90" y="657"/>
                  </a:lnTo>
                  <a:lnTo>
                    <a:pt x="99" y="687"/>
                  </a:lnTo>
                  <a:lnTo>
                    <a:pt x="111" y="719"/>
                  </a:lnTo>
                  <a:lnTo>
                    <a:pt x="124" y="751"/>
                  </a:lnTo>
                  <a:lnTo>
                    <a:pt x="138" y="786"/>
                  </a:lnTo>
                  <a:lnTo>
                    <a:pt x="152" y="820"/>
                  </a:lnTo>
                  <a:lnTo>
                    <a:pt x="185" y="890"/>
                  </a:lnTo>
                  <a:lnTo>
                    <a:pt x="221" y="963"/>
                  </a:lnTo>
                  <a:lnTo>
                    <a:pt x="259" y="1035"/>
                  </a:lnTo>
                  <a:lnTo>
                    <a:pt x="298" y="1106"/>
                  </a:lnTo>
                  <a:lnTo>
                    <a:pt x="338" y="1177"/>
                  </a:lnTo>
                  <a:lnTo>
                    <a:pt x="376" y="1243"/>
                  </a:lnTo>
                  <a:lnTo>
                    <a:pt x="413" y="1306"/>
                  </a:lnTo>
                  <a:lnTo>
                    <a:pt x="479" y="1415"/>
                  </a:lnTo>
                  <a:lnTo>
                    <a:pt x="529" y="1493"/>
                  </a:lnTo>
                  <a:lnTo>
                    <a:pt x="529" y="1493"/>
                  </a:lnTo>
                  <a:lnTo>
                    <a:pt x="579" y="1415"/>
                  </a:lnTo>
                  <a:lnTo>
                    <a:pt x="645" y="1306"/>
                  </a:lnTo>
                  <a:lnTo>
                    <a:pt x="682" y="1243"/>
                  </a:lnTo>
                  <a:lnTo>
                    <a:pt x="722" y="1177"/>
                  </a:lnTo>
                  <a:lnTo>
                    <a:pt x="761" y="1106"/>
                  </a:lnTo>
                  <a:lnTo>
                    <a:pt x="799" y="1035"/>
                  </a:lnTo>
                  <a:lnTo>
                    <a:pt x="837" y="963"/>
                  </a:lnTo>
                  <a:lnTo>
                    <a:pt x="873" y="890"/>
                  </a:lnTo>
                  <a:lnTo>
                    <a:pt x="906" y="820"/>
                  </a:lnTo>
                  <a:lnTo>
                    <a:pt x="920" y="786"/>
                  </a:lnTo>
                  <a:lnTo>
                    <a:pt x="935" y="751"/>
                  </a:lnTo>
                  <a:lnTo>
                    <a:pt x="947" y="719"/>
                  </a:lnTo>
                  <a:lnTo>
                    <a:pt x="959" y="687"/>
                  </a:lnTo>
                  <a:lnTo>
                    <a:pt x="968" y="657"/>
                  </a:lnTo>
                  <a:lnTo>
                    <a:pt x="976" y="628"/>
                  </a:lnTo>
                  <a:lnTo>
                    <a:pt x="983" y="601"/>
                  </a:lnTo>
                  <a:lnTo>
                    <a:pt x="988" y="575"/>
                  </a:lnTo>
                  <a:lnTo>
                    <a:pt x="991" y="552"/>
                  </a:lnTo>
                  <a:lnTo>
                    <a:pt x="992" y="529"/>
                  </a:lnTo>
                  <a:lnTo>
                    <a:pt x="992" y="529"/>
                  </a:lnTo>
                  <a:lnTo>
                    <a:pt x="992" y="505"/>
                  </a:lnTo>
                  <a:lnTo>
                    <a:pt x="990" y="482"/>
                  </a:lnTo>
                  <a:lnTo>
                    <a:pt x="987" y="458"/>
                  </a:lnTo>
                  <a:lnTo>
                    <a:pt x="982" y="436"/>
                  </a:lnTo>
                  <a:lnTo>
                    <a:pt x="977" y="414"/>
                  </a:lnTo>
                  <a:lnTo>
                    <a:pt x="971" y="391"/>
                  </a:lnTo>
                  <a:lnTo>
                    <a:pt x="964" y="371"/>
                  </a:lnTo>
                  <a:lnTo>
                    <a:pt x="955" y="349"/>
                  </a:lnTo>
                  <a:lnTo>
                    <a:pt x="946" y="328"/>
                  </a:lnTo>
                  <a:lnTo>
                    <a:pt x="936" y="308"/>
                  </a:lnTo>
                  <a:lnTo>
                    <a:pt x="925" y="289"/>
                  </a:lnTo>
                  <a:lnTo>
                    <a:pt x="913" y="270"/>
                  </a:lnTo>
                  <a:lnTo>
                    <a:pt x="900" y="253"/>
                  </a:lnTo>
                  <a:lnTo>
                    <a:pt x="886" y="235"/>
                  </a:lnTo>
                  <a:lnTo>
                    <a:pt x="872" y="218"/>
                  </a:lnTo>
                  <a:lnTo>
                    <a:pt x="856" y="202"/>
                  </a:lnTo>
                  <a:lnTo>
                    <a:pt x="841" y="186"/>
                  </a:lnTo>
                  <a:lnTo>
                    <a:pt x="823" y="172"/>
                  </a:lnTo>
                  <a:lnTo>
                    <a:pt x="806" y="158"/>
                  </a:lnTo>
                  <a:lnTo>
                    <a:pt x="788" y="145"/>
                  </a:lnTo>
                  <a:lnTo>
                    <a:pt x="769" y="134"/>
                  </a:lnTo>
                  <a:lnTo>
                    <a:pt x="750" y="122"/>
                  </a:lnTo>
                  <a:lnTo>
                    <a:pt x="730" y="112"/>
                  </a:lnTo>
                  <a:lnTo>
                    <a:pt x="709" y="102"/>
                  </a:lnTo>
                  <a:lnTo>
                    <a:pt x="688" y="94"/>
                  </a:lnTo>
                  <a:lnTo>
                    <a:pt x="667" y="87"/>
                  </a:lnTo>
                  <a:lnTo>
                    <a:pt x="645" y="81"/>
                  </a:lnTo>
                  <a:lnTo>
                    <a:pt x="622" y="76"/>
                  </a:lnTo>
                  <a:lnTo>
                    <a:pt x="599" y="71"/>
                  </a:lnTo>
                  <a:lnTo>
                    <a:pt x="577" y="68"/>
                  </a:lnTo>
                  <a:lnTo>
                    <a:pt x="553" y="66"/>
                  </a:lnTo>
                  <a:lnTo>
                    <a:pt x="529" y="66"/>
                  </a:lnTo>
                  <a:lnTo>
                    <a:pt x="529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A73DFCBD-0175-4F9F-8CF5-53CF31218E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6950" y="746125"/>
              <a:ext cx="104775" cy="104775"/>
            </a:xfrm>
            <a:custGeom>
              <a:avLst/>
              <a:gdLst>
                <a:gd name="T0" fmla="*/ 208 w 464"/>
                <a:gd name="T1" fmla="*/ 462 h 463"/>
                <a:gd name="T2" fmla="*/ 142 w 464"/>
                <a:gd name="T3" fmla="*/ 444 h 463"/>
                <a:gd name="T4" fmla="*/ 85 w 464"/>
                <a:gd name="T5" fmla="*/ 410 h 463"/>
                <a:gd name="T6" fmla="*/ 41 w 464"/>
                <a:gd name="T7" fmla="*/ 360 h 463"/>
                <a:gd name="T8" fmla="*/ 11 w 464"/>
                <a:gd name="T9" fmla="*/ 300 h 463"/>
                <a:gd name="T10" fmla="*/ 0 w 464"/>
                <a:gd name="T11" fmla="*/ 231 h 463"/>
                <a:gd name="T12" fmla="*/ 5 w 464"/>
                <a:gd name="T13" fmla="*/ 184 h 463"/>
                <a:gd name="T14" fmla="*/ 28 w 464"/>
                <a:gd name="T15" fmla="*/ 121 h 463"/>
                <a:gd name="T16" fmla="*/ 68 w 464"/>
                <a:gd name="T17" fmla="*/ 67 h 463"/>
                <a:gd name="T18" fmla="*/ 122 w 464"/>
                <a:gd name="T19" fmla="*/ 28 h 463"/>
                <a:gd name="T20" fmla="*/ 185 w 464"/>
                <a:gd name="T21" fmla="*/ 4 h 463"/>
                <a:gd name="T22" fmla="*/ 232 w 464"/>
                <a:gd name="T23" fmla="*/ 0 h 463"/>
                <a:gd name="T24" fmla="*/ 301 w 464"/>
                <a:gd name="T25" fmla="*/ 10 h 463"/>
                <a:gd name="T26" fmla="*/ 361 w 464"/>
                <a:gd name="T27" fmla="*/ 39 h 463"/>
                <a:gd name="T28" fmla="*/ 411 w 464"/>
                <a:gd name="T29" fmla="*/ 84 h 463"/>
                <a:gd name="T30" fmla="*/ 445 w 464"/>
                <a:gd name="T31" fmla="*/ 141 h 463"/>
                <a:gd name="T32" fmla="*/ 463 w 464"/>
                <a:gd name="T33" fmla="*/ 207 h 463"/>
                <a:gd name="T34" fmla="*/ 463 w 464"/>
                <a:gd name="T35" fmla="*/ 255 h 463"/>
                <a:gd name="T36" fmla="*/ 445 w 464"/>
                <a:gd name="T37" fmla="*/ 321 h 463"/>
                <a:gd name="T38" fmla="*/ 411 w 464"/>
                <a:gd name="T39" fmla="*/ 378 h 463"/>
                <a:gd name="T40" fmla="*/ 361 w 464"/>
                <a:gd name="T41" fmla="*/ 423 h 463"/>
                <a:gd name="T42" fmla="*/ 301 w 464"/>
                <a:gd name="T43" fmla="*/ 452 h 463"/>
                <a:gd name="T44" fmla="*/ 232 w 464"/>
                <a:gd name="T45" fmla="*/ 463 h 463"/>
                <a:gd name="T46" fmla="*/ 232 w 464"/>
                <a:gd name="T47" fmla="*/ 65 h 463"/>
                <a:gd name="T48" fmla="*/ 183 w 464"/>
                <a:gd name="T49" fmla="*/ 74 h 463"/>
                <a:gd name="T50" fmla="*/ 140 w 464"/>
                <a:gd name="T51" fmla="*/ 94 h 463"/>
                <a:gd name="T52" fmla="*/ 105 w 464"/>
                <a:gd name="T53" fmla="*/ 126 h 463"/>
                <a:gd name="T54" fmla="*/ 80 w 464"/>
                <a:gd name="T55" fmla="*/ 167 h 463"/>
                <a:gd name="T56" fmla="*/ 67 w 464"/>
                <a:gd name="T57" fmla="*/ 214 h 463"/>
                <a:gd name="T58" fmla="*/ 67 w 464"/>
                <a:gd name="T59" fmla="*/ 248 h 463"/>
                <a:gd name="T60" fmla="*/ 80 w 464"/>
                <a:gd name="T61" fmla="*/ 295 h 463"/>
                <a:gd name="T62" fmla="*/ 105 w 464"/>
                <a:gd name="T63" fmla="*/ 336 h 463"/>
                <a:gd name="T64" fmla="*/ 140 w 464"/>
                <a:gd name="T65" fmla="*/ 369 h 463"/>
                <a:gd name="T66" fmla="*/ 183 w 464"/>
                <a:gd name="T67" fmla="*/ 389 h 463"/>
                <a:gd name="T68" fmla="*/ 232 w 464"/>
                <a:gd name="T69" fmla="*/ 396 h 463"/>
                <a:gd name="T70" fmla="*/ 265 w 464"/>
                <a:gd name="T71" fmla="*/ 393 h 463"/>
                <a:gd name="T72" fmla="*/ 311 w 464"/>
                <a:gd name="T73" fmla="*/ 377 h 463"/>
                <a:gd name="T74" fmla="*/ 349 w 464"/>
                <a:gd name="T75" fmla="*/ 348 h 463"/>
                <a:gd name="T76" fmla="*/ 378 w 464"/>
                <a:gd name="T77" fmla="*/ 310 h 463"/>
                <a:gd name="T78" fmla="*/ 395 w 464"/>
                <a:gd name="T79" fmla="*/ 264 h 463"/>
                <a:gd name="T80" fmla="*/ 398 w 464"/>
                <a:gd name="T81" fmla="*/ 231 h 463"/>
                <a:gd name="T82" fmla="*/ 390 w 464"/>
                <a:gd name="T83" fmla="*/ 182 h 463"/>
                <a:gd name="T84" fmla="*/ 370 w 464"/>
                <a:gd name="T85" fmla="*/ 139 h 463"/>
                <a:gd name="T86" fmla="*/ 338 w 464"/>
                <a:gd name="T87" fmla="*/ 104 h 463"/>
                <a:gd name="T88" fmla="*/ 296 w 464"/>
                <a:gd name="T89" fmla="*/ 79 h 463"/>
                <a:gd name="T90" fmla="*/ 249 w 464"/>
                <a:gd name="T91" fmla="*/ 66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4" h="463">
                  <a:moveTo>
                    <a:pt x="232" y="463"/>
                  </a:moveTo>
                  <a:lnTo>
                    <a:pt x="232" y="463"/>
                  </a:lnTo>
                  <a:lnTo>
                    <a:pt x="208" y="462"/>
                  </a:lnTo>
                  <a:lnTo>
                    <a:pt x="185" y="458"/>
                  </a:lnTo>
                  <a:lnTo>
                    <a:pt x="164" y="452"/>
                  </a:lnTo>
                  <a:lnTo>
                    <a:pt x="142" y="444"/>
                  </a:lnTo>
                  <a:lnTo>
                    <a:pt x="122" y="435"/>
                  </a:lnTo>
                  <a:lnTo>
                    <a:pt x="103" y="423"/>
                  </a:lnTo>
                  <a:lnTo>
                    <a:pt x="85" y="410"/>
                  </a:lnTo>
                  <a:lnTo>
                    <a:pt x="68" y="394"/>
                  </a:lnTo>
                  <a:lnTo>
                    <a:pt x="54" y="378"/>
                  </a:lnTo>
                  <a:lnTo>
                    <a:pt x="41" y="360"/>
                  </a:lnTo>
                  <a:lnTo>
                    <a:pt x="28" y="342"/>
                  </a:lnTo>
                  <a:lnTo>
                    <a:pt x="19" y="321"/>
                  </a:lnTo>
                  <a:lnTo>
                    <a:pt x="11" y="300"/>
                  </a:lnTo>
                  <a:lnTo>
                    <a:pt x="5" y="277"/>
                  </a:lnTo>
                  <a:lnTo>
                    <a:pt x="2" y="255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2" y="207"/>
                  </a:lnTo>
                  <a:lnTo>
                    <a:pt x="5" y="184"/>
                  </a:lnTo>
                  <a:lnTo>
                    <a:pt x="11" y="163"/>
                  </a:lnTo>
                  <a:lnTo>
                    <a:pt x="19" y="141"/>
                  </a:lnTo>
                  <a:lnTo>
                    <a:pt x="28" y="121"/>
                  </a:lnTo>
                  <a:lnTo>
                    <a:pt x="41" y="102"/>
                  </a:lnTo>
                  <a:lnTo>
                    <a:pt x="54" y="84"/>
                  </a:lnTo>
                  <a:lnTo>
                    <a:pt x="68" y="67"/>
                  </a:lnTo>
                  <a:lnTo>
                    <a:pt x="85" y="53"/>
                  </a:lnTo>
                  <a:lnTo>
                    <a:pt x="103" y="39"/>
                  </a:lnTo>
                  <a:lnTo>
                    <a:pt x="122" y="28"/>
                  </a:lnTo>
                  <a:lnTo>
                    <a:pt x="142" y="18"/>
                  </a:lnTo>
                  <a:lnTo>
                    <a:pt x="164" y="10"/>
                  </a:lnTo>
                  <a:lnTo>
                    <a:pt x="185" y="4"/>
                  </a:lnTo>
                  <a:lnTo>
                    <a:pt x="208" y="1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56" y="1"/>
                  </a:lnTo>
                  <a:lnTo>
                    <a:pt x="279" y="4"/>
                  </a:lnTo>
                  <a:lnTo>
                    <a:pt x="301" y="10"/>
                  </a:lnTo>
                  <a:lnTo>
                    <a:pt x="322" y="18"/>
                  </a:lnTo>
                  <a:lnTo>
                    <a:pt x="343" y="28"/>
                  </a:lnTo>
                  <a:lnTo>
                    <a:pt x="361" y="39"/>
                  </a:lnTo>
                  <a:lnTo>
                    <a:pt x="379" y="53"/>
                  </a:lnTo>
                  <a:lnTo>
                    <a:pt x="396" y="67"/>
                  </a:lnTo>
                  <a:lnTo>
                    <a:pt x="411" y="84"/>
                  </a:lnTo>
                  <a:lnTo>
                    <a:pt x="424" y="102"/>
                  </a:lnTo>
                  <a:lnTo>
                    <a:pt x="436" y="121"/>
                  </a:lnTo>
                  <a:lnTo>
                    <a:pt x="445" y="141"/>
                  </a:lnTo>
                  <a:lnTo>
                    <a:pt x="454" y="163"/>
                  </a:lnTo>
                  <a:lnTo>
                    <a:pt x="459" y="184"/>
                  </a:lnTo>
                  <a:lnTo>
                    <a:pt x="463" y="207"/>
                  </a:lnTo>
                  <a:lnTo>
                    <a:pt x="464" y="231"/>
                  </a:lnTo>
                  <a:lnTo>
                    <a:pt x="464" y="231"/>
                  </a:lnTo>
                  <a:lnTo>
                    <a:pt x="463" y="255"/>
                  </a:lnTo>
                  <a:lnTo>
                    <a:pt x="459" y="277"/>
                  </a:lnTo>
                  <a:lnTo>
                    <a:pt x="454" y="300"/>
                  </a:lnTo>
                  <a:lnTo>
                    <a:pt x="445" y="321"/>
                  </a:lnTo>
                  <a:lnTo>
                    <a:pt x="436" y="342"/>
                  </a:lnTo>
                  <a:lnTo>
                    <a:pt x="424" y="360"/>
                  </a:lnTo>
                  <a:lnTo>
                    <a:pt x="411" y="378"/>
                  </a:lnTo>
                  <a:lnTo>
                    <a:pt x="396" y="394"/>
                  </a:lnTo>
                  <a:lnTo>
                    <a:pt x="379" y="410"/>
                  </a:lnTo>
                  <a:lnTo>
                    <a:pt x="361" y="423"/>
                  </a:lnTo>
                  <a:lnTo>
                    <a:pt x="343" y="435"/>
                  </a:lnTo>
                  <a:lnTo>
                    <a:pt x="322" y="444"/>
                  </a:lnTo>
                  <a:lnTo>
                    <a:pt x="301" y="452"/>
                  </a:lnTo>
                  <a:lnTo>
                    <a:pt x="279" y="458"/>
                  </a:lnTo>
                  <a:lnTo>
                    <a:pt x="256" y="462"/>
                  </a:lnTo>
                  <a:lnTo>
                    <a:pt x="232" y="463"/>
                  </a:lnTo>
                  <a:lnTo>
                    <a:pt x="232" y="463"/>
                  </a:lnTo>
                  <a:close/>
                  <a:moveTo>
                    <a:pt x="232" y="65"/>
                  </a:moveTo>
                  <a:lnTo>
                    <a:pt x="232" y="65"/>
                  </a:lnTo>
                  <a:lnTo>
                    <a:pt x="215" y="66"/>
                  </a:lnTo>
                  <a:lnTo>
                    <a:pt x="199" y="69"/>
                  </a:lnTo>
                  <a:lnTo>
                    <a:pt x="183" y="74"/>
                  </a:lnTo>
                  <a:lnTo>
                    <a:pt x="168" y="79"/>
                  </a:lnTo>
                  <a:lnTo>
                    <a:pt x="153" y="86"/>
                  </a:lnTo>
                  <a:lnTo>
                    <a:pt x="140" y="94"/>
                  </a:lnTo>
                  <a:lnTo>
                    <a:pt x="127" y="104"/>
                  </a:lnTo>
                  <a:lnTo>
                    <a:pt x="115" y="114"/>
                  </a:lnTo>
                  <a:lnTo>
                    <a:pt x="105" y="126"/>
                  </a:lnTo>
                  <a:lnTo>
                    <a:pt x="95" y="139"/>
                  </a:lnTo>
                  <a:lnTo>
                    <a:pt x="87" y="152"/>
                  </a:lnTo>
                  <a:lnTo>
                    <a:pt x="80" y="167"/>
                  </a:lnTo>
                  <a:lnTo>
                    <a:pt x="75" y="182"/>
                  </a:lnTo>
                  <a:lnTo>
                    <a:pt x="71" y="198"/>
                  </a:lnTo>
                  <a:lnTo>
                    <a:pt x="67" y="214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7" y="248"/>
                  </a:lnTo>
                  <a:lnTo>
                    <a:pt x="71" y="264"/>
                  </a:lnTo>
                  <a:lnTo>
                    <a:pt x="75" y="281"/>
                  </a:lnTo>
                  <a:lnTo>
                    <a:pt x="80" y="295"/>
                  </a:lnTo>
                  <a:lnTo>
                    <a:pt x="87" y="310"/>
                  </a:lnTo>
                  <a:lnTo>
                    <a:pt x="95" y="323"/>
                  </a:lnTo>
                  <a:lnTo>
                    <a:pt x="105" y="336"/>
                  </a:lnTo>
                  <a:lnTo>
                    <a:pt x="115" y="348"/>
                  </a:lnTo>
                  <a:lnTo>
                    <a:pt x="127" y="358"/>
                  </a:lnTo>
                  <a:lnTo>
                    <a:pt x="140" y="369"/>
                  </a:lnTo>
                  <a:lnTo>
                    <a:pt x="153" y="377"/>
                  </a:lnTo>
                  <a:lnTo>
                    <a:pt x="168" y="383"/>
                  </a:lnTo>
                  <a:lnTo>
                    <a:pt x="183" y="389"/>
                  </a:lnTo>
                  <a:lnTo>
                    <a:pt x="199" y="393"/>
                  </a:lnTo>
                  <a:lnTo>
                    <a:pt x="215" y="395"/>
                  </a:lnTo>
                  <a:lnTo>
                    <a:pt x="232" y="396"/>
                  </a:lnTo>
                  <a:lnTo>
                    <a:pt x="232" y="396"/>
                  </a:lnTo>
                  <a:lnTo>
                    <a:pt x="249" y="395"/>
                  </a:lnTo>
                  <a:lnTo>
                    <a:pt x="265" y="393"/>
                  </a:lnTo>
                  <a:lnTo>
                    <a:pt x="282" y="389"/>
                  </a:lnTo>
                  <a:lnTo>
                    <a:pt x="296" y="383"/>
                  </a:lnTo>
                  <a:lnTo>
                    <a:pt x="311" y="377"/>
                  </a:lnTo>
                  <a:lnTo>
                    <a:pt x="324" y="369"/>
                  </a:lnTo>
                  <a:lnTo>
                    <a:pt x="338" y="358"/>
                  </a:lnTo>
                  <a:lnTo>
                    <a:pt x="349" y="348"/>
                  </a:lnTo>
                  <a:lnTo>
                    <a:pt x="359" y="336"/>
                  </a:lnTo>
                  <a:lnTo>
                    <a:pt x="370" y="323"/>
                  </a:lnTo>
                  <a:lnTo>
                    <a:pt x="378" y="310"/>
                  </a:lnTo>
                  <a:lnTo>
                    <a:pt x="384" y="295"/>
                  </a:lnTo>
                  <a:lnTo>
                    <a:pt x="390" y="281"/>
                  </a:lnTo>
                  <a:lnTo>
                    <a:pt x="395" y="264"/>
                  </a:lnTo>
                  <a:lnTo>
                    <a:pt x="397" y="248"/>
                  </a:lnTo>
                  <a:lnTo>
                    <a:pt x="398" y="231"/>
                  </a:lnTo>
                  <a:lnTo>
                    <a:pt x="398" y="231"/>
                  </a:lnTo>
                  <a:lnTo>
                    <a:pt x="397" y="214"/>
                  </a:lnTo>
                  <a:lnTo>
                    <a:pt x="395" y="198"/>
                  </a:lnTo>
                  <a:lnTo>
                    <a:pt x="390" y="182"/>
                  </a:lnTo>
                  <a:lnTo>
                    <a:pt x="384" y="167"/>
                  </a:lnTo>
                  <a:lnTo>
                    <a:pt x="378" y="152"/>
                  </a:lnTo>
                  <a:lnTo>
                    <a:pt x="370" y="139"/>
                  </a:lnTo>
                  <a:lnTo>
                    <a:pt x="359" y="126"/>
                  </a:lnTo>
                  <a:lnTo>
                    <a:pt x="349" y="114"/>
                  </a:lnTo>
                  <a:lnTo>
                    <a:pt x="338" y="104"/>
                  </a:lnTo>
                  <a:lnTo>
                    <a:pt x="324" y="94"/>
                  </a:lnTo>
                  <a:lnTo>
                    <a:pt x="311" y="86"/>
                  </a:lnTo>
                  <a:lnTo>
                    <a:pt x="296" y="79"/>
                  </a:lnTo>
                  <a:lnTo>
                    <a:pt x="282" y="74"/>
                  </a:lnTo>
                  <a:lnTo>
                    <a:pt x="265" y="69"/>
                  </a:lnTo>
                  <a:lnTo>
                    <a:pt x="249" y="66"/>
                  </a:lnTo>
                  <a:lnTo>
                    <a:pt x="232" y="65"/>
                  </a:lnTo>
                  <a:lnTo>
                    <a:pt x="232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E86EFF6-0B3C-414F-AFD0-CBE7BBB4201A}"/>
              </a:ext>
            </a:extLst>
          </p:cNvPr>
          <p:cNvGrpSpPr/>
          <p:nvPr/>
        </p:nvGrpSpPr>
        <p:grpSpPr>
          <a:xfrm>
            <a:off x="1093588" y="4672619"/>
            <a:ext cx="360363" cy="360363"/>
            <a:chOff x="7715250" y="2889251"/>
            <a:chExt cx="360363" cy="360363"/>
          </a:xfrm>
          <a:solidFill>
            <a:schemeClr val="accent4"/>
          </a:solidFill>
        </p:grpSpPr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5871BCC-3E04-4B5A-BF6F-CE23821CAC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7475" y="3008313"/>
              <a:ext cx="76200" cy="76200"/>
            </a:xfrm>
            <a:custGeom>
              <a:avLst/>
              <a:gdLst>
                <a:gd name="T0" fmla="*/ 127 w 284"/>
                <a:gd name="T1" fmla="*/ 283 h 284"/>
                <a:gd name="T2" fmla="*/ 87 w 284"/>
                <a:gd name="T3" fmla="*/ 273 h 284"/>
                <a:gd name="T4" fmla="*/ 51 w 284"/>
                <a:gd name="T5" fmla="*/ 251 h 284"/>
                <a:gd name="T6" fmla="*/ 24 w 284"/>
                <a:gd name="T7" fmla="*/ 221 h 284"/>
                <a:gd name="T8" fmla="*/ 6 w 284"/>
                <a:gd name="T9" fmla="*/ 184 h 284"/>
                <a:gd name="T10" fmla="*/ 0 w 284"/>
                <a:gd name="T11" fmla="*/ 141 h 284"/>
                <a:gd name="T12" fmla="*/ 3 w 284"/>
                <a:gd name="T13" fmla="*/ 113 h 284"/>
                <a:gd name="T14" fmla="*/ 17 w 284"/>
                <a:gd name="T15" fmla="*/ 75 h 284"/>
                <a:gd name="T16" fmla="*/ 41 w 284"/>
                <a:gd name="T17" fmla="*/ 41 h 284"/>
                <a:gd name="T18" fmla="*/ 73 w 284"/>
                <a:gd name="T19" fmla="*/ 17 h 284"/>
                <a:gd name="T20" fmla="*/ 113 w 284"/>
                <a:gd name="T21" fmla="*/ 3 h 284"/>
                <a:gd name="T22" fmla="*/ 141 w 284"/>
                <a:gd name="T23" fmla="*/ 0 h 284"/>
                <a:gd name="T24" fmla="*/ 184 w 284"/>
                <a:gd name="T25" fmla="*/ 6 h 284"/>
                <a:gd name="T26" fmla="*/ 221 w 284"/>
                <a:gd name="T27" fmla="*/ 24 h 284"/>
                <a:gd name="T28" fmla="*/ 250 w 284"/>
                <a:gd name="T29" fmla="*/ 51 h 284"/>
                <a:gd name="T30" fmla="*/ 271 w 284"/>
                <a:gd name="T31" fmla="*/ 87 h 284"/>
                <a:gd name="T32" fmla="*/ 283 w 284"/>
                <a:gd name="T33" fmla="*/ 127 h 284"/>
                <a:gd name="T34" fmla="*/ 283 w 284"/>
                <a:gd name="T35" fmla="*/ 156 h 284"/>
                <a:gd name="T36" fmla="*/ 271 w 284"/>
                <a:gd name="T37" fmla="*/ 197 h 284"/>
                <a:gd name="T38" fmla="*/ 250 w 284"/>
                <a:gd name="T39" fmla="*/ 232 h 284"/>
                <a:gd name="T40" fmla="*/ 221 w 284"/>
                <a:gd name="T41" fmla="*/ 259 h 284"/>
                <a:gd name="T42" fmla="*/ 184 w 284"/>
                <a:gd name="T43" fmla="*/ 277 h 284"/>
                <a:gd name="T44" fmla="*/ 141 w 284"/>
                <a:gd name="T45" fmla="*/ 284 h 284"/>
                <a:gd name="T46" fmla="*/ 141 w 284"/>
                <a:gd name="T47" fmla="*/ 56 h 284"/>
                <a:gd name="T48" fmla="*/ 116 w 284"/>
                <a:gd name="T49" fmla="*/ 61 h 284"/>
                <a:gd name="T50" fmla="*/ 94 w 284"/>
                <a:gd name="T51" fmla="*/ 72 h 284"/>
                <a:gd name="T52" fmla="*/ 75 w 284"/>
                <a:gd name="T53" fmla="*/ 88 h 284"/>
                <a:gd name="T54" fmla="*/ 63 w 284"/>
                <a:gd name="T55" fmla="*/ 109 h 284"/>
                <a:gd name="T56" fmla="*/ 56 w 284"/>
                <a:gd name="T57" fmla="*/ 133 h 284"/>
                <a:gd name="T58" fmla="*/ 56 w 284"/>
                <a:gd name="T59" fmla="*/ 150 h 284"/>
                <a:gd name="T60" fmla="*/ 63 w 284"/>
                <a:gd name="T61" fmla="*/ 175 h 284"/>
                <a:gd name="T62" fmla="*/ 75 w 284"/>
                <a:gd name="T63" fmla="*/ 196 h 284"/>
                <a:gd name="T64" fmla="*/ 94 w 284"/>
                <a:gd name="T65" fmla="*/ 212 h 284"/>
                <a:gd name="T66" fmla="*/ 116 w 284"/>
                <a:gd name="T67" fmla="*/ 223 h 284"/>
                <a:gd name="T68" fmla="*/ 141 w 284"/>
                <a:gd name="T69" fmla="*/ 227 h 284"/>
                <a:gd name="T70" fmla="*/ 158 w 284"/>
                <a:gd name="T71" fmla="*/ 225 h 284"/>
                <a:gd name="T72" fmla="*/ 182 w 284"/>
                <a:gd name="T73" fmla="*/ 216 h 284"/>
                <a:gd name="T74" fmla="*/ 202 w 284"/>
                <a:gd name="T75" fmla="*/ 202 h 284"/>
                <a:gd name="T76" fmla="*/ 216 w 284"/>
                <a:gd name="T77" fmla="*/ 183 h 284"/>
                <a:gd name="T78" fmla="*/ 225 w 284"/>
                <a:gd name="T79" fmla="*/ 158 h 284"/>
                <a:gd name="T80" fmla="*/ 226 w 284"/>
                <a:gd name="T81" fmla="*/ 141 h 284"/>
                <a:gd name="T82" fmla="*/ 223 w 284"/>
                <a:gd name="T83" fmla="*/ 116 h 284"/>
                <a:gd name="T84" fmla="*/ 212 w 284"/>
                <a:gd name="T85" fmla="*/ 94 h 284"/>
                <a:gd name="T86" fmla="*/ 196 w 284"/>
                <a:gd name="T87" fmla="*/ 77 h 284"/>
                <a:gd name="T88" fmla="*/ 174 w 284"/>
                <a:gd name="T89" fmla="*/ 64 h 284"/>
                <a:gd name="T90" fmla="*/ 150 w 284"/>
                <a:gd name="T91" fmla="*/ 5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4" h="284">
                  <a:moveTo>
                    <a:pt x="141" y="284"/>
                  </a:moveTo>
                  <a:lnTo>
                    <a:pt x="141" y="284"/>
                  </a:lnTo>
                  <a:lnTo>
                    <a:pt x="127" y="283"/>
                  </a:lnTo>
                  <a:lnTo>
                    <a:pt x="113" y="281"/>
                  </a:lnTo>
                  <a:lnTo>
                    <a:pt x="100" y="277"/>
                  </a:lnTo>
                  <a:lnTo>
                    <a:pt x="87" y="273"/>
                  </a:lnTo>
                  <a:lnTo>
                    <a:pt x="73" y="267"/>
                  </a:lnTo>
                  <a:lnTo>
                    <a:pt x="62" y="259"/>
                  </a:lnTo>
                  <a:lnTo>
                    <a:pt x="51" y="251"/>
                  </a:lnTo>
                  <a:lnTo>
                    <a:pt x="41" y="242"/>
                  </a:lnTo>
                  <a:lnTo>
                    <a:pt x="32" y="232"/>
                  </a:lnTo>
                  <a:lnTo>
                    <a:pt x="24" y="221"/>
                  </a:lnTo>
                  <a:lnTo>
                    <a:pt x="17" y="209"/>
                  </a:lnTo>
                  <a:lnTo>
                    <a:pt x="11" y="197"/>
                  </a:lnTo>
                  <a:lnTo>
                    <a:pt x="6" y="184"/>
                  </a:lnTo>
                  <a:lnTo>
                    <a:pt x="3" y="171"/>
                  </a:lnTo>
                  <a:lnTo>
                    <a:pt x="1" y="15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27"/>
                  </a:lnTo>
                  <a:lnTo>
                    <a:pt x="3" y="113"/>
                  </a:lnTo>
                  <a:lnTo>
                    <a:pt x="6" y="100"/>
                  </a:lnTo>
                  <a:lnTo>
                    <a:pt x="11" y="87"/>
                  </a:lnTo>
                  <a:lnTo>
                    <a:pt x="17" y="75"/>
                  </a:lnTo>
                  <a:lnTo>
                    <a:pt x="24" y="63"/>
                  </a:lnTo>
                  <a:lnTo>
                    <a:pt x="32" y="51"/>
                  </a:lnTo>
                  <a:lnTo>
                    <a:pt x="41" y="41"/>
                  </a:lnTo>
                  <a:lnTo>
                    <a:pt x="51" y="32"/>
                  </a:lnTo>
                  <a:lnTo>
                    <a:pt x="62" y="24"/>
                  </a:lnTo>
                  <a:lnTo>
                    <a:pt x="73" y="17"/>
                  </a:lnTo>
                  <a:lnTo>
                    <a:pt x="87" y="11"/>
                  </a:lnTo>
                  <a:lnTo>
                    <a:pt x="100" y="6"/>
                  </a:lnTo>
                  <a:lnTo>
                    <a:pt x="113" y="3"/>
                  </a:lnTo>
                  <a:lnTo>
                    <a:pt x="127" y="1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56" y="1"/>
                  </a:lnTo>
                  <a:lnTo>
                    <a:pt x="169" y="3"/>
                  </a:lnTo>
                  <a:lnTo>
                    <a:pt x="184" y="6"/>
                  </a:lnTo>
                  <a:lnTo>
                    <a:pt x="197" y="11"/>
                  </a:lnTo>
                  <a:lnTo>
                    <a:pt x="209" y="17"/>
                  </a:lnTo>
                  <a:lnTo>
                    <a:pt x="221" y="24"/>
                  </a:lnTo>
                  <a:lnTo>
                    <a:pt x="231" y="32"/>
                  </a:lnTo>
                  <a:lnTo>
                    <a:pt x="241" y="41"/>
                  </a:lnTo>
                  <a:lnTo>
                    <a:pt x="250" y="51"/>
                  </a:lnTo>
                  <a:lnTo>
                    <a:pt x="259" y="63"/>
                  </a:lnTo>
                  <a:lnTo>
                    <a:pt x="266" y="75"/>
                  </a:lnTo>
                  <a:lnTo>
                    <a:pt x="271" y="87"/>
                  </a:lnTo>
                  <a:lnTo>
                    <a:pt x="276" y="100"/>
                  </a:lnTo>
                  <a:lnTo>
                    <a:pt x="281" y="113"/>
                  </a:lnTo>
                  <a:lnTo>
                    <a:pt x="283" y="127"/>
                  </a:lnTo>
                  <a:lnTo>
                    <a:pt x="284" y="141"/>
                  </a:lnTo>
                  <a:lnTo>
                    <a:pt x="284" y="141"/>
                  </a:lnTo>
                  <a:lnTo>
                    <a:pt x="283" y="156"/>
                  </a:lnTo>
                  <a:lnTo>
                    <a:pt x="281" y="171"/>
                  </a:lnTo>
                  <a:lnTo>
                    <a:pt x="276" y="184"/>
                  </a:lnTo>
                  <a:lnTo>
                    <a:pt x="271" y="197"/>
                  </a:lnTo>
                  <a:lnTo>
                    <a:pt x="266" y="209"/>
                  </a:lnTo>
                  <a:lnTo>
                    <a:pt x="259" y="221"/>
                  </a:lnTo>
                  <a:lnTo>
                    <a:pt x="250" y="232"/>
                  </a:lnTo>
                  <a:lnTo>
                    <a:pt x="241" y="242"/>
                  </a:lnTo>
                  <a:lnTo>
                    <a:pt x="231" y="251"/>
                  </a:lnTo>
                  <a:lnTo>
                    <a:pt x="221" y="259"/>
                  </a:lnTo>
                  <a:lnTo>
                    <a:pt x="209" y="267"/>
                  </a:lnTo>
                  <a:lnTo>
                    <a:pt x="197" y="273"/>
                  </a:lnTo>
                  <a:lnTo>
                    <a:pt x="184" y="277"/>
                  </a:lnTo>
                  <a:lnTo>
                    <a:pt x="169" y="281"/>
                  </a:lnTo>
                  <a:lnTo>
                    <a:pt x="156" y="283"/>
                  </a:lnTo>
                  <a:lnTo>
                    <a:pt x="141" y="284"/>
                  </a:lnTo>
                  <a:lnTo>
                    <a:pt x="141" y="284"/>
                  </a:lnTo>
                  <a:close/>
                  <a:moveTo>
                    <a:pt x="141" y="56"/>
                  </a:moveTo>
                  <a:lnTo>
                    <a:pt x="141" y="56"/>
                  </a:lnTo>
                  <a:lnTo>
                    <a:pt x="133" y="57"/>
                  </a:lnTo>
                  <a:lnTo>
                    <a:pt x="124" y="58"/>
                  </a:lnTo>
                  <a:lnTo>
                    <a:pt x="116" y="61"/>
                  </a:lnTo>
                  <a:lnTo>
                    <a:pt x="108" y="64"/>
                  </a:lnTo>
                  <a:lnTo>
                    <a:pt x="101" y="67"/>
                  </a:lnTo>
                  <a:lnTo>
                    <a:pt x="94" y="72"/>
                  </a:lnTo>
                  <a:lnTo>
                    <a:pt x="88" y="77"/>
                  </a:lnTo>
                  <a:lnTo>
                    <a:pt x="82" y="82"/>
                  </a:lnTo>
                  <a:lnTo>
                    <a:pt x="75" y="88"/>
                  </a:lnTo>
                  <a:lnTo>
                    <a:pt x="70" y="94"/>
                  </a:lnTo>
                  <a:lnTo>
                    <a:pt x="66" y="101"/>
                  </a:lnTo>
                  <a:lnTo>
                    <a:pt x="63" y="109"/>
                  </a:lnTo>
                  <a:lnTo>
                    <a:pt x="60" y="116"/>
                  </a:lnTo>
                  <a:lnTo>
                    <a:pt x="58" y="125"/>
                  </a:lnTo>
                  <a:lnTo>
                    <a:pt x="56" y="133"/>
                  </a:lnTo>
                  <a:lnTo>
                    <a:pt x="56" y="141"/>
                  </a:lnTo>
                  <a:lnTo>
                    <a:pt x="56" y="141"/>
                  </a:lnTo>
                  <a:lnTo>
                    <a:pt x="56" y="150"/>
                  </a:lnTo>
                  <a:lnTo>
                    <a:pt x="58" y="158"/>
                  </a:lnTo>
                  <a:lnTo>
                    <a:pt x="60" y="167"/>
                  </a:lnTo>
                  <a:lnTo>
                    <a:pt x="63" y="175"/>
                  </a:lnTo>
                  <a:lnTo>
                    <a:pt x="66" y="183"/>
                  </a:lnTo>
                  <a:lnTo>
                    <a:pt x="70" y="190"/>
                  </a:lnTo>
                  <a:lnTo>
                    <a:pt x="75" y="196"/>
                  </a:lnTo>
                  <a:lnTo>
                    <a:pt x="82" y="202"/>
                  </a:lnTo>
                  <a:lnTo>
                    <a:pt x="88" y="207"/>
                  </a:lnTo>
                  <a:lnTo>
                    <a:pt x="94" y="212"/>
                  </a:lnTo>
                  <a:lnTo>
                    <a:pt x="101" y="216"/>
                  </a:lnTo>
                  <a:lnTo>
                    <a:pt x="108" y="220"/>
                  </a:lnTo>
                  <a:lnTo>
                    <a:pt x="116" y="223"/>
                  </a:lnTo>
                  <a:lnTo>
                    <a:pt x="124" y="225"/>
                  </a:lnTo>
                  <a:lnTo>
                    <a:pt x="133" y="226"/>
                  </a:lnTo>
                  <a:lnTo>
                    <a:pt x="141" y="227"/>
                  </a:lnTo>
                  <a:lnTo>
                    <a:pt x="141" y="227"/>
                  </a:lnTo>
                  <a:lnTo>
                    <a:pt x="150" y="226"/>
                  </a:lnTo>
                  <a:lnTo>
                    <a:pt x="158" y="225"/>
                  </a:lnTo>
                  <a:lnTo>
                    <a:pt x="166" y="223"/>
                  </a:lnTo>
                  <a:lnTo>
                    <a:pt x="174" y="220"/>
                  </a:lnTo>
                  <a:lnTo>
                    <a:pt x="182" y="216"/>
                  </a:lnTo>
                  <a:lnTo>
                    <a:pt x="189" y="212"/>
                  </a:lnTo>
                  <a:lnTo>
                    <a:pt x="196" y="207"/>
                  </a:lnTo>
                  <a:lnTo>
                    <a:pt x="202" y="202"/>
                  </a:lnTo>
                  <a:lnTo>
                    <a:pt x="207" y="196"/>
                  </a:lnTo>
                  <a:lnTo>
                    <a:pt x="212" y="190"/>
                  </a:lnTo>
                  <a:lnTo>
                    <a:pt x="216" y="183"/>
                  </a:lnTo>
                  <a:lnTo>
                    <a:pt x="220" y="175"/>
                  </a:lnTo>
                  <a:lnTo>
                    <a:pt x="223" y="167"/>
                  </a:lnTo>
                  <a:lnTo>
                    <a:pt x="225" y="158"/>
                  </a:lnTo>
                  <a:lnTo>
                    <a:pt x="226" y="150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26" y="133"/>
                  </a:lnTo>
                  <a:lnTo>
                    <a:pt x="225" y="125"/>
                  </a:lnTo>
                  <a:lnTo>
                    <a:pt x="223" y="116"/>
                  </a:lnTo>
                  <a:lnTo>
                    <a:pt x="220" y="109"/>
                  </a:lnTo>
                  <a:lnTo>
                    <a:pt x="216" y="101"/>
                  </a:lnTo>
                  <a:lnTo>
                    <a:pt x="212" y="94"/>
                  </a:lnTo>
                  <a:lnTo>
                    <a:pt x="207" y="88"/>
                  </a:lnTo>
                  <a:lnTo>
                    <a:pt x="202" y="82"/>
                  </a:lnTo>
                  <a:lnTo>
                    <a:pt x="196" y="77"/>
                  </a:lnTo>
                  <a:lnTo>
                    <a:pt x="189" y="72"/>
                  </a:lnTo>
                  <a:lnTo>
                    <a:pt x="182" y="67"/>
                  </a:lnTo>
                  <a:lnTo>
                    <a:pt x="174" y="64"/>
                  </a:lnTo>
                  <a:lnTo>
                    <a:pt x="166" y="61"/>
                  </a:lnTo>
                  <a:lnTo>
                    <a:pt x="158" y="58"/>
                  </a:lnTo>
                  <a:lnTo>
                    <a:pt x="150" y="57"/>
                  </a:lnTo>
                  <a:lnTo>
                    <a:pt x="141" y="56"/>
                  </a:lnTo>
                  <a:lnTo>
                    <a:pt x="14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D4DE71EA-1387-4288-80CB-EB2460D76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15250" y="3098801"/>
              <a:ext cx="120650" cy="150813"/>
            </a:xfrm>
            <a:custGeom>
              <a:avLst/>
              <a:gdLst>
                <a:gd name="T0" fmla="*/ 141 w 453"/>
                <a:gd name="T1" fmla="*/ 567 h 567"/>
                <a:gd name="T2" fmla="*/ 125 w 453"/>
                <a:gd name="T3" fmla="*/ 562 h 567"/>
                <a:gd name="T4" fmla="*/ 115 w 453"/>
                <a:gd name="T5" fmla="*/ 550 h 567"/>
                <a:gd name="T6" fmla="*/ 113 w 453"/>
                <a:gd name="T7" fmla="*/ 329 h 567"/>
                <a:gd name="T8" fmla="*/ 95 w 453"/>
                <a:gd name="T9" fmla="*/ 321 h 567"/>
                <a:gd name="T10" fmla="*/ 71 w 453"/>
                <a:gd name="T11" fmla="*/ 304 h 567"/>
                <a:gd name="T12" fmla="*/ 40 w 453"/>
                <a:gd name="T13" fmla="*/ 269 h 567"/>
                <a:gd name="T14" fmla="*/ 17 w 453"/>
                <a:gd name="T15" fmla="*/ 214 h 567"/>
                <a:gd name="T16" fmla="*/ 5 w 453"/>
                <a:gd name="T17" fmla="*/ 150 h 567"/>
                <a:gd name="T18" fmla="*/ 0 w 453"/>
                <a:gd name="T19" fmla="*/ 79 h 567"/>
                <a:gd name="T20" fmla="*/ 0 w 453"/>
                <a:gd name="T21" fmla="*/ 22 h 567"/>
                <a:gd name="T22" fmla="*/ 8 w 453"/>
                <a:gd name="T23" fmla="*/ 8 h 567"/>
                <a:gd name="T24" fmla="*/ 22 w 453"/>
                <a:gd name="T25" fmla="*/ 0 h 567"/>
                <a:gd name="T26" fmla="*/ 425 w 453"/>
                <a:gd name="T27" fmla="*/ 0 h 567"/>
                <a:gd name="T28" fmla="*/ 440 w 453"/>
                <a:gd name="T29" fmla="*/ 5 h 567"/>
                <a:gd name="T30" fmla="*/ 450 w 453"/>
                <a:gd name="T31" fmla="*/ 17 h 567"/>
                <a:gd name="T32" fmla="*/ 453 w 453"/>
                <a:gd name="T33" fmla="*/ 29 h 567"/>
                <a:gd name="T34" fmla="*/ 450 w 453"/>
                <a:gd name="T35" fmla="*/ 126 h 567"/>
                <a:gd name="T36" fmla="*/ 440 w 453"/>
                <a:gd name="T37" fmla="*/ 194 h 567"/>
                <a:gd name="T38" fmla="*/ 421 w 453"/>
                <a:gd name="T39" fmla="*/ 252 h 567"/>
                <a:gd name="T40" fmla="*/ 389 w 453"/>
                <a:gd name="T41" fmla="*/ 298 h 567"/>
                <a:gd name="T42" fmla="*/ 367 w 453"/>
                <a:gd name="T43" fmla="*/ 316 h 567"/>
                <a:gd name="T44" fmla="*/ 339 w 453"/>
                <a:gd name="T45" fmla="*/ 329 h 567"/>
                <a:gd name="T46" fmla="*/ 339 w 453"/>
                <a:gd name="T47" fmla="*/ 545 h 567"/>
                <a:gd name="T48" fmla="*/ 331 w 453"/>
                <a:gd name="T49" fmla="*/ 559 h 567"/>
                <a:gd name="T50" fmla="*/ 317 w 453"/>
                <a:gd name="T51" fmla="*/ 567 h 567"/>
                <a:gd name="T52" fmla="*/ 170 w 453"/>
                <a:gd name="T53" fmla="*/ 510 h 567"/>
                <a:gd name="T54" fmla="*/ 283 w 453"/>
                <a:gd name="T55" fmla="*/ 309 h 567"/>
                <a:gd name="T56" fmla="*/ 287 w 453"/>
                <a:gd name="T57" fmla="*/ 295 h 567"/>
                <a:gd name="T58" fmla="*/ 296 w 453"/>
                <a:gd name="T59" fmla="*/ 285 h 567"/>
                <a:gd name="T60" fmla="*/ 304 w 453"/>
                <a:gd name="T61" fmla="*/ 282 h 567"/>
                <a:gd name="T62" fmla="*/ 339 w 453"/>
                <a:gd name="T63" fmla="*/ 265 h 567"/>
                <a:gd name="T64" fmla="*/ 364 w 453"/>
                <a:gd name="T65" fmla="*/ 237 h 567"/>
                <a:gd name="T66" fmla="*/ 382 w 453"/>
                <a:gd name="T67" fmla="*/ 197 h 567"/>
                <a:gd name="T68" fmla="*/ 391 w 453"/>
                <a:gd name="T69" fmla="*/ 145 h 567"/>
                <a:gd name="T70" fmla="*/ 396 w 453"/>
                <a:gd name="T71" fmla="*/ 57 h 567"/>
                <a:gd name="T72" fmla="*/ 58 w 453"/>
                <a:gd name="T73" fmla="*/ 103 h 567"/>
                <a:gd name="T74" fmla="*/ 65 w 453"/>
                <a:gd name="T75" fmla="*/ 164 h 567"/>
                <a:gd name="T76" fmla="*/ 76 w 453"/>
                <a:gd name="T77" fmla="*/ 211 h 567"/>
                <a:gd name="T78" fmla="*/ 96 w 453"/>
                <a:gd name="T79" fmla="*/ 248 h 567"/>
                <a:gd name="T80" fmla="*/ 124 w 453"/>
                <a:gd name="T81" fmla="*/ 272 h 567"/>
                <a:gd name="T82" fmla="*/ 148 w 453"/>
                <a:gd name="T83" fmla="*/ 282 h 567"/>
                <a:gd name="T84" fmla="*/ 160 w 453"/>
                <a:gd name="T85" fmla="*/ 288 h 567"/>
                <a:gd name="T86" fmla="*/ 169 w 453"/>
                <a:gd name="T87" fmla="*/ 300 h 567"/>
                <a:gd name="T88" fmla="*/ 170 w 453"/>
                <a:gd name="T89" fmla="*/ 51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3" h="567">
                  <a:moveTo>
                    <a:pt x="311" y="567"/>
                  </a:moveTo>
                  <a:lnTo>
                    <a:pt x="141" y="567"/>
                  </a:lnTo>
                  <a:lnTo>
                    <a:pt x="141" y="567"/>
                  </a:lnTo>
                  <a:lnTo>
                    <a:pt x="135" y="567"/>
                  </a:lnTo>
                  <a:lnTo>
                    <a:pt x="130" y="565"/>
                  </a:lnTo>
                  <a:lnTo>
                    <a:pt x="125" y="562"/>
                  </a:lnTo>
                  <a:lnTo>
                    <a:pt x="121" y="559"/>
                  </a:lnTo>
                  <a:lnTo>
                    <a:pt x="118" y="555"/>
                  </a:lnTo>
                  <a:lnTo>
                    <a:pt x="115" y="550"/>
                  </a:lnTo>
                  <a:lnTo>
                    <a:pt x="114" y="545"/>
                  </a:lnTo>
                  <a:lnTo>
                    <a:pt x="113" y="539"/>
                  </a:lnTo>
                  <a:lnTo>
                    <a:pt x="113" y="329"/>
                  </a:lnTo>
                  <a:lnTo>
                    <a:pt x="113" y="329"/>
                  </a:lnTo>
                  <a:lnTo>
                    <a:pt x="104" y="325"/>
                  </a:lnTo>
                  <a:lnTo>
                    <a:pt x="95" y="321"/>
                  </a:lnTo>
                  <a:lnTo>
                    <a:pt x="86" y="316"/>
                  </a:lnTo>
                  <a:lnTo>
                    <a:pt x="78" y="310"/>
                  </a:lnTo>
                  <a:lnTo>
                    <a:pt x="71" y="304"/>
                  </a:lnTo>
                  <a:lnTo>
                    <a:pt x="64" y="298"/>
                  </a:lnTo>
                  <a:lnTo>
                    <a:pt x="51" y="284"/>
                  </a:lnTo>
                  <a:lnTo>
                    <a:pt x="40" y="269"/>
                  </a:lnTo>
                  <a:lnTo>
                    <a:pt x="31" y="252"/>
                  </a:lnTo>
                  <a:lnTo>
                    <a:pt x="23" y="234"/>
                  </a:lnTo>
                  <a:lnTo>
                    <a:pt x="17" y="214"/>
                  </a:lnTo>
                  <a:lnTo>
                    <a:pt x="12" y="194"/>
                  </a:lnTo>
                  <a:lnTo>
                    <a:pt x="8" y="173"/>
                  </a:lnTo>
                  <a:lnTo>
                    <a:pt x="5" y="150"/>
                  </a:lnTo>
                  <a:lnTo>
                    <a:pt x="3" y="126"/>
                  </a:lnTo>
                  <a:lnTo>
                    <a:pt x="1" y="103"/>
                  </a:lnTo>
                  <a:lnTo>
                    <a:pt x="0" y="7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30" y="0"/>
                  </a:lnTo>
                  <a:lnTo>
                    <a:pt x="436" y="2"/>
                  </a:lnTo>
                  <a:lnTo>
                    <a:pt x="440" y="5"/>
                  </a:lnTo>
                  <a:lnTo>
                    <a:pt x="444" y="8"/>
                  </a:lnTo>
                  <a:lnTo>
                    <a:pt x="448" y="12"/>
                  </a:lnTo>
                  <a:lnTo>
                    <a:pt x="450" y="17"/>
                  </a:lnTo>
                  <a:lnTo>
                    <a:pt x="452" y="22"/>
                  </a:lnTo>
                  <a:lnTo>
                    <a:pt x="453" y="29"/>
                  </a:lnTo>
                  <a:lnTo>
                    <a:pt x="453" y="29"/>
                  </a:lnTo>
                  <a:lnTo>
                    <a:pt x="452" y="79"/>
                  </a:lnTo>
                  <a:lnTo>
                    <a:pt x="451" y="103"/>
                  </a:lnTo>
                  <a:lnTo>
                    <a:pt x="450" y="126"/>
                  </a:lnTo>
                  <a:lnTo>
                    <a:pt x="447" y="150"/>
                  </a:lnTo>
                  <a:lnTo>
                    <a:pt x="444" y="173"/>
                  </a:lnTo>
                  <a:lnTo>
                    <a:pt x="440" y="194"/>
                  </a:lnTo>
                  <a:lnTo>
                    <a:pt x="435" y="214"/>
                  </a:lnTo>
                  <a:lnTo>
                    <a:pt x="429" y="234"/>
                  </a:lnTo>
                  <a:lnTo>
                    <a:pt x="421" y="252"/>
                  </a:lnTo>
                  <a:lnTo>
                    <a:pt x="412" y="269"/>
                  </a:lnTo>
                  <a:lnTo>
                    <a:pt x="402" y="284"/>
                  </a:lnTo>
                  <a:lnTo>
                    <a:pt x="389" y="298"/>
                  </a:lnTo>
                  <a:lnTo>
                    <a:pt x="382" y="304"/>
                  </a:lnTo>
                  <a:lnTo>
                    <a:pt x="375" y="310"/>
                  </a:lnTo>
                  <a:lnTo>
                    <a:pt x="367" y="316"/>
                  </a:lnTo>
                  <a:lnTo>
                    <a:pt x="358" y="321"/>
                  </a:lnTo>
                  <a:lnTo>
                    <a:pt x="349" y="325"/>
                  </a:lnTo>
                  <a:lnTo>
                    <a:pt x="339" y="329"/>
                  </a:lnTo>
                  <a:lnTo>
                    <a:pt x="339" y="539"/>
                  </a:lnTo>
                  <a:lnTo>
                    <a:pt x="339" y="539"/>
                  </a:lnTo>
                  <a:lnTo>
                    <a:pt x="339" y="545"/>
                  </a:lnTo>
                  <a:lnTo>
                    <a:pt x="337" y="550"/>
                  </a:lnTo>
                  <a:lnTo>
                    <a:pt x="335" y="555"/>
                  </a:lnTo>
                  <a:lnTo>
                    <a:pt x="331" y="559"/>
                  </a:lnTo>
                  <a:lnTo>
                    <a:pt x="327" y="562"/>
                  </a:lnTo>
                  <a:lnTo>
                    <a:pt x="322" y="565"/>
                  </a:lnTo>
                  <a:lnTo>
                    <a:pt x="317" y="567"/>
                  </a:lnTo>
                  <a:lnTo>
                    <a:pt x="311" y="567"/>
                  </a:lnTo>
                  <a:lnTo>
                    <a:pt x="311" y="567"/>
                  </a:lnTo>
                  <a:close/>
                  <a:moveTo>
                    <a:pt x="170" y="510"/>
                  </a:moveTo>
                  <a:lnTo>
                    <a:pt x="283" y="510"/>
                  </a:lnTo>
                  <a:lnTo>
                    <a:pt x="283" y="309"/>
                  </a:lnTo>
                  <a:lnTo>
                    <a:pt x="283" y="309"/>
                  </a:lnTo>
                  <a:lnTo>
                    <a:pt x="284" y="304"/>
                  </a:lnTo>
                  <a:lnTo>
                    <a:pt x="285" y="300"/>
                  </a:lnTo>
                  <a:lnTo>
                    <a:pt x="287" y="295"/>
                  </a:lnTo>
                  <a:lnTo>
                    <a:pt x="289" y="292"/>
                  </a:lnTo>
                  <a:lnTo>
                    <a:pt x="292" y="288"/>
                  </a:lnTo>
                  <a:lnTo>
                    <a:pt x="296" y="285"/>
                  </a:lnTo>
                  <a:lnTo>
                    <a:pt x="300" y="283"/>
                  </a:lnTo>
                  <a:lnTo>
                    <a:pt x="304" y="282"/>
                  </a:lnTo>
                  <a:lnTo>
                    <a:pt x="304" y="282"/>
                  </a:lnTo>
                  <a:lnTo>
                    <a:pt x="317" y="277"/>
                  </a:lnTo>
                  <a:lnTo>
                    <a:pt x="329" y="272"/>
                  </a:lnTo>
                  <a:lnTo>
                    <a:pt x="339" y="265"/>
                  </a:lnTo>
                  <a:lnTo>
                    <a:pt x="349" y="257"/>
                  </a:lnTo>
                  <a:lnTo>
                    <a:pt x="357" y="248"/>
                  </a:lnTo>
                  <a:lnTo>
                    <a:pt x="364" y="237"/>
                  </a:lnTo>
                  <a:lnTo>
                    <a:pt x="372" y="224"/>
                  </a:lnTo>
                  <a:lnTo>
                    <a:pt x="377" y="211"/>
                  </a:lnTo>
                  <a:lnTo>
                    <a:pt x="382" y="197"/>
                  </a:lnTo>
                  <a:lnTo>
                    <a:pt x="386" y="181"/>
                  </a:lnTo>
                  <a:lnTo>
                    <a:pt x="389" y="164"/>
                  </a:lnTo>
                  <a:lnTo>
                    <a:pt x="391" y="145"/>
                  </a:lnTo>
                  <a:lnTo>
                    <a:pt x="393" y="124"/>
                  </a:lnTo>
                  <a:lnTo>
                    <a:pt x="395" y="103"/>
                  </a:lnTo>
                  <a:lnTo>
                    <a:pt x="396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8" y="103"/>
                  </a:lnTo>
                  <a:lnTo>
                    <a:pt x="59" y="124"/>
                  </a:lnTo>
                  <a:lnTo>
                    <a:pt x="62" y="145"/>
                  </a:lnTo>
                  <a:lnTo>
                    <a:pt x="65" y="164"/>
                  </a:lnTo>
                  <a:lnTo>
                    <a:pt x="68" y="181"/>
                  </a:lnTo>
                  <a:lnTo>
                    <a:pt x="72" y="197"/>
                  </a:lnTo>
                  <a:lnTo>
                    <a:pt x="76" y="211"/>
                  </a:lnTo>
                  <a:lnTo>
                    <a:pt x="82" y="224"/>
                  </a:lnTo>
                  <a:lnTo>
                    <a:pt x="88" y="237"/>
                  </a:lnTo>
                  <a:lnTo>
                    <a:pt x="96" y="248"/>
                  </a:lnTo>
                  <a:lnTo>
                    <a:pt x="104" y="257"/>
                  </a:lnTo>
                  <a:lnTo>
                    <a:pt x="113" y="265"/>
                  </a:lnTo>
                  <a:lnTo>
                    <a:pt x="124" y="272"/>
                  </a:lnTo>
                  <a:lnTo>
                    <a:pt x="135" y="277"/>
                  </a:lnTo>
                  <a:lnTo>
                    <a:pt x="148" y="282"/>
                  </a:lnTo>
                  <a:lnTo>
                    <a:pt x="148" y="282"/>
                  </a:lnTo>
                  <a:lnTo>
                    <a:pt x="152" y="283"/>
                  </a:lnTo>
                  <a:lnTo>
                    <a:pt x="157" y="285"/>
                  </a:lnTo>
                  <a:lnTo>
                    <a:pt x="160" y="288"/>
                  </a:lnTo>
                  <a:lnTo>
                    <a:pt x="164" y="292"/>
                  </a:lnTo>
                  <a:lnTo>
                    <a:pt x="167" y="295"/>
                  </a:lnTo>
                  <a:lnTo>
                    <a:pt x="169" y="300"/>
                  </a:lnTo>
                  <a:lnTo>
                    <a:pt x="170" y="304"/>
                  </a:lnTo>
                  <a:lnTo>
                    <a:pt x="170" y="309"/>
                  </a:lnTo>
                  <a:lnTo>
                    <a:pt x="17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5AF5D47A-00E1-4418-B124-D9B5737E9C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8775" y="3008313"/>
              <a:ext cx="74613" cy="76200"/>
            </a:xfrm>
            <a:custGeom>
              <a:avLst/>
              <a:gdLst>
                <a:gd name="T0" fmla="*/ 127 w 282"/>
                <a:gd name="T1" fmla="*/ 283 h 284"/>
                <a:gd name="T2" fmla="*/ 87 w 282"/>
                <a:gd name="T3" fmla="*/ 273 h 284"/>
                <a:gd name="T4" fmla="*/ 51 w 282"/>
                <a:gd name="T5" fmla="*/ 251 h 284"/>
                <a:gd name="T6" fmla="*/ 24 w 282"/>
                <a:gd name="T7" fmla="*/ 221 h 284"/>
                <a:gd name="T8" fmla="*/ 6 w 282"/>
                <a:gd name="T9" fmla="*/ 184 h 284"/>
                <a:gd name="T10" fmla="*/ 0 w 282"/>
                <a:gd name="T11" fmla="*/ 141 h 284"/>
                <a:gd name="T12" fmla="*/ 3 w 282"/>
                <a:gd name="T13" fmla="*/ 113 h 284"/>
                <a:gd name="T14" fmla="*/ 17 w 282"/>
                <a:gd name="T15" fmla="*/ 75 h 284"/>
                <a:gd name="T16" fmla="*/ 41 w 282"/>
                <a:gd name="T17" fmla="*/ 41 h 284"/>
                <a:gd name="T18" fmla="*/ 73 w 282"/>
                <a:gd name="T19" fmla="*/ 17 h 284"/>
                <a:gd name="T20" fmla="*/ 113 w 282"/>
                <a:gd name="T21" fmla="*/ 3 h 284"/>
                <a:gd name="T22" fmla="*/ 141 w 282"/>
                <a:gd name="T23" fmla="*/ 0 h 284"/>
                <a:gd name="T24" fmla="*/ 183 w 282"/>
                <a:gd name="T25" fmla="*/ 6 h 284"/>
                <a:gd name="T26" fmla="*/ 221 w 282"/>
                <a:gd name="T27" fmla="*/ 24 h 284"/>
                <a:gd name="T28" fmla="*/ 250 w 282"/>
                <a:gd name="T29" fmla="*/ 51 h 284"/>
                <a:gd name="T30" fmla="*/ 271 w 282"/>
                <a:gd name="T31" fmla="*/ 87 h 284"/>
                <a:gd name="T32" fmla="*/ 282 w 282"/>
                <a:gd name="T33" fmla="*/ 127 h 284"/>
                <a:gd name="T34" fmla="*/ 282 w 282"/>
                <a:gd name="T35" fmla="*/ 156 h 284"/>
                <a:gd name="T36" fmla="*/ 271 w 282"/>
                <a:gd name="T37" fmla="*/ 197 h 284"/>
                <a:gd name="T38" fmla="*/ 250 w 282"/>
                <a:gd name="T39" fmla="*/ 232 h 284"/>
                <a:gd name="T40" fmla="*/ 221 w 282"/>
                <a:gd name="T41" fmla="*/ 259 h 284"/>
                <a:gd name="T42" fmla="*/ 183 w 282"/>
                <a:gd name="T43" fmla="*/ 277 h 284"/>
                <a:gd name="T44" fmla="*/ 141 w 282"/>
                <a:gd name="T45" fmla="*/ 284 h 284"/>
                <a:gd name="T46" fmla="*/ 141 w 282"/>
                <a:gd name="T47" fmla="*/ 56 h 284"/>
                <a:gd name="T48" fmla="*/ 116 w 282"/>
                <a:gd name="T49" fmla="*/ 61 h 284"/>
                <a:gd name="T50" fmla="*/ 94 w 282"/>
                <a:gd name="T51" fmla="*/ 72 h 284"/>
                <a:gd name="T52" fmla="*/ 75 w 282"/>
                <a:gd name="T53" fmla="*/ 88 h 284"/>
                <a:gd name="T54" fmla="*/ 63 w 282"/>
                <a:gd name="T55" fmla="*/ 109 h 284"/>
                <a:gd name="T56" fmla="*/ 56 w 282"/>
                <a:gd name="T57" fmla="*/ 133 h 284"/>
                <a:gd name="T58" fmla="*/ 56 w 282"/>
                <a:gd name="T59" fmla="*/ 150 h 284"/>
                <a:gd name="T60" fmla="*/ 63 w 282"/>
                <a:gd name="T61" fmla="*/ 175 h 284"/>
                <a:gd name="T62" fmla="*/ 75 w 282"/>
                <a:gd name="T63" fmla="*/ 196 h 284"/>
                <a:gd name="T64" fmla="*/ 94 w 282"/>
                <a:gd name="T65" fmla="*/ 212 h 284"/>
                <a:gd name="T66" fmla="*/ 116 w 282"/>
                <a:gd name="T67" fmla="*/ 223 h 284"/>
                <a:gd name="T68" fmla="*/ 141 w 282"/>
                <a:gd name="T69" fmla="*/ 227 h 284"/>
                <a:gd name="T70" fmla="*/ 158 w 282"/>
                <a:gd name="T71" fmla="*/ 225 h 284"/>
                <a:gd name="T72" fmla="*/ 181 w 282"/>
                <a:gd name="T73" fmla="*/ 216 h 284"/>
                <a:gd name="T74" fmla="*/ 202 w 282"/>
                <a:gd name="T75" fmla="*/ 202 h 284"/>
                <a:gd name="T76" fmla="*/ 216 w 282"/>
                <a:gd name="T77" fmla="*/ 183 h 284"/>
                <a:gd name="T78" fmla="*/ 225 w 282"/>
                <a:gd name="T79" fmla="*/ 158 h 284"/>
                <a:gd name="T80" fmla="*/ 226 w 282"/>
                <a:gd name="T81" fmla="*/ 141 h 284"/>
                <a:gd name="T82" fmla="*/ 223 w 282"/>
                <a:gd name="T83" fmla="*/ 116 h 284"/>
                <a:gd name="T84" fmla="*/ 212 w 282"/>
                <a:gd name="T85" fmla="*/ 94 h 284"/>
                <a:gd name="T86" fmla="*/ 196 w 282"/>
                <a:gd name="T87" fmla="*/ 77 h 284"/>
                <a:gd name="T88" fmla="*/ 174 w 282"/>
                <a:gd name="T89" fmla="*/ 64 h 284"/>
                <a:gd name="T90" fmla="*/ 150 w 282"/>
                <a:gd name="T91" fmla="*/ 5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284">
                  <a:moveTo>
                    <a:pt x="141" y="284"/>
                  </a:moveTo>
                  <a:lnTo>
                    <a:pt x="141" y="284"/>
                  </a:lnTo>
                  <a:lnTo>
                    <a:pt x="127" y="283"/>
                  </a:lnTo>
                  <a:lnTo>
                    <a:pt x="113" y="281"/>
                  </a:lnTo>
                  <a:lnTo>
                    <a:pt x="100" y="277"/>
                  </a:lnTo>
                  <a:lnTo>
                    <a:pt x="87" y="273"/>
                  </a:lnTo>
                  <a:lnTo>
                    <a:pt x="73" y="267"/>
                  </a:lnTo>
                  <a:lnTo>
                    <a:pt x="62" y="259"/>
                  </a:lnTo>
                  <a:lnTo>
                    <a:pt x="51" y="251"/>
                  </a:lnTo>
                  <a:lnTo>
                    <a:pt x="41" y="242"/>
                  </a:lnTo>
                  <a:lnTo>
                    <a:pt x="32" y="232"/>
                  </a:lnTo>
                  <a:lnTo>
                    <a:pt x="24" y="221"/>
                  </a:lnTo>
                  <a:lnTo>
                    <a:pt x="17" y="209"/>
                  </a:lnTo>
                  <a:lnTo>
                    <a:pt x="11" y="197"/>
                  </a:lnTo>
                  <a:lnTo>
                    <a:pt x="6" y="184"/>
                  </a:lnTo>
                  <a:lnTo>
                    <a:pt x="3" y="171"/>
                  </a:lnTo>
                  <a:lnTo>
                    <a:pt x="1" y="15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27"/>
                  </a:lnTo>
                  <a:lnTo>
                    <a:pt x="3" y="113"/>
                  </a:lnTo>
                  <a:lnTo>
                    <a:pt x="6" y="100"/>
                  </a:lnTo>
                  <a:lnTo>
                    <a:pt x="11" y="87"/>
                  </a:lnTo>
                  <a:lnTo>
                    <a:pt x="17" y="75"/>
                  </a:lnTo>
                  <a:lnTo>
                    <a:pt x="24" y="63"/>
                  </a:lnTo>
                  <a:lnTo>
                    <a:pt x="32" y="51"/>
                  </a:lnTo>
                  <a:lnTo>
                    <a:pt x="41" y="41"/>
                  </a:lnTo>
                  <a:lnTo>
                    <a:pt x="51" y="32"/>
                  </a:lnTo>
                  <a:lnTo>
                    <a:pt x="62" y="24"/>
                  </a:lnTo>
                  <a:lnTo>
                    <a:pt x="73" y="17"/>
                  </a:lnTo>
                  <a:lnTo>
                    <a:pt x="87" y="11"/>
                  </a:lnTo>
                  <a:lnTo>
                    <a:pt x="100" y="6"/>
                  </a:lnTo>
                  <a:lnTo>
                    <a:pt x="113" y="3"/>
                  </a:lnTo>
                  <a:lnTo>
                    <a:pt x="127" y="1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56" y="1"/>
                  </a:lnTo>
                  <a:lnTo>
                    <a:pt x="169" y="3"/>
                  </a:lnTo>
                  <a:lnTo>
                    <a:pt x="183" y="6"/>
                  </a:lnTo>
                  <a:lnTo>
                    <a:pt x="197" y="11"/>
                  </a:lnTo>
                  <a:lnTo>
                    <a:pt x="209" y="17"/>
                  </a:lnTo>
                  <a:lnTo>
                    <a:pt x="221" y="24"/>
                  </a:lnTo>
                  <a:lnTo>
                    <a:pt x="231" y="32"/>
                  </a:lnTo>
                  <a:lnTo>
                    <a:pt x="241" y="41"/>
                  </a:lnTo>
                  <a:lnTo>
                    <a:pt x="250" y="51"/>
                  </a:lnTo>
                  <a:lnTo>
                    <a:pt x="258" y="63"/>
                  </a:lnTo>
                  <a:lnTo>
                    <a:pt x="266" y="75"/>
                  </a:lnTo>
                  <a:lnTo>
                    <a:pt x="271" y="87"/>
                  </a:lnTo>
                  <a:lnTo>
                    <a:pt x="276" y="100"/>
                  </a:lnTo>
                  <a:lnTo>
                    <a:pt x="280" y="113"/>
                  </a:lnTo>
                  <a:lnTo>
                    <a:pt x="282" y="127"/>
                  </a:lnTo>
                  <a:lnTo>
                    <a:pt x="282" y="141"/>
                  </a:lnTo>
                  <a:lnTo>
                    <a:pt x="282" y="141"/>
                  </a:lnTo>
                  <a:lnTo>
                    <a:pt x="282" y="156"/>
                  </a:lnTo>
                  <a:lnTo>
                    <a:pt x="280" y="171"/>
                  </a:lnTo>
                  <a:lnTo>
                    <a:pt x="276" y="184"/>
                  </a:lnTo>
                  <a:lnTo>
                    <a:pt x="271" y="197"/>
                  </a:lnTo>
                  <a:lnTo>
                    <a:pt x="266" y="209"/>
                  </a:lnTo>
                  <a:lnTo>
                    <a:pt x="258" y="221"/>
                  </a:lnTo>
                  <a:lnTo>
                    <a:pt x="250" y="232"/>
                  </a:lnTo>
                  <a:lnTo>
                    <a:pt x="241" y="242"/>
                  </a:lnTo>
                  <a:lnTo>
                    <a:pt x="231" y="251"/>
                  </a:lnTo>
                  <a:lnTo>
                    <a:pt x="221" y="259"/>
                  </a:lnTo>
                  <a:lnTo>
                    <a:pt x="209" y="267"/>
                  </a:lnTo>
                  <a:lnTo>
                    <a:pt x="197" y="273"/>
                  </a:lnTo>
                  <a:lnTo>
                    <a:pt x="183" y="277"/>
                  </a:lnTo>
                  <a:lnTo>
                    <a:pt x="169" y="281"/>
                  </a:lnTo>
                  <a:lnTo>
                    <a:pt x="156" y="283"/>
                  </a:lnTo>
                  <a:lnTo>
                    <a:pt x="141" y="284"/>
                  </a:lnTo>
                  <a:lnTo>
                    <a:pt x="141" y="284"/>
                  </a:lnTo>
                  <a:close/>
                  <a:moveTo>
                    <a:pt x="141" y="56"/>
                  </a:moveTo>
                  <a:lnTo>
                    <a:pt x="141" y="56"/>
                  </a:lnTo>
                  <a:lnTo>
                    <a:pt x="133" y="57"/>
                  </a:lnTo>
                  <a:lnTo>
                    <a:pt x="124" y="58"/>
                  </a:lnTo>
                  <a:lnTo>
                    <a:pt x="116" y="61"/>
                  </a:lnTo>
                  <a:lnTo>
                    <a:pt x="108" y="64"/>
                  </a:lnTo>
                  <a:lnTo>
                    <a:pt x="101" y="67"/>
                  </a:lnTo>
                  <a:lnTo>
                    <a:pt x="94" y="72"/>
                  </a:lnTo>
                  <a:lnTo>
                    <a:pt x="88" y="77"/>
                  </a:lnTo>
                  <a:lnTo>
                    <a:pt x="81" y="82"/>
                  </a:lnTo>
                  <a:lnTo>
                    <a:pt x="75" y="88"/>
                  </a:lnTo>
                  <a:lnTo>
                    <a:pt x="70" y="94"/>
                  </a:lnTo>
                  <a:lnTo>
                    <a:pt x="66" y="101"/>
                  </a:lnTo>
                  <a:lnTo>
                    <a:pt x="63" y="109"/>
                  </a:lnTo>
                  <a:lnTo>
                    <a:pt x="60" y="116"/>
                  </a:lnTo>
                  <a:lnTo>
                    <a:pt x="58" y="125"/>
                  </a:lnTo>
                  <a:lnTo>
                    <a:pt x="56" y="133"/>
                  </a:lnTo>
                  <a:lnTo>
                    <a:pt x="56" y="141"/>
                  </a:lnTo>
                  <a:lnTo>
                    <a:pt x="56" y="141"/>
                  </a:lnTo>
                  <a:lnTo>
                    <a:pt x="56" y="150"/>
                  </a:lnTo>
                  <a:lnTo>
                    <a:pt x="58" y="158"/>
                  </a:lnTo>
                  <a:lnTo>
                    <a:pt x="60" y="167"/>
                  </a:lnTo>
                  <a:lnTo>
                    <a:pt x="63" y="175"/>
                  </a:lnTo>
                  <a:lnTo>
                    <a:pt x="66" y="183"/>
                  </a:lnTo>
                  <a:lnTo>
                    <a:pt x="70" y="190"/>
                  </a:lnTo>
                  <a:lnTo>
                    <a:pt x="75" y="196"/>
                  </a:lnTo>
                  <a:lnTo>
                    <a:pt x="81" y="202"/>
                  </a:lnTo>
                  <a:lnTo>
                    <a:pt x="88" y="207"/>
                  </a:lnTo>
                  <a:lnTo>
                    <a:pt x="94" y="212"/>
                  </a:lnTo>
                  <a:lnTo>
                    <a:pt x="101" y="216"/>
                  </a:lnTo>
                  <a:lnTo>
                    <a:pt x="108" y="220"/>
                  </a:lnTo>
                  <a:lnTo>
                    <a:pt x="116" y="223"/>
                  </a:lnTo>
                  <a:lnTo>
                    <a:pt x="124" y="225"/>
                  </a:lnTo>
                  <a:lnTo>
                    <a:pt x="133" y="226"/>
                  </a:lnTo>
                  <a:lnTo>
                    <a:pt x="141" y="227"/>
                  </a:lnTo>
                  <a:lnTo>
                    <a:pt x="141" y="227"/>
                  </a:lnTo>
                  <a:lnTo>
                    <a:pt x="150" y="226"/>
                  </a:lnTo>
                  <a:lnTo>
                    <a:pt x="158" y="225"/>
                  </a:lnTo>
                  <a:lnTo>
                    <a:pt x="166" y="223"/>
                  </a:lnTo>
                  <a:lnTo>
                    <a:pt x="174" y="220"/>
                  </a:lnTo>
                  <a:lnTo>
                    <a:pt x="181" y="216"/>
                  </a:lnTo>
                  <a:lnTo>
                    <a:pt x="189" y="212"/>
                  </a:lnTo>
                  <a:lnTo>
                    <a:pt x="196" y="207"/>
                  </a:lnTo>
                  <a:lnTo>
                    <a:pt x="202" y="202"/>
                  </a:lnTo>
                  <a:lnTo>
                    <a:pt x="207" y="196"/>
                  </a:lnTo>
                  <a:lnTo>
                    <a:pt x="212" y="190"/>
                  </a:lnTo>
                  <a:lnTo>
                    <a:pt x="216" y="183"/>
                  </a:lnTo>
                  <a:lnTo>
                    <a:pt x="220" y="175"/>
                  </a:lnTo>
                  <a:lnTo>
                    <a:pt x="223" y="167"/>
                  </a:lnTo>
                  <a:lnTo>
                    <a:pt x="225" y="158"/>
                  </a:lnTo>
                  <a:lnTo>
                    <a:pt x="226" y="150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26" y="133"/>
                  </a:lnTo>
                  <a:lnTo>
                    <a:pt x="225" y="125"/>
                  </a:lnTo>
                  <a:lnTo>
                    <a:pt x="223" y="116"/>
                  </a:lnTo>
                  <a:lnTo>
                    <a:pt x="220" y="109"/>
                  </a:lnTo>
                  <a:lnTo>
                    <a:pt x="216" y="101"/>
                  </a:lnTo>
                  <a:lnTo>
                    <a:pt x="212" y="94"/>
                  </a:lnTo>
                  <a:lnTo>
                    <a:pt x="207" y="88"/>
                  </a:lnTo>
                  <a:lnTo>
                    <a:pt x="202" y="82"/>
                  </a:lnTo>
                  <a:lnTo>
                    <a:pt x="196" y="77"/>
                  </a:lnTo>
                  <a:lnTo>
                    <a:pt x="189" y="72"/>
                  </a:lnTo>
                  <a:lnTo>
                    <a:pt x="181" y="67"/>
                  </a:lnTo>
                  <a:lnTo>
                    <a:pt x="174" y="64"/>
                  </a:lnTo>
                  <a:lnTo>
                    <a:pt x="166" y="61"/>
                  </a:lnTo>
                  <a:lnTo>
                    <a:pt x="158" y="58"/>
                  </a:lnTo>
                  <a:lnTo>
                    <a:pt x="150" y="57"/>
                  </a:lnTo>
                  <a:lnTo>
                    <a:pt x="141" y="56"/>
                  </a:lnTo>
                  <a:lnTo>
                    <a:pt x="14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8F6FAB30-7C3D-4006-AAA2-285EFA02ED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4963" y="3098801"/>
              <a:ext cx="120650" cy="150813"/>
            </a:xfrm>
            <a:custGeom>
              <a:avLst/>
              <a:gdLst>
                <a:gd name="T0" fmla="*/ 141 w 453"/>
                <a:gd name="T1" fmla="*/ 567 h 567"/>
                <a:gd name="T2" fmla="*/ 125 w 453"/>
                <a:gd name="T3" fmla="*/ 562 h 567"/>
                <a:gd name="T4" fmla="*/ 115 w 453"/>
                <a:gd name="T5" fmla="*/ 550 h 567"/>
                <a:gd name="T6" fmla="*/ 113 w 453"/>
                <a:gd name="T7" fmla="*/ 329 h 567"/>
                <a:gd name="T8" fmla="*/ 95 w 453"/>
                <a:gd name="T9" fmla="*/ 321 h 567"/>
                <a:gd name="T10" fmla="*/ 71 w 453"/>
                <a:gd name="T11" fmla="*/ 304 h 567"/>
                <a:gd name="T12" fmla="*/ 40 w 453"/>
                <a:gd name="T13" fmla="*/ 269 h 567"/>
                <a:gd name="T14" fmla="*/ 17 w 453"/>
                <a:gd name="T15" fmla="*/ 214 h 567"/>
                <a:gd name="T16" fmla="*/ 5 w 453"/>
                <a:gd name="T17" fmla="*/ 150 h 567"/>
                <a:gd name="T18" fmla="*/ 0 w 453"/>
                <a:gd name="T19" fmla="*/ 79 h 567"/>
                <a:gd name="T20" fmla="*/ 0 w 453"/>
                <a:gd name="T21" fmla="*/ 22 h 567"/>
                <a:gd name="T22" fmla="*/ 8 w 453"/>
                <a:gd name="T23" fmla="*/ 8 h 567"/>
                <a:gd name="T24" fmla="*/ 22 w 453"/>
                <a:gd name="T25" fmla="*/ 0 h 567"/>
                <a:gd name="T26" fmla="*/ 425 w 453"/>
                <a:gd name="T27" fmla="*/ 0 h 567"/>
                <a:gd name="T28" fmla="*/ 440 w 453"/>
                <a:gd name="T29" fmla="*/ 5 h 567"/>
                <a:gd name="T30" fmla="*/ 450 w 453"/>
                <a:gd name="T31" fmla="*/ 17 h 567"/>
                <a:gd name="T32" fmla="*/ 453 w 453"/>
                <a:gd name="T33" fmla="*/ 29 h 567"/>
                <a:gd name="T34" fmla="*/ 450 w 453"/>
                <a:gd name="T35" fmla="*/ 126 h 567"/>
                <a:gd name="T36" fmla="*/ 440 w 453"/>
                <a:gd name="T37" fmla="*/ 194 h 567"/>
                <a:gd name="T38" fmla="*/ 421 w 453"/>
                <a:gd name="T39" fmla="*/ 252 h 567"/>
                <a:gd name="T40" fmla="*/ 389 w 453"/>
                <a:gd name="T41" fmla="*/ 298 h 567"/>
                <a:gd name="T42" fmla="*/ 366 w 453"/>
                <a:gd name="T43" fmla="*/ 316 h 567"/>
                <a:gd name="T44" fmla="*/ 339 w 453"/>
                <a:gd name="T45" fmla="*/ 329 h 567"/>
                <a:gd name="T46" fmla="*/ 339 w 453"/>
                <a:gd name="T47" fmla="*/ 545 h 567"/>
                <a:gd name="T48" fmla="*/ 331 w 453"/>
                <a:gd name="T49" fmla="*/ 559 h 567"/>
                <a:gd name="T50" fmla="*/ 317 w 453"/>
                <a:gd name="T51" fmla="*/ 567 h 567"/>
                <a:gd name="T52" fmla="*/ 170 w 453"/>
                <a:gd name="T53" fmla="*/ 510 h 567"/>
                <a:gd name="T54" fmla="*/ 283 w 453"/>
                <a:gd name="T55" fmla="*/ 309 h 567"/>
                <a:gd name="T56" fmla="*/ 287 w 453"/>
                <a:gd name="T57" fmla="*/ 295 h 567"/>
                <a:gd name="T58" fmla="*/ 296 w 453"/>
                <a:gd name="T59" fmla="*/ 285 h 567"/>
                <a:gd name="T60" fmla="*/ 304 w 453"/>
                <a:gd name="T61" fmla="*/ 282 h 567"/>
                <a:gd name="T62" fmla="*/ 339 w 453"/>
                <a:gd name="T63" fmla="*/ 265 h 567"/>
                <a:gd name="T64" fmla="*/ 364 w 453"/>
                <a:gd name="T65" fmla="*/ 237 h 567"/>
                <a:gd name="T66" fmla="*/ 382 w 453"/>
                <a:gd name="T67" fmla="*/ 197 h 567"/>
                <a:gd name="T68" fmla="*/ 391 w 453"/>
                <a:gd name="T69" fmla="*/ 145 h 567"/>
                <a:gd name="T70" fmla="*/ 396 w 453"/>
                <a:gd name="T71" fmla="*/ 57 h 567"/>
                <a:gd name="T72" fmla="*/ 58 w 453"/>
                <a:gd name="T73" fmla="*/ 103 h 567"/>
                <a:gd name="T74" fmla="*/ 64 w 453"/>
                <a:gd name="T75" fmla="*/ 164 h 567"/>
                <a:gd name="T76" fmla="*/ 76 w 453"/>
                <a:gd name="T77" fmla="*/ 211 h 567"/>
                <a:gd name="T78" fmla="*/ 96 w 453"/>
                <a:gd name="T79" fmla="*/ 248 h 567"/>
                <a:gd name="T80" fmla="*/ 124 w 453"/>
                <a:gd name="T81" fmla="*/ 272 h 567"/>
                <a:gd name="T82" fmla="*/ 148 w 453"/>
                <a:gd name="T83" fmla="*/ 282 h 567"/>
                <a:gd name="T84" fmla="*/ 160 w 453"/>
                <a:gd name="T85" fmla="*/ 288 h 567"/>
                <a:gd name="T86" fmla="*/ 169 w 453"/>
                <a:gd name="T87" fmla="*/ 300 h 567"/>
                <a:gd name="T88" fmla="*/ 170 w 453"/>
                <a:gd name="T89" fmla="*/ 51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3" h="567">
                  <a:moveTo>
                    <a:pt x="311" y="567"/>
                  </a:moveTo>
                  <a:lnTo>
                    <a:pt x="141" y="567"/>
                  </a:lnTo>
                  <a:lnTo>
                    <a:pt x="141" y="567"/>
                  </a:lnTo>
                  <a:lnTo>
                    <a:pt x="135" y="567"/>
                  </a:lnTo>
                  <a:lnTo>
                    <a:pt x="130" y="565"/>
                  </a:lnTo>
                  <a:lnTo>
                    <a:pt x="125" y="562"/>
                  </a:lnTo>
                  <a:lnTo>
                    <a:pt x="121" y="559"/>
                  </a:lnTo>
                  <a:lnTo>
                    <a:pt x="118" y="555"/>
                  </a:lnTo>
                  <a:lnTo>
                    <a:pt x="115" y="550"/>
                  </a:lnTo>
                  <a:lnTo>
                    <a:pt x="114" y="545"/>
                  </a:lnTo>
                  <a:lnTo>
                    <a:pt x="113" y="539"/>
                  </a:lnTo>
                  <a:lnTo>
                    <a:pt x="113" y="329"/>
                  </a:lnTo>
                  <a:lnTo>
                    <a:pt x="113" y="329"/>
                  </a:lnTo>
                  <a:lnTo>
                    <a:pt x="104" y="325"/>
                  </a:lnTo>
                  <a:lnTo>
                    <a:pt x="95" y="321"/>
                  </a:lnTo>
                  <a:lnTo>
                    <a:pt x="86" y="316"/>
                  </a:lnTo>
                  <a:lnTo>
                    <a:pt x="78" y="310"/>
                  </a:lnTo>
                  <a:lnTo>
                    <a:pt x="71" y="304"/>
                  </a:lnTo>
                  <a:lnTo>
                    <a:pt x="63" y="298"/>
                  </a:lnTo>
                  <a:lnTo>
                    <a:pt x="51" y="284"/>
                  </a:lnTo>
                  <a:lnTo>
                    <a:pt x="40" y="269"/>
                  </a:lnTo>
                  <a:lnTo>
                    <a:pt x="31" y="252"/>
                  </a:lnTo>
                  <a:lnTo>
                    <a:pt x="23" y="234"/>
                  </a:lnTo>
                  <a:lnTo>
                    <a:pt x="17" y="214"/>
                  </a:lnTo>
                  <a:lnTo>
                    <a:pt x="12" y="194"/>
                  </a:lnTo>
                  <a:lnTo>
                    <a:pt x="8" y="173"/>
                  </a:lnTo>
                  <a:lnTo>
                    <a:pt x="5" y="150"/>
                  </a:lnTo>
                  <a:lnTo>
                    <a:pt x="3" y="126"/>
                  </a:lnTo>
                  <a:lnTo>
                    <a:pt x="1" y="103"/>
                  </a:lnTo>
                  <a:lnTo>
                    <a:pt x="0" y="7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30" y="0"/>
                  </a:lnTo>
                  <a:lnTo>
                    <a:pt x="436" y="2"/>
                  </a:lnTo>
                  <a:lnTo>
                    <a:pt x="440" y="5"/>
                  </a:lnTo>
                  <a:lnTo>
                    <a:pt x="444" y="8"/>
                  </a:lnTo>
                  <a:lnTo>
                    <a:pt x="448" y="12"/>
                  </a:lnTo>
                  <a:lnTo>
                    <a:pt x="450" y="17"/>
                  </a:lnTo>
                  <a:lnTo>
                    <a:pt x="452" y="22"/>
                  </a:lnTo>
                  <a:lnTo>
                    <a:pt x="453" y="29"/>
                  </a:lnTo>
                  <a:lnTo>
                    <a:pt x="453" y="29"/>
                  </a:lnTo>
                  <a:lnTo>
                    <a:pt x="452" y="79"/>
                  </a:lnTo>
                  <a:lnTo>
                    <a:pt x="451" y="103"/>
                  </a:lnTo>
                  <a:lnTo>
                    <a:pt x="450" y="126"/>
                  </a:lnTo>
                  <a:lnTo>
                    <a:pt x="447" y="150"/>
                  </a:lnTo>
                  <a:lnTo>
                    <a:pt x="444" y="173"/>
                  </a:lnTo>
                  <a:lnTo>
                    <a:pt x="440" y="194"/>
                  </a:lnTo>
                  <a:lnTo>
                    <a:pt x="435" y="214"/>
                  </a:lnTo>
                  <a:lnTo>
                    <a:pt x="429" y="234"/>
                  </a:lnTo>
                  <a:lnTo>
                    <a:pt x="421" y="252"/>
                  </a:lnTo>
                  <a:lnTo>
                    <a:pt x="412" y="269"/>
                  </a:lnTo>
                  <a:lnTo>
                    <a:pt x="402" y="284"/>
                  </a:lnTo>
                  <a:lnTo>
                    <a:pt x="389" y="298"/>
                  </a:lnTo>
                  <a:lnTo>
                    <a:pt x="382" y="304"/>
                  </a:lnTo>
                  <a:lnTo>
                    <a:pt x="375" y="310"/>
                  </a:lnTo>
                  <a:lnTo>
                    <a:pt x="366" y="316"/>
                  </a:lnTo>
                  <a:lnTo>
                    <a:pt x="358" y="321"/>
                  </a:lnTo>
                  <a:lnTo>
                    <a:pt x="349" y="325"/>
                  </a:lnTo>
                  <a:lnTo>
                    <a:pt x="339" y="329"/>
                  </a:lnTo>
                  <a:lnTo>
                    <a:pt x="339" y="539"/>
                  </a:lnTo>
                  <a:lnTo>
                    <a:pt x="339" y="539"/>
                  </a:lnTo>
                  <a:lnTo>
                    <a:pt x="339" y="545"/>
                  </a:lnTo>
                  <a:lnTo>
                    <a:pt x="337" y="550"/>
                  </a:lnTo>
                  <a:lnTo>
                    <a:pt x="335" y="555"/>
                  </a:lnTo>
                  <a:lnTo>
                    <a:pt x="331" y="559"/>
                  </a:lnTo>
                  <a:lnTo>
                    <a:pt x="327" y="562"/>
                  </a:lnTo>
                  <a:lnTo>
                    <a:pt x="322" y="565"/>
                  </a:lnTo>
                  <a:lnTo>
                    <a:pt x="317" y="567"/>
                  </a:lnTo>
                  <a:lnTo>
                    <a:pt x="311" y="567"/>
                  </a:lnTo>
                  <a:lnTo>
                    <a:pt x="311" y="567"/>
                  </a:lnTo>
                  <a:close/>
                  <a:moveTo>
                    <a:pt x="170" y="510"/>
                  </a:moveTo>
                  <a:lnTo>
                    <a:pt x="283" y="510"/>
                  </a:lnTo>
                  <a:lnTo>
                    <a:pt x="283" y="309"/>
                  </a:lnTo>
                  <a:lnTo>
                    <a:pt x="283" y="309"/>
                  </a:lnTo>
                  <a:lnTo>
                    <a:pt x="284" y="304"/>
                  </a:lnTo>
                  <a:lnTo>
                    <a:pt x="285" y="300"/>
                  </a:lnTo>
                  <a:lnTo>
                    <a:pt x="287" y="295"/>
                  </a:lnTo>
                  <a:lnTo>
                    <a:pt x="289" y="292"/>
                  </a:lnTo>
                  <a:lnTo>
                    <a:pt x="292" y="288"/>
                  </a:lnTo>
                  <a:lnTo>
                    <a:pt x="296" y="285"/>
                  </a:lnTo>
                  <a:lnTo>
                    <a:pt x="300" y="283"/>
                  </a:lnTo>
                  <a:lnTo>
                    <a:pt x="304" y="282"/>
                  </a:lnTo>
                  <a:lnTo>
                    <a:pt x="304" y="282"/>
                  </a:lnTo>
                  <a:lnTo>
                    <a:pt x="317" y="277"/>
                  </a:lnTo>
                  <a:lnTo>
                    <a:pt x="329" y="272"/>
                  </a:lnTo>
                  <a:lnTo>
                    <a:pt x="339" y="265"/>
                  </a:lnTo>
                  <a:lnTo>
                    <a:pt x="349" y="257"/>
                  </a:lnTo>
                  <a:lnTo>
                    <a:pt x="357" y="248"/>
                  </a:lnTo>
                  <a:lnTo>
                    <a:pt x="364" y="237"/>
                  </a:lnTo>
                  <a:lnTo>
                    <a:pt x="370" y="224"/>
                  </a:lnTo>
                  <a:lnTo>
                    <a:pt x="377" y="211"/>
                  </a:lnTo>
                  <a:lnTo>
                    <a:pt x="382" y="197"/>
                  </a:lnTo>
                  <a:lnTo>
                    <a:pt x="386" y="181"/>
                  </a:lnTo>
                  <a:lnTo>
                    <a:pt x="389" y="164"/>
                  </a:lnTo>
                  <a:lnTo>
                    <a:pt x="391" y="145"/>
                  </a:lnTo>
                  <a:lnTo>
                    <a:pt x="393" y="124"/>
                  </a:lnTo>
                  <a:lnTo>
                    <a:pt x="395" y="103"/>
                  </a:lnTo>
                  <a:lnTo>
                    <a:pt x="396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8" y="103"/>
                  </a:lnTo>
                  <a:lnTo>
                    <a:pt x="59" y="124"/>
                  </a:lnTo>
                  <a:lnTo>
                    <a:pt x="61" y="145"/>
                  </a:lnTo>
                  <a:lnTo>
                    <a:pt x="64" y="164"/>
                  </a:lnTo>
                  <a:lnTo>
                    <a:pt x="68" y="181"/>
                  </a:lnTo>
                  <a:lnTo>
                    <a:pt x="72" y="197"/>
                  </a:lnTo>
                  <a:lnTo>
                    <a:pt x="76" y="211"/>
                  </a:lnTo>
                  <a:lnTo>
                    <a:pt x="82" y="224"/>
                  </a:lnTo>
                  <a:lnTo>
                    <a:pt x="88" y="237"/>
                  </a:lnTo>
                  <a:lnTo>
                    <a:pt x="96" y="248"/>
                  </a:lnTo>
                  <a:lnTo>
                    <a:pt x="104" y="257"/>
                  </a:lnTo>
                  <a:lnTo>
                    <a:pt x="113" y="265"/>
                  </a:lnTo>
                  <a:lnTo>
                    <a:pt x="124" y="272"/>
                  </a:lnTo>
                  <a:lnTo>
                    <a:pt x="135" y="277"/>
                  </a:lnTo>
                  <a:lnTo>
                    <a:pt x="148" y="282"/>
                  </a:lnTo>
                  <a:lnTo>
                    <a:pt x="148" y="282"/>
                  </a:lnTo>
                  <a:lnTo>
                    <a:pt x="152" y="283"/>
                  </a:lnTo>
                  <a:lnTo>
                    <a:pt x="157" y="285"/>
                  </a:lnTo>
                  <a:lnTo>
                    <a:pt x="160" y="288"/>
                  </a:lnTo>
                  <a:lnTo>
                    <a:pt x="163" y="292"/>
                  </a:lnTo>
                  <a:lnTo>
                    <a:pt x="166" y="295"/>
                  </a:lnTo>
                  <a:lnTo>
                    <a:pt x="169" y="300"/>
                  </a:lnTo>
                  <a:lnTo>
                    <a:pt x="170" y="304"/>
                  </a:lnTo>
                  <a:lnTo>
                    <a:pt x="170" y="309"/>
                  </a:lnTo>
                  <a:lnTo>
                    <a:pt x="17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5C607D14-59AF-41A7-952A-F19906BFE9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58125" y="2889251"/>
              <a:ext cx="74613" cy="74613"/>
            </a:xfrm>
            <a:custGeom>
              <a:avLst/>
              <a:gdLst>
                <a:gd name="T0" fmla="*/ 127 w 283"/>
                <a:gd name="T1" fmla="*/ 283 h 284"/>
                <a:gd name="T2" fmla="*/ 87 w 283"/>
                <a:gd name="T3" fmla="*/ 273 h 284"/>
                <a:gd name="T4" fmla="*/ 52 w 283"/>
                <a:gd name="T5" fmla="*/ 252 h 284"/>
                <a:gd name="T6" fmla="*/ 24 w 283"/>
                <a:gd name="T7" fmla="*/ 222 h 284"/>
                <a:gd name="T8" fmla="*/ 6 w 283"/>
                <a:gd name="T9" fmla="*/ 184 h 284"/>
                <a:gd name="T10" fmla="*/ 0 w 283"/>
                <a:gd name="T11" fmla="*/ 142 h 284"/>
                <a:gd name="T12" fmla="*/ 3 w 283"/>
                <a:gd name="T13" fmla="*/ 114 h 284"/>
                <a:gd name="T14" fmla="*/ 17 w 283"/>
                <a:gd name="T15" fmla="*/ 75 h 284"/>
                <a:gd name="T16" fmla="*/ 42 w 283"/>
                <a:gd name="T17" fmla="*/ 42 h 284"/>
                <a:gd name="T18" fmla="*/ 74 w 283"/>
                <a:gd name="T19" fmla="*/ 18 h 284"/>
                <a:gd name="T20" fmla="*/ 113 w 283"/>
                <a:gd name="T21" fmla="*/ 3 h 284"/>
                <a:gd name="T22" fmla="*/ 142 w 283"/>
                <a:gd name="T23" fmla="*/ 0 h 284"/>
                <a:gd name="T24" fmla="*/ 184 w 283"/>
                <a:gd name="T25" fmla="*/ 7 h 284"/>
                <a:gd name="T26" fmla="*/ 221 w 283"/>
                <a:gd name="T27" fmla="*/ 25 h 284"/>
                <a:gd name="T28" fmla="*/ 251 w 283"/>
                <a:gd name="T29" fmla="*/ 52 h 284"/>
                <a:gd name="T30" fmla="*/ 272 w 283"/>
                <a:gd name="T31" fmla="*/ 87 h 284"/>
                <a:gd name="T32" fmla="*/ 283 w 283"/>
                <a:gd name="T33" fmla="*/ 128 h 284"/>
                <a:gd name="T34" fmla="*/ 283 w 283"/>
                <a:gd name="T35" fmla="*/ 157 h 284"/>
                <a:gd name="T36" fmla="*/ 272 w 283"/>
                <a:gd name="T37" fmla="*/ 197 h 284"/>
                <a:gd name="T38" fmla="*/ 251 w 283"/>
                <a:gd name="T39" fmla="*/ 233 h 284"/>
                <a:gd name="T40" fmla="*/ 221 w 283"/>
                <a:gd name="T41" fmla="*/ 260 h 284"/>
                <a:gd name="T42" fmla="*/ 184 w 283"/>
                <a:gd name="T43" fmla="*/ 277 h 284"/>
                <a:gd name="T44" fmla="*/ 142 w 283"/>
                <a:gd name="T45" fmla="*/ 284 h 284"/>
                <a:gd name="T46" fmla="*/ 142 w 283"/>
                <a:gd name="T47" fmla="*/ 57 h 284"/>
                <a:gd name="T48" fmla="*/ 116 w 283"/>
                <a:gd name="T49" fmla="*/ 61 h 284"/>
                <a:gd name="T50" fmla="*/ 94 w 283"/>
                <a:gd name="T51" fmla="*/ 72 h 284"/>
                <a:gd name="T52" fmla="*/ 76 w 283"/>
                <a:gd name="T53" fmla="*/ 88 h 284"/>
                <a:gd name="T54" fmla="*/ 64 w 283"/>
                <a:gd name="T55" fmla="*/ 110 h 284"/>
                <a:gd name="T56" fmla="*/ 57 w 283"/>
                <a:gd name="T57" fmla="*/ 134 h 284"/>
                <a:gd name="T58" fmla="*/ 57 w 283"/>
                <a:gd name="T59" fmla="*/ 151 h 284"/>
                <a:gd name="T60" fmla="*/ 64 w 283"/>
                <a:gd name="T61" fmla="*/ 175 h 284"/>
                <a:gd name="T62" fmla="*/ 76 w 283"/>
                <a:gd name="T63" fmla="*/ 196 h 284"/>
                <a:gd name="T64" fmla="*/ 94 w 283"/>
                <a:gd name="T65" fmla="*/ 213 h 284"/>
                <a:gd name="T66" fmla="*/ 116 w 283"/>
                <a:gd name="T67" fmla="*/ 224 h 284"/>
                <a:gd name="T68" fmla="*/ 142 w 283"/>
                <a:gd name="T69" fmla="*/ 228 h 284"/>
                <a:gd name="T70" fmla="*/ 159 w 283"/>
                <a:gd name="T71" fmla="*/ 226 h 284"/>
                <a:gd name="T72" fmla="*/ 182 w 283"/>
                <a:gd name="T73" fmla="*/ 217 h 284"/>
                <a:gd name="T74" fmla="*/ 202 w 283"/>
                <a:gd name="T75" fmla="*/ 202 h 284"/>
                <a:gd name="T76" fmla="*/ 216 w 283"/>
                <a:gd name="T77" fmla="*/ 183 h 284"/>
                <a:gd name="T78" fmla="*/ 225 w 283"/>
                <a:gd name="T79" fmla="*/ 159 h 284"/>
                <a:gd name="T80" fmla="*/ 226 w 283"/>
                <a:gd name="T81" fmla="*/ 142 h 284"/>
                <a:gd name="T82" fmla="*/ 223 w 283"/>
                <a:gd name="T83" fmla="*/ 117 h 284"/>
                <a:gd name="T84" fmla="*/ 212 w 283"/>
                <a:gd name="T85" fmla="*/ 94 h 284"/>
                <a:gd name="T86" fmla="*/ 196 w 283"/>
                <a:gd name="T87" fmla="*/ 77 h 284"/>
                <a:gd name="T88" fmla="*/ 175 w 283"/>
                <a:gd name="T89" fmla="*/ 64 h 284"/>
                <a:gd name="T90" fmla="*/ 151 w 283"/>
                <a:gd name="T91" fmla="*/ 5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3" h="284">
                  <a:moveTo>
                    <a:pt x="142" y="284"/>
                  </a:moveTo>
                  <a:lnTo>
                    <a:pt x="142" y="284"/>
                  </a:lnTo>
                  <a:lnTo>
                    <a:pt x="127" y="283"/>
                  </a:lnTo>
                  <a:lnTo>
                    <a:pt x="113" y="281"/>
                  </a:lnTo>
                  <a:lnTo>
                    <a:pt x="100" y="277"/>
                  </a:lnTo>
                  <a:lnTo>
                    <a:pt x="87" y="273"/>
                  </a:lnTo>
                  <a:lnTo>
                    <a:pt x="74" y="267"/>
                  </a:lnTo>
                  <a:lnTo>
                    <a:pt x="63" y="260"/>
                  </a:lnTo>
                  <a:lnTo>
                    <a:pt x="52" y="252"/>
                  </a:lnTo>
                  <a:lnTo>
                    <a:pt x="42" y="243"/>
                  </a:lnTo>
                  <a:lnTo>
                    <a:pt x="33" y="233"/>
                  </a:lnTo>
                  <a:lnTo>
                    <a:pt x="24" y="222"/>
                  </a:lnTo>
                  <a:lnTo>
                    <a:pt x="17" y="210"/>
                  </a:lnTo>
                  <a:lnTo>
                    <a:pt x="11" y="197"/>
                  </a:lnTo>
                  <a:lnTo>
                    <a:pt x="6" y="184"/>
                  </a:lnTo>
                  <a:lnTo>
                    <a:pt x="3" y="171"/>
                  </a:lnTo>
                  <a:lnTo>
                    <a:pt x="1" y="157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28"/>
                  </a:lnTo>
                  <a:lnTo>
                    <a:pt x="3" y="114"/>
                  </a:lnTo>
                  <a:lnTo>
                    <a:pt x="6" y="100"/>
                  </a:lnTo>
                  <a:lnTo>
                    <a:pt x="11" y="87"/>
                  </a:lnTo>
                  <a:lnTo>
                    <a:pt x="17" y="75"/>
                  </a:lnTo>
                  <a:lnTo>
                    <a:pt x="24" y="63"/>
                  </a:lnTo>
                  <a:lnTo>
                    <a:pt x="33" y="52"/>
                  </a:lnTo>
                  <a:lnTo>
                    <a:pt x="42" y="42"/>
                  </a:lnTo>
                  <a:lnTo>
                    <a:pt x="52" y="33"/>
                  </a:lnTo>
                  <a:lnTo>
                    <a:pt x="63" y="25"/>
                  </a:lnTo>
                  <a:lnTo>
                    <a:pt x="74" y="18"/>
                  </a:lnTo>
                  <a:lnTo>
                    <a:pt x="87" y="12"/>
                  </a:lnTo>
                  <a:lnTo>
                    <a:pt x="100" y="7"/>
                  </a:lnTo>
                  <a:lnTo>
                    <a:pt x="113" y="3"/>
                  </a:lnTo>
                  <a:lnTo>
                    <a:pt x="127" y="1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7" y="1"/>
                  </a:lnTo>
                  <a:lnTo>
                    <a:pt x="170" y="3"/>
                  </a:lnTo>
                  <a:lnTo>
                    <a:pt x="184" y="7"/>
                  </a:lnTo>
                  <a:lnTo>
                    <a:pt x="197" y="12"/>
                  </a:lnTo>
                  <a:lnTo>
                    <a:pt x="209" y="18"/>
                  </a:lnTo>
                  <a:lnTo>
                    <a:pt x="221" y="25"/>
                  </a:lnTo>
                  <a:lnTo>
                    <a:pt x="231" y="33"/>
                  </a:lnTo>
                  <a:lnTo>
                    <a:pt x="242" y="42"/>
                  </a:lnTo>
                  <a:lnTo>
                    <a:pt x="251" y="52"/>
                  </a:lnTo>
                  <a:lnTo>
                    <a:pt x="260" y="63"/>
                  </a:lnTo>
                  <a:lnTo>
                    <a:pt x="267" y="75"/>
                  </a:lnTo>
                  <a:lnTo>
                    <a:pt x="272" y="87"/>
                  </a:lnTo>
                  <a:lnTo>
                    <a:pt x="277" y="100"/>
                  </a:lnTo>
                  <a:lnTo>
                    <a:pt x="281" y="114"/>
                  </a:lnTo>
                  <a:lnTo>
                    <a:pt x="283" y="128"/>
                  </a:lnTo>
                  <a:lnTo>
                    <a:pt x="283" y="142"/>
                  </a:lnTo>
                  <a:lnTo>
                    <a:pt x="283" y="142"/>
                  </a:lnTo>
                  <a:lnTo>
                    <a:pt x="283" y="157"/>
                  </a:lnTo>
                  <a:lnTo>
                    <a:pt x="281" y="171"/>
                  </a:lnTo>
                  <a:lnTo>
                    <a:pt x="277" y="184"/>
                  </a:lnTo>
                  <a:lnTo>
                    <a:pt x="272" y="197"/>
                  </a:lnTo>
                  <a:lnTo>
                    <a:pt x="267" y="210"/>
                  </a:lnTo>
                  <a:lnTo>
                    <a:pt x="260" y="222"/>
                  </a:lnTo>
                  <a:lnTo>
                    <a:pt x="251" y="233"/>
                  </a:lnTo>
                  <a:lnTo>
                    <a:pt x="242" y="243"/>
                  </a:lnTo>
                  <a:lnTo>
                    <a:pt x="231" y="252"/>
                  </a:lnTo>
                  <a:lnTo>
                    <a:pt x="221" y="260"/>
                  </a:lnTo>
                  <a:lnTo>
                    <a:pt x="209" y="267"/>
                  </a:lnTo>
                  <a:lnTo>
                    <a:pt x="197" y="273"/>
                  </a:lnTo>
                  <a:lnTo>
                    <a:pt x="184" y="277"/>
                  </a:lnTo>
                  <a:lnTo>
                    <a:pt x="170" y="281"/>
                  </a:lnTo>
                  <a:lnTo>
                    <a:pt x="157" y="283"/>
                  </a:lnTo>
                  <a:lnTo>
                    <a:pt x="142" y="284"/>
                  </a:lnTo>
                  <a:lnTo>
                    <a:pt x="142" y="284"/>
                  </a:lnTo>
                  <a:close/>
                  <a:moveTo>
                    <a:pt x="142" y="57"/>
                  </a:moveTo>
                  <a:lnTo>
                    <a:pt x="142" y="57"/>
                  </a:lnTo>
                  <a:lnTo>
                    <a:pt x="134" y="58"/>
                  </a:lnTo>
                  <a:lnTo>
                    <a:pt x="124" y="59"/>
                  </a:lnTo>
                  <a:lnTo>
                    <a:pt x="116" y="61"/>
                  </a:lnTo>
                  <a:lnTo>
                    <a:pt x="108" y="64"/>
                  </a:lnTo>
                  <a:lnTo>
                    <a:pt x="101" y="67"/>
                  </a:lnTo>
                  <a:lnTo>
                    <a:pt x="94" y="72"/>
                  </a:lnTo>
                  <a:lnTo>
                    <a:pt x="88" y="77"/>
                  </a:lnTo>
                  <a:lnTo>
                    <a:pt x="82" y="82"/>
                  </a:lnTo>
                  <a:lnTo>
                    <a:pt x="76" y="88"/>
                  </a:lnTo>
                  <a:lnTo>
                    <a:pt x="71" y="94"/>
                  </a:lnTo>
                  <a:lnTo>
                    <a:pt x="67" y="101"/>
                  </a:lnTo>
                  <a:lnTo>
                    <a:pt x="64" y="110"/>
                  </a:lnTo>
                  <a:lnTo>
                    <a:pt x="61" y="117"/>
                  </a:lnTo>
                  <a:lnTo>
                    <a:pt x="59" y="126"/>
                  </a:lnTo>
                  <a:lnTo>
                    <a:pt x="57" y="134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51"/>
                  </a:lnTo>
                  <a:lnTo>
                    <a:pt x="59" y="159"/>
                  </a:lnTo>
                  <a:lnTo>
                    <a:pt x="61" y="167"/>
                  </a:lnTo>
                  <a:lnTo>
                    <a:pt x="64" y="175"/>
                  </a:lnTo>
                  <a:lnTo>
                    <a:pt x="67" y="183"/>
                  </a:lnTo>
                  <a:lnTo>
                    <a:pt x="71" y="190"/>
                  </a:lnTo>
                  <a:lnTo>
                    <a:pt x="76" y="196"/>
                  </a:lnTo>
                  <a:lnTo>
                    <a:pt x="82" y="202"/>
                  </a:lnTo>
                  <a:lnTo>
                    <a:pt x="88" y="207"/>
                  </a:lnTo>
                  <a:lnTo>
                    <a:pt x="94" y="213"/>
                  </a:lnTo>
                  <a:lnTo>
                    <a:pt x="101" y="217"/>
                  </a:lnTo>
                  <a:lnTo>
                    <a:pt x="108" y="221"/>
                  </a:lnTo>
                  <a:lnTo>
                    <a:pt x="116" y="224"/>
                  </a:lnTo>
                  <a:lnTo>
                    <a:pt x="124" y="226"/>
                  </a:lnTo>
                  <a:lnTo>
                    <a:pt x="134" y="227"/>
                  </a:lnTo>
                  <a:lnTo>
                    <a:pt x="142" y="228"/>
                  </a:lnTo>
                  <a:lnTo>
                    <a:pt x="142" y="228"/>
                  </a:lnTo>
                  <a:lnTo>
                    <a:pt x="151" y="227"/>
                  </a:lnTo>
                  <a:lnTo>
                    <a:pt x="159" y="226"/>
                  </a:lnTo>
                  <a:lnTo>
                    <a:pt x="167" y="224"/>
                  </a:lnTo>
                  <a:lnTo>
                    <a:pt x="175" y="221"/>
                  </a:lnTo>
                  <a:lnTo>
                    <a:pt x="182" y="217"/>
                  </a:lnTo>
                  <a:lnTo>
                    <a:pt x="189" y="213"/>
                  </a:lnTo>
                  <a:lnTo>
                    <a:pt x="196" y="207"/>
                  </a:lnTo>
                  <a:lnTo>
                    <a:pt x="202" y="202"/>
                  </a:lnTo>
                  <a:lnTo>
                    <a:pt x="207" y="196"/>
                  </a:lnTo>
                  <a:lnTo>
                    <a:pt x="212" y="190"/>
                  </a:lnTo>
                  <a:lnTo>
                    <a:pt x="216" y="183"/>
                  </a:lnTo>
                  <a:lnTo>
                    <a:pt x="220" y="175"/>
                  </a:lnTo>
                  <a:lnTo>
                    <a:pt x="223" y="167"/>
                  </a:lnTo>
                  <a:lnTo>
                    <a:pt x="225" y="159"/>
                  </a:lnTo>
                  <a:lnTo>
                    <a:pt x="226" y="151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6" y="134"/>
                  </a:lnTo>
                  <a:lnTo>
                    <a:pt x="225" y="126"/>
                  </a:lnTo>
                  <a:lnTo>
                    <a:pt x="223" y="117"/>
                  </a:lnTo>
                  <a:lnTo>
                    <a:pt x="220" y="110"/>
                  </a:lnTo>
                  <a:lnTo>
                    <a:pt x="216" y="101"/>
                  </a:lnTo>
                  <a:lnTo>
                    <a:pt x="212" y="94"/>
                  </a:lnTo>
                  <a:lnTo>
                    <a:pt x="207" y="88"/>
                  </a:lnTo>
                  <a:lnTo>
                    <a:pt x="202" y="82"/>
                  </a:lnTo>
                  <a:lnTo>
                    <a:pt x="196" y="77"/>
                  </a:lnTo>
                  <a:lnTo>
                    <a:pt x="189" y="72"/>
                  </a:lnTo>
                  <a:lnTo>
                    <a:pt x="182" y="67"/>
                  </a:lnTo>
                  <a:lnTo>
                    <a:pt x="175" y="64"/>
                  </a:lnTo>
                  <a:lnTo>
                    <a:pt x="167" y="61"/>
                  </a:lnTo>
                  <a:lnTo>
                    <a:pt x="159" y="59"/>
                  </a:lnTo>
                  <a:lnTo>
                    <a:pt x="151" y="58"/>
                  </a:lnTo>
                  <a:lnTo>
                    <a:pt x="142" y="57"/>
                  </a:lnTo>
                  <a:lnTo>
                    <a:pt x="14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EF7F2DB1-E7CE-43C9-BA65-253B16C6F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900" y="2979738"/>
              <a:ext cx="119063" cy="149225"/>
            </a:xfrm>
            <a:custGeom>
              <a:avLst/>
              <a:gdLst>
                <a:gd name="T0" fmla="*/ 142 w 454"/>
                <a:gd name="T1" fmla="*/ 566 h 566"/>
                <a:gd name="T2" fmla="*/ 126 w 454"/>
                <a:gd name="T3" fmla="*/ 561 h 566"/>
                <a:gd name="T4" fmla="*/ 116 w 454"/>
                <a:gd name="T5" fmla="*/ 549 h 566"/>
                <a:gd name="T6" fmla="*/ 113 w 454"/>
                <a:gd name="T7" fmla="*/ 329 h 566"/>
                <a:gd name="T8" fmla="*/ 95 w 454"/>
                <a:gd name="T9" fmla="*/ 321 h 566"/>
                <a:gd name="T10" fmla="*/ 71 w 454"/>
                <a:gd name="T11" fmla="*/ 304 h 566"/>
                <a:gd name="T12" fmla="*/ 41 w 454"/>
                <a:gd name="T13" fmla="*/ 268 h 566"/>
                <a:gd name="T14" fmla="*/ 18 w 454"/>
                <a:gd name="T15" fmla="*/ 214 h 566"/>
                <a:gd name="T16" fmla="*/ 5 w 454"/>
                <a:gd name="T17" fmla="*/ 149 h 566"/>
                <a:gd name="T18" fmla="*/ 0 w 454"/>
                <a:gd name="T19" fmla="*/ 79 h 566"/>
                <a:gd name="T20" fmla="*/ 0 w 454"/>
                <a:gd name="T21" fmla="*/ 22 h 566"/>
                <a:gd name="T22" fmla="*/ 8 w 454"/>
                <a:gd name="T23" fmla="*/ 8 h 566"/>
                <a:gd name="T24" fmla="*/ 23 w 454"/>
                <a:gd name="T25" fmla="*/ 0 h 566"/>
                <a:gd name="T26" fmla="*/ 426 w 454"/>
                <a:gd name="T27" fmla="*/ 0 h 566"/>
                <a:gd name="T28" fmla="*/ 441 w 454"/>
                <a:gd name="T29" fmla="*/ 5 h 566"/>
                <a:gd name="T30" fmla="*/ 451 w 454"/>
                <a:gd name="T31" fmla="*/ 17 h 566"/>
                <a:gd name="T32" fmla="*/ 454 w 454"/>
                <a:gd name="T33" fmla="*/ 28 h 566"/>
                <a:gd name="T34" fmla="*/ 451 w 454"/>
                <a:gd name="T35" fmla="*/ 126 h 566"/>
                <a:gd name="T36" fmla="*/ 441 w 454"/>
                <a:gd name="T37" fmla="*/ 194 h 566"/>
                <a:gd name="T38" fmla="*/ 422 w 454"/>
                <a:gd name="T39" fmla="*/ 251 h 566"/>
                <a:gd name="T40" fmla="*/ 389 w 454"/>
                <a:gd name="T41" fmla="*/ 298 h 566"/>
                <a:gd name="T42" fmla="*/ 367 w 454"/>
                <a:gd name="T43" fmla="*/ 316 h 566"/>
                <a:gd name="T44" fmla="*/ 340 w 454"/>
                <a:gd name="T45" fmla="*/ 329 h 566"/>
                <a:gd name="T46" fmla="*/ 340 w 454"/>
                <a:gd name="T47" fmla="*/ 544 h 566"/>
                <a:gd name="T48" fmla="*/ 332 w 454"/>
                <a:gd name="T49" fmla="*/ 558 h 566"/>
                <a:gd name="T50" fmla="*/ 317 w 454"/>
                <a:gd name="T51" fmla="*/ 566 h 566"/>
                <a:gd name="T52" fmla="*/ 170 w 454"/>
                <a:gd name="T53" fmla="*/ 510 h 566"/>
                <a:gd name="T54" fmla="*/ 283 w 454"/>
                <a:gd name="T55" fmla="*/ 309 h 566"/>
                <a:gd name="T56" fmla="*/ 287 w 454"/>
                <a:gd name="T57" fmla="*/ 295 h 566"/>
                <a:gd name="T58" fmla="*/ 296 w 454"/>
                <a:gd name="T59" fmla="*/ 285 h 566"/>
                <a:gd name="T60" fmla="*/ 304 w 454"/>
                <a:gd name="T61" fmla="*/ 282 h 566"/>
                <a:gd name="T62" fmla="*/ 340 w 454"/>
                <a:gd name="T63" fmla="*/ 264 h 566"/>
                <a:gd name="T64" fmla="*/ 365 w 454"/>
                <a:gd name="T65" fmla="*/ 236 h 566"/>
                <a:gd name="T66" fmla="*/ 382 w 454"/>
                <a:gd name="T67" fmla="*/ 197 h 566"/>
                <a:gd name="T68" fmla="*/ 391 w 454"/>
                <a:gd name="T69" fmla="*/ 144 h 566"/>
                <a:gd name="T70" fmla="*/ 396 w 454"/>
                <a:gd name="T71" fmla="*/ 56 h 566"/>
                <a:gd name="T72" fmla="*/ 59 w 454"/>
                <a:gd name="T73" fmla="*/ 103 h 566"/>
                <a:gd name="T74" fmla="*/ 65 w 454"/>
                <a:gd name="T75" fmla="*/ 163 h 566"/>
                <a:gd name="T76" fmla="*/ 76 w 454"/>
                <a:gd name="T77" fmla="*/ 211 h 566"/>
                <a:gd name="T78" fmla="*/ 96 w 454"/>
                <a:gd name="T79" fmla="*/ 247 h 566"/>
                <a:gd name="T80" fmla="*/ 125 w 454"/>
                <a:gd name="T81" fmla="*/ 271 h 566"/>
                <a:gd name="T82" fmla="*/ 149 w 454"/>
                <a:gd name="T83" fmla="*/ 282 h 566"/>
                <a:gd name="T84" fmla="*/ 161 w 454"/>
                <a:gd name="T85" fmla="*/ 288 h 566"/>
                <a:gd name="T86" fmla="*/ 169 w 454"/>
                <a:gd name="T87" fmla="*/ 300 h 566"/>
                <a:gd name="T88" fmla="*/ 170 w 454"/>
                <a:gd name="T89" fmla="*/ 51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4" h="566">
                  <a:moveTo>
                    <a:pt x="311" y="566"/>
                  </a:moveTo>
                  <a:lnTo>
                    <a:pt x="142" y="566"/>
                  </a:lnTo>
                  <a:lnTo>
                    <a:pt x="142" y="566"/>
                  </a:lnTo>
                  <a:lnTo>
                    <a:pt x="136" y="566"/>
                  </a:lnTo>
                  <a:lnTo>
                    <a:pt x="131" y="564"/>
                  </a:lnTo>
                  <a:lnTo>
                    <a:pt x="126" y="561"/>
                  </a:lnTo>
                  <a:lnTo>
                    <a:pt x="122" y="558"/>
                  </a:lnTo>
                  <a:lnTo>
                    <a:pt x="119" y="554"/>
                  </a:lnTo>
                  <a:lnTo>
                    <a:pt x="116" y="549"/>
                  </a:lnTo>
                  <a:lnTo>
                    <a:pt x="114" y="544"/>
                  </a:lnTo>
                  <a:lnTo>
                    <a:pt x="113" y="538"/>
                  </a:lnTo>
                  <a:lnTo>
                    <a:pt x="113" y="329"/>
                  </a:lnTo>
                  <a:lnTo>
                    <a:pt x="113" y="329"/>
                  </a:lnTo>
                  <a:lnTo>
                    <a:pt x="104" y="325"/>
                  </a:lnTo>
                  <a:lnTo>
                    <a:pt x="95" y="321"/>
                  </a:lnTo>
                  <a:lnTo>
                    <a:pt x="86" y="316"/>
                  </a:lnTo>
                  <a:lnTo>
                    <a:pt x="78" y="310"/>
                  </a:lnTo>
                  <a:lnTo>
                    <a:pt x="71" y="304"/>
                  </a:lnTo>
                  <a:lnTo>
                    <a:pt x="64" y="298"/>
                  </a:lnTo>
                  <a:lnTo>
                    <a:pt x="52" y="284"/>
                  </a:lnTo>
                  <a:lnTo>
                    <a:pt x="41" y="268"/>
                  </a:lnTo>
                  <a:lnTo>
                    <a:pt x="32" y="251"/>
                  </a:lnTo>
                  <a:lnTo>
                    <a:pt x="24" y="233"/>
                  </a:lnTo>
                  <a:lnTo>
                    <a:pt x="18" y="214"/>
                  </a:lnTo>
                  <a:lnTo>
                    <a:pt x="12" y="194"/>
                  </a:lnTo>
                  <a:lnTo>
                    <a:pt x="8" y="172"/>
                  </a:lnTo>
                  <a:lnTo>
                    <a:pt x="5" y="149"/>
                  </a:lnTo>
                  <a:lnTo>
                    <a:pt x="3" y="126"/>
                  </a:lnTo>
                  <a:lnTo>
                    <a:pt x="1" y="103"/>
                  </a:lnTo>
                  <a:lnTo>
                    <a:pt x="0" y="7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26" y="0"/>
                  </a:lnTo>
                  <a:lnTo>
                    <a:pt x="426" y="0"/>
                  </a:lnTo>
                  <a:lnTo>
                    <a:pt x="431" y="0"/>
                  </a:lnTo>
                  <a:lnTo>
                    <a:pt x="437" y="2"/>
                  </a:lnTo>
                  <a:lnTo>
                    <a:pt x="441" y="5"/>
                  </a:lnTo>
                  <a:lnTo>
                    <a:pt x="445" y="8"/>
                  </a:lnTo>
                  <a:lnTo>
                    <a:pt x="449" y="12"/>
                  </a:lnTo>
                  <a:lnTo>
                    <a:pt x="451" y="17"/>
                  </a:lnTo>
                  <a:lnTo>
                    <a:pt x="453" y="22"/>
                  </a:lnTo>
                  <a:lnTo>
                    <a:pt x="454" y="28"/>
                  </a:lnTo>
                  <a:lnTo>
                    <a:pt x="454" y="28"/>
                  </a:lnTo>
                  <a:lnTo>
                    <a:pt x="453" y="79"/>
                  </a:lnTo>
                  <a:lnTo>
                    <a:pt x="452" y="103"/>
                  </a:lnTo>
                  <a:lnTo>
                    <a:pt x="451" y="126"/>
                  </a:lnTo>
                  <a:lnTo>
                    <a:pt x="448" y="149"/>
                  </a:lnTo>
                  <a:lnTo>
                    <a:pt x="445" y="172"/>
                  </a:lnTo>
                  <a:lnTo>
                    <a:pt x="441" y="194"/>
                  </a:lnTo>
                  <a:lnTo>
                    <a:pt x="436" y="214"/>
                  </a:lnTo>
                  <a:lnTo>
                    <a:pt x="430" y="233"/>
                  </a:lnTo>
                  <a:lnTo>
                    <a:pt x="422" y="251"/>
                  </a:lnTo>
                  <a:lnTo>
                    <a:pt x="412" y="268"/>
                  </a:lnTo>
                  <a:lnTo>
                    <a:pt x="402" y="284"/>
                  </a:lnTo>
                  <a:lnTo>
                    <a:pt x="389" y="298"/>
                  </a:lnTo>
                  <a:lnTo>
                    <a:pt x="382" y="304"/>
                  </a:lnTo>
                  <a:lnTo>
                    <a:pt x="375" y="310"/>
                  </a:lnTo>
                  <a:lnTo>
                    <a:pt x="367" y="316"/>
                  </a:lnTo>
                  <a:lnTo>
                    <a:pt x="359" y="321"/>
                  </a:lnTo>
                  <a:lnTo>
                    <a:pt x="350" y="325"/>
                  </a:lnTo>
                  <a:lnTo>
                    <a:pt x="340" y="329"/>
                  </a:lnTo>
                  <a:lnTo>
                    <a:pt x="340" y="538"/>
                  </a:lnTo>
                  <a:lnTo>
                    <a:pt x="340" y="538"/>
                  </a:lnTo>
                  <a:lnTo>
                    <a:pt x="340" y="544"/>
                  </a:lnTo>
                  <a:lnTo>
                    <a:pt x="338" y="549"/>
                  </a:lnTo>
                  <a:lnTo>
                    <a:pt x="336" y="554"/>
                  </a:lnTo>
                  <a:lnTo>
                    <a:pt x="332" y="558"/>
                  </a:lnTo>
                  <a:lnTo>
                    <a:pt x="328" y="561"/>
                  </a:lnTo>
                  <a:lnTo>
                    <a:pt x="323" y="564"/>
                  </a:lnTo>
                  <a:lnTo>
                    <a:pt x="317" y="566"/>
                  </a:lnTo>
                  <a:lnTo>
                    <a:pt x="311" y="566"/>
                  </a:lnTo>
                  <a:lnTo>
                    <a:pt x="311" y="566"/>
                  </a:lnTo>
                  <a:close/>
                  <a:moveTo>
                    <a:pt x="170" y="510"/>
                  </a:moveTo>
                  <a:lnTo>
                    <a:pt x="283" y="510"/>
                  </a:lnTo>
                  <a:lnTo>
                    <a:pt x="283" y="309"/>
                  </a:lnTo>
                  <a:lnTo>
                    <a:pt x="283" y="309"/>
                  </a:lnTo>
                  <a:lnTo>
                    <a:pt x="284" y="304"/>
                  </a:lnTo>
                  <a:lnTo>
                    <a:pt x="285" y="300"/>
                  </a:lnTo>
                  <a:lnTo>
                    <a:pt x="287" y="295"/>
                  </a:lnTo>
                  <a:lnTo>
                    <a:pt x="289" y="292"/>
                  </a:lnTo>
                  <a:lnTo>
                    <a:pt x="292" y="288"/>
                  </a:lnTo>
                  <a:lnTo>
                    <a:pt x="296" y="285"/>
                  </a:lnTo>
                  <a:lnTo>
                    <a:pt x="300" y="283"/>
                  </a:lnTo>
                  <a:lnTo>
                    <a:pt x="304" y="282"/>
                  </a:lnTo>
                  <a:lnTo>
                    <a:pt x="304" y="282"/>
                  </a:lnTo>
                  <a:lnTo>
                    <a:pt x="317" y="278"/>
                  </a:lnTo>
                  <a:lnTo>
                    <a:pt x="330" y="271"/>
                  </a:lnTo>
                  <a:lnTo>
                    <a:pt x="340" y="264"/>
                  </a:lnTo>
                  <a:lnTo>
                    <a:pt x="350" y="256"/>
                  </a:lnTo>
                  <a:lnTo>
                    <a:pt x="358" y="247"/>
                  </a:lnTo>
                  <a:lnTo>
                    <a:pt x="365" y="236"/>
                  </a:lnTo>
                  <a:lnTo>
                    <a:pt x="372" y="224"/>
                  </a:lnTo>
                  <a:lnTo>
                    <a:pt x="377" y="211"/>
                  </a:lnTo>
                  <a:lnTo>
                    <a:pt x="382" y="197"/>
                  </a:lnTo>
                  <a:lnTo>
                    <a:pt x="386" y="181"/>
                  </a:lnTo>
                  <a:lnTo>
                    <a:pt x="389" y="163"/>
                  </a:lnTo>
                  <a:lnTo>
                    <a:pt x="391" y="144"/>
                  </a:lnTo>
                  <a:lnTo>
                    <a:pt x="393" y="124"/>
                  </a:lnTo>
                  <a:lnTo>
                    <a:pt x="395" y="103"/>
                  </a:lnTo>
                  <a:lnTo>
                    <a:pt x="396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9" y="103"/>
                  </a:lnTo>
                  <a:lnTo>
                    <a:pt x="60" y="124"/>
                  </a:lnTo>
                  <a:lnTo>
                    <a:pt x="62" y="144"/>
                  </a:lnTo>
                  <a:lnTo>
                    <a:pt x="65" y="163"/>
                  </a:lnTo>
                  <a:lnTo>
                    <a:pt x="68" y="181"/>
                  </a:lnTo>
                  <a:lnTo>
                    <a:pt x="72" y="197"/>
                  </a:lnTo>
                  <a:lnTo>
                    <a:pt x="76" y="211"/>
                  </a:lnTo>
                  <a:lnTo>
                    <a:pt x="82" y="224"/>
                  </a:lnTo>
                  <a:lnTo>
                    <a:pt x="88" y="236"/>
                  </a:lnTo>
                  <a:lnTo>
                    <a:pt x="96" y="247"/>
                  </a:lnTo>
                  <a:lnTo>
                    <a:pt x="104" y="256"/>
                  </a:lnTo>
                  <a:lnTo>
                    <a:pt x="113" y="264"/>
                  </a:lnTo>
                  <a:lnTo>
                    <a:pt x="125" y="271"/>
                  </a:lnTo>
                  <a:lnTo>
                    <a:pt x="136" y="278"/>
                  </a:lnTo>
                  <a:lnTo>
                    <a:pt x="149" y="282"/>
                  </a:lnTo>
                  <a:lnTo>
                    <a:pt x="149" y="282"/>
                  </a:lnTo>
                  <a:lnTo>
                    <a:pt x="153" y="283"/>
                  </a:lnTo>
                  <a:lnTo>
                    <a:pt x="158" y="285"/>
                  </a:lnTo>
                  <a:lnTo>
                    <a:pt x="161" y="288"/>
                  </a:lnTo>
                  <a:lnTo>
                    <a:pt x="164" y="292"/>
                  </a:lnTo>
                  <a:lnTo>
                    <a:pt x="167" y="295"/>
                  </a:lnTo>
                  <a:lnTo>
                    <a:pt x="169" y="300"/>
                  </a:lnTo>
                  <a:lnTo>
                    <a:pt x="170" y="304"/>
                  </a:lnTo>
                  <a:lnTo>
                    <a:pt x="170" y="309"/>
                  </a:lnTo>
                  <a:lnTo>
                    <a:pt x="17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B5491EE-32D8-4ADA-9C40-F53C2D97C68C}"/>
              </a:ext>
            </a:extLst>
          </p:cNvPr>
          <p:cNvGrpSpPr/>
          <p:nvPr/>
        </p:nvGrpSpPr>
        <p:grpSpPr>
          <a:xfrm>
            <a:off x="3913181" y="2500350"/>
            <a:ext cx="360362" cy="360363"/>
            <a:chOff x="4116388" y="2528888"/>
            <a:chExt cx="360362" cy="360363"/>
          </a:xfrm>
          <a:solidFill>
            <a:schemeClr val="accent4"/>
          </a:solidFill>
        </p:grpSpPr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D922C26B-C603-4C94-81C3-69E4D09A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388" y="2760663"/>
              <a:ext cx="179388" cy="128588"/>
            </a:xfrm>
            <a:custGeom>
              <a:avLst/>
              <a:gdLst>
                <a:gd name="T0" fmla="*/ 28 w 680"/>
                <a:gd name="T1" fmla="*/ 484 h 484"/>
                <a:gd name="T2" fmla="*/ 22 w 680"/>
                <a:gd name="T3" fmla="*/ 483 h 484"/>
                <a:gd name="T4" fmla="*/ 12 w 680"/>
                <a:gd name="T5" fmla="*/ 479 h 484"/>
                <a:gd name="T6" fmla="*/ 8 w 680"/>
                <a:gd name="T7" fmla="*/ 475 h 484"/>
                <a:gd name="T8" fmla="*/ 2 w 680"/>
                <a:gd name="T9" fmla="*/ 466 h 484"/>
                <a:gd name="T10" fmla="*/ 0 w 680"/>
                <a:gd name="T11" fmla="*/ 455 h 484"/>
                <a:gd name="T12" fmla="*/ 1 w 680"/>
                <a:gd name="T13" fmla="*/ 422 h 484"/>
                <a:gd name="T14" fmla="*/ 9 w 680"/>
                <a:gd name="T15" fmla="*/ 350 h 484"/>
                <a:gd name="T16" fmla="*/ 17 w 680"/>
                <a:gd name="T17" fmla="*/ 306 h 484"/>
                <a:gd name="T18" fmla="*/ 29 w 680"/>
                <a:gd name="T19" fmla="*/ 261 h 484"/>
                <a:gd name="T20" fmla="*/ 45 w 680"/>
                <a:gd name="T21" fmla="*/ 219 h 484"/>
                <a:gd name="T22" fmla="*/ 65 w 680"/>
                <a:gd name="T23" fmla="*/ 181 h 484"/>
                <a:gd name="T24" fmla="*/ 73 w 680"/>
                <a:gd name="T25" fmla="*/ 170 h 484"/>
                <a:gd name="T26" fmla="*/ 94 w 680"/>
                <a:gd name="T27" fmla="*/ 149 h 484"/>
                <a:gd name="T28" fmla="*/ 121 w 680"/>
                <a:gd name="T29" fmla="*/ 129 h 484"/>
                <a:gd name="T30" fmla="*/ 152 w 680"/>
                <a:gd name="T31" fmla="*/ 110 h 484"/>
                <a:gd name="T32" fmla="*/ 206 w 680"/>
                <a:gd name="T33" fmla="*/ 84 h 484"/>
                <a:gd name="T34" fmla="*/ 291 w 680"/>
                <a:gd name="T35" fmla="*/ 50 h 484"/>
                <a:gd name="T36" fmla="*/ 336 w 680"/>
                <a:gd name="T37" fmla="*/ 33 h 484"/>
                <a:gd name="T38" fmla="*/ 438 w 680"/>
                <a:gd name="T39" fmla="*/ 53 h 484"/>
                <a:gd name="T40" fmla="*/ 356 w 680"/>
                <a:gd name="T41" fmla="*/ 85 h 484"/>
                <a:gd name="T42" fmla="*/ 278 w 680"/>
                <a:gd name="T43" fmla="*/ 116 h 484"/>
                <a:gd name="T44" fmla="*/ 206 w 680"/>
                <a:gd name="T45" fmla="*/ 147 h 484"/>
                <a:gd name="T46" fmla="*/ 161 w 680"/>
                <a:gd name="T47" fmla="*/ 171 h 484"/>
                <a:gd name="T48" fmla="*/ 136 w 680"/>
                <a:gd name="T49" fmla="*/ 187 h 484"/>
                <a:gd name="T50" fmla="*/ 118 w 680"/>
                <a:gd name="T51" fmla="*/ 204 h 484"/>
                <a:gd name="T52" fmla="*/ 112 w 680"/>
                <a:gd name="T53" fmla="*/ 213 h 484"/>
                <a:gd name="T54" fmla="*/ 99 w 680"/>
                <a:gd name="T55" fmla="*/ 237 h 484"/>
                <a:gd name="T56" fmla="*/ 88 w 680"/>
                <a:gd name="T57" fmla="*/ 263 h 484"/>
                <a:gd name="T58" fmla="*/ 72 w 680"/>
                <a:gd name="T59" fmla="*/ 323 h 484"/>
                <a:gd name="T60" fmla="*/ 63 w 680"/>
                <a:gd name="T61" fmla="*/ 380 h 484"/>
                <a:gd name="T62" fmla="*/ 58 w 680"/>
                <a:gd name="T63" fmla="*/ 427 h 484"/>
                <a:gd name="T64" fmla="*/ 680 w 680"/>
                <a:gd name="T65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0" h="484">
                  <a:moveTo>
                    <a:pt x="680" y="484"/>
                  </a:moveTo>
                  <a:lnTo>
                    <a:pt x="28" y="484"/>
                  </a:lnTo>
                  <a:lnTo>
                    <a:pt x="28" y="484"/>
                  </a:lnTo>
                  <a:lnTo>
                    <a:pt x="22" y="483"/>
                  </a:lnTo>
                  <a:lnTo>
                    <a:pt x="17" y="481"/>
                  </a:lnTo>
                  <a:lnTo>
                    <a:pt x="12" y="479"/>
                  </a:lnTo>
                  <a:lnTo>
                    <a:pt x="8" y="475"/>
                  </a:lnTo>
                  <a:lnTo>
                    <a:pt x="8" y="475"/>
                  </a:lnTo>
                  <a:lnTo>
                    <a:pt x="4" y="471"/>
                  </a:lnTo>
                  <a:lnTo>
                    <a:pt x="2" y="466"/>
                  </a:lnTo>
                  <a:lnTo>
                    <a:pt x="0" y="46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1" y="422"/>
                  </a:lnTo>
                  <a:lnTo>
                    <a:pt x="4" y="389"/>
                  </a:lnTo>
                  <a:lnTo>
                    <a:pt x="9" y="350"/>
                  </a:lnTo>
                  <a:lnTo>
                    <a:pt x="13" y="328"/>
                  </a:lnTo>
                  <a:lnTo>
                    <a:pt x="17" y="306"/>
                  </a:lnTo>
                  <a:lnTo>
                    <a:pt x="22" y="283"/>
                  </a:lnTo>
                  <a:lnTo>
                    <a:pt x="29" y="261"/>
                  </a:lnTo>
                  <a:lnTo>
                    <a:pt x="36" y="240"/>
                  </a:lnTo>
                  <a:lnTo>
                    <a:pt x="45" y="219"/>
                  </a:lnTo>
                  <a:lnTo>
                    <a:pt x="54" y="199"/>
                  </a:lnTo>
                  <a:lnTo>
                    <a:pt x="65" y="181"/>
                  </a:lnTo>
                  <a:lnTo>
                    <a:pt x="65" y="181"/>
                  </a:lnTo>
                  <a:lnTo>
                    <a:pt x="73" y="170"/>
                  </a:lnTo>
                  <a:lnTo>
                    <a:pt x="83" y="159"/>
                  </a:lnTo>
                  <a:lnTo>
                    <a:pt x="94" y="149"/>
                  </a:lnTo>
                  <a:lnTo>
                    <a:pt x="107" y="139"/>
                  </a:lnTo>
                  <a:lnTo>
                    <a:pt x="121" y="129"/>
                  </a:lnTo>
                  <a:lnTo>
                    <a:pt x="135" y="120"/>
                  </a:lnTo>
                  <a:lnTo>
                    <a:pt x="152" y="110"/>
                  </a:lnTo>
                  <a:lnTo>
                    <a:pt x="170" y="101"/>
                  </a:lnTo>
                  <a:lnTo>
                    <a:pt x="206" y="84"/>
                  </a:lnTo>
                  <a:lnTo>
                    <a:pt x="248" y="67"/>
                  </a:lnTo>
                  <a:lnTo>
                    <a:pt x="291" y="50"/>
                  </a:lnTo>
                  <a:lnTo>
                    <a:pt x="336" y="33"/>
                  </a:lnTo>
                  <a:lnTo>
                    <a:pt x="336" y="33"/>
                  </a:lnTo>
                  <a:lnTo>
                    <a:pt x="418" y="0"/>
                  </a:lnTo>
                  <a:lnTo>
                    <a:pt x="438" y="53"/>
                  </a:lnTo>
                  <a:lnTo>
                    <a:pt x="438" y="53"/>
                  </a:lnTo>
                  <a:lnTo>
                    <a:pt x="356" y="85"/>
                  </a:lnTo>
                  <a:lnTo>
                    <a:pt x="356" y="85"/>
                  </a:lnTo>
                  <a:lnTo>
                    <a:pt x="278" y="116"/>
                  </a:lnTo>
                  <a:lnTo>
                    <a:pt x="240" y="131"/>
                  </a:lnTo>
                  <a:lnTo>
                    <a:pt x="206" y="147"/>
                  </a:lnTo>
                  <a:lnTo>
                    <a:pt x="175" y="163"/>
                  </a:lnTo>
                  <a:lnTo>
                    <a:pt x="161" y="171"/>
                  </a:lnTo>
                  <a:lnTo>
                    <a:pt x="149" y="179"/>
                  </a:lnTo>
                  <a:lnTo>
                    <a:pt x="136" y="187"/>
                  </a:lnTo>
                  <a:lnTo>
                    <a:pt x="127" y="195"/>
                  </a:lnTo>
                  <a:lnTo>
                    <a:pt x="118" y="204"/>
                  </a:lnTo>
                  <a:lnTo>
                    <a:pt x="112" y="213"/>
                  </a:lnTo>
                  <a:lnTo>
                    <a:pt x="112" y="213"/>
                  </a:lnTo>
                  <a:lnTo>
                    <a:pt x="105" y="225"/>
                  </a:lnTo>
                  <a:lnTo>
                    <a:pt x="99" y="237"/>
                  </a:lnTo>
                  <a:lnTo>
                    <a:pt x="93" y="250"/>
                  </a:lnTo>
                  <a:lnTo>
                    <a:pt x="88" y="263"/>
                  </a:lnTo>
                  <a:lnTo>
                    <a:pt x="79" y="292"/>
                  </a:lnTo>
                  <a:lnTo>
                    <a:pt x="72" y="323"/>
                  </a:lnTo>
                  <a:lnTo>
                    <a:pt x="67" y="352"/>
                  </a:lnTo>
                  <a:lnTo>
                    <a:pt x="63" y="380"/>
                  </a:lnTo>
                  <a:lnTo>
                    <a:pt x="60" y="406"/>
                  </a:lnTo>
                  <a:lnTo>
                    <a:pt x="58" y="427"/>
                  </a:lnTo>
                  <a:lnTo>
                    <a:pt x="680" y="427"/>
                  </a:lnTo>
                  <a:lnTo>
                    <a:pt x="680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FFCE0C42-CCEA-4C7D-A15E-C49B87ABC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2760663"/>
              <a:ext cx="180975" cy="128588"/>
            </a:xfrm>
            <a:custGeom>
              <a:avLst/>
              <a:gdLst>
                <a:gd name="T0" fmla="*/ 0 w 681"/>
                <a:gd name="T1" fmla="*/ 484 h 484"/>
                <a:gd name="T2" fmla="*/ 623 w 681"/>
                <a:gd name="T3" fmla="*/ 427 h 484"/>
                <a:gd name="T4" fmla="*/ 622 w 681"/>
                <a:gd name="T5" fmla="*/ 406 h 484"/>
                <a:gd name="T6" fmla="*/ 617 w 681"/>
                <a:gd name="T7" fmla="*/ 352 h 484"/>
                <a:gd name="T8" fmla="*/ 607 w 681"/>
                <a:gd name="T9" fmla="*/ 292 h 484"/>
                <a:gd name="T10" fmla="*/ 599 w 681"/>
                <a:gd name="T11" fmla="*/ 263 h 484"/>
                <a:gd name="T12" fmla="*/ 588 w 681"/>
                <a:gd name="T13" fmla="*/ 237 h 484"/>
                <a:gd name="T14" fmla="*/ 575 w 681"/>
                <a:gd name="T15" fmla="*/ 213 h 484"/>
                <a:gd name="T16" fmla="*/ 569 w 681"/>
                <a:gd name="T17" fmla="*/ 204 h 484"/>
                <a:gd name="T18" fmla="*/ 549 w 681"/>
                <a:gd name="T19" fmla="*/ 187 h 484"/>
                <a:gd name="T20" fmla="*/ 525 w 681"/>
                <a:gd name="T21" fmla="*/ 170 h 484"/>
                <a:gd name="T22" fmla="*/ 480 w 681"/>
                <a:gd name="T23" fmla="*/ 146 h 484"/>
                <a:gd name="T24" fmla="*/ 408 w 681"/>
                <a:gd name="T25" fmla="*/ 114 h 484"/>
                <a:gd name="T26" fmla="*/ 329 w 681"/>
                <a:gd name="T27" fmla="*/ 83 h 484"/>
                <a:gd name="T28" fmla="*/ 273 w 681"/>
                <a:gd name="T29" fmla="*/ 0 h 484"/>
                <a:gd name="T30" fmla="*/ 349 w 681"/>
                <a:gd name="T31" fmla="*/ 31 h 484"/>
                <a:gd name="T32" fmla="*/ 395 w 681"/>
                <a:gd name="T33" fmla="*/ 48 h 484"/>
                <a:gd name="T34" fmla="*/ 480 w 681"/>
                <a:gd name="T35" fmla="*/ 83 h 484"/>
                <a:gd name="T36" fmla="*/ 534 w 681"/>
                <a:gd name="T37" fmla="*/ 109 h 484"/>
                <a:gd name="T38" fmla="*/ 565 w 681"/>
                <a:gd name="T39" fmla="*/ 129 h 484"/>
                <a:gd name="T40" fmla="*/ 593 w 681"/>
                <a:gd name="T41" fmla="*/ 149 h 484"/>
                <a:gd name="T42" fmla="*/ 614 w 681"/>
                <a:gd name="T43" fmla="*/ 170 h 484"/>
                <a:gd name="T44" fmla="*/ 622 w 681"/>
                <a:gd name="T45" fmla="*/ 181 h 484"/>
                <a:gd name="T46" fmla="*/ 642 w 681"/>
                <a:gd name="T47" fmla="*/ 220 h 484"/>
                <a:gd name="T48" fmla="*/ 657 w 681"/>
                <a:gd name="T49" fmla="*/ 262 h 484"/>
                <a:gd name="T50" fmla="*/ 668 w 681"/>
                <a:gd name="T51" fmla="*/ 307 h 484"/>
                <a:gd name="T52" fmla="*/ 675 w 681"/>
                <a:gd name="T53" fmla="*/ 350 h 484"/>
                <a:gd name="T54" fmla="*/ 680 w 681"/>
                <a:gd name="T55" fmla="*/ 423 h 484"/>
                <a:gd name="T56" fmla="*/ 681 w 681"/>
                <a:gd name="T57" fmla="*/ 456 h 484"/>
                <a:gd name="T58" fmla="*/ 680 w 681"/>
                <a:gd name="T59" fmla="*/ 462 h 484"/>
                <a:gd name="T60" fmla="*/ 676 w 681"/>
                <a:gd name="T61" fmla="*/ 471 h 484"/>
                <a:gd name="T62" fmla="*/ 668 w 681"/>
                <a:gd name="T63" fmla="*/ 479 h 484"/>
                <a:gd name="T64" fmla="*/ 657 w 681"/>
                <a:gd name="T65" fmla="*/ 483 h 484"/>
                <a:gd name="T66" fmla="*/ 651 w 681"/>
                <a:gd name="T67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1" h="484">
                  <a:moveTo>
                    <a:pt x="651" y="484"/>
                  </a:moveTo>
                  <a:lnTo>
                    <a:pt x="0" y="484"/>
                  </a:lnTo>
                  <a:lnTo>
                    <a:pt x="0" y="427"/>
                  </a:lnTo>
                  <a:lnTo>
                    <a:pt x="623" y="427"/>
                  </a:lnTo>
                  <a:lnTo>
                    <a:pt x="623" y="427"/>
                  </a:lnTo>
                  <a:lnTo>
                    <a:pt x="622" y="406"/>
                  </a:lnTo>
                  <a:lnTo>
                    <a:pt x="620" y="380"/>
                  </a:lnTo>
                  <a:lnTo>
                    <a:pt x="617" y="352"/>
                  </a:lnTo>
                  <a:lnTo>
                    <a:pt x="613" y="323"/>
                  </a:lnTo>
                  <a:lnTo>
                    <a:pt x="607" y="292"/>
                  </a:lnTo>
                  <a:lnTo>
                    <a:pt x="603" y="278"/>
                  </a:lnTo>
                  <a:lnTo>
                    <a:pt x="599" y="263"/>
                  </a:lnTo>
                  <a:lnTo>
                    <a:pt x="594" y="250"/>
                  </a:lnTo>
                  <a:lnTo>
                    <a:pt x="588" y="237"/>
                  </a:lnTo>
                  <a:lnTo>
                    <a:pt x="582" y="225"/>
                  </a:lnTo>
                  <a:lnTo>
                    <a:pt x="575" y="213"/>
                  </a:lnTo>
                  <a:lnTo>
                    <a:pt x="575" y="213"/>
                  </a:lnTo>
                  <a:lnTo>
                    <a:pt x="569" y="204"/>
                  </a:lnTo>
                  <a:lnTo>
                    <a:pt x="559" y="195"/>
                  </a:lnTo>
                  <a:lnTo>
                    <a:pt x="549" y="187"/>
                  </a:lnTo>
                  <a:lnTo>
                    <a:pt x="538" y="178"/>
                  </a:lnTo>
                  <a:lnTo>
                    <a:pt x="525" y="170"/>
                  </a:lnTo>
                  <a:lnTo>
                    <a:pt x="511" y="162"/>
                  </a:lnTo>
                  <a:lnTo>
                    <a:pt x="480" y="146"/>
                  </a:lnTo>
                  <a:lnTo>
                    <a:pt x="445" y="130"/>
                  </a:lnTo>
                  <a:lnTo>
                    <a:pt x="408" y="114"/>
                  </a:lnTo>
                  <a:lnTo>
                    <a:pt x="329" y="83"/>
                  </a:lnTo>
                  <a:lnTo>
                    <a:pt x="329" y="83"/>
                  </a:lnTo>
                  <a:lnTo>
                    <a:pt x="251" y="53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49" y="31"/>
                  </a:lnTo>
                  <a:lnTo>
                    <a:pt x="349" y="31"/>
                  </a:lnTo>
                  <a:lnTo>
                    <a:pt x="395" y="48"/>
                  </a:lnTo>
                  <a:lnTo>
                    <a:pt x="438" y="65"/>
                  </a:lnTo>
                  <a:lnTo>
                    <a:pt x="480" y="83"/>
                  </a:lnTo>
                  <a:lnTo>
                    <a:pt x="517" y="100"/>
                  </a:lnTo>
                  <a:lnTo>
                    <a:pt x="534" y="109"/>
                  </a:lnTo>
                  <a:lnTo>
                    <a:pt x="550" y="119"/>
                  </a:lnTo>
                  <a:lnTo>
                    <a:pt x="565" y="129"/>
                  </a:lnTo>
                  <a:lnTo>
                    <a:pt x="580" y="138"/>
                  </a:lnTo>
                  <a:lnTo>
                    <a:pt x="593" y="149"/>
                  </a:lnTo>
                  <a:lnTo>
                    <a:pt x="604" y="159"/>
                  </a:lnTo>
                  <a:lnTo>
                    <a:pt x="614" y="170"/>
                  </a:lnTo>
                  <a:lnTo>
                    <a:pt x="622" y="181"/>
                  </a:lnTo>
                  <a:lnTo>
                    <a:pt x="622" y="181"/>
                  </a:lnTo>
                  <a:lnTo>
                    <a:pt x="633" y="199"/>
                  </a:lnTo>
                  <a:lnTo>
                    <a:pt x="642" y="220"/>
                  </a:lnTo>
                  <a:lnTo>
                    <a:pt x="650" y="240"/>
                  </a:lnTo>
                  <a:lnTo>
                    <a:pt x="657" y="262"/>
                  </a:lnTo>
                  <a:lnTo>
                    <a:pt x="662" y="284"/>
                  </a:lnTo>
                  <a:lnTo>
                    <a:pt x="668" y="307"/>
                  </a:lnTo>
                  <a:lnTo>
                    <a:pt x="672" y="329"/>
                  </a:lnTo>
                  <a:lnTo>
                    <a:pt x="675" y="350"/>
                  </a:lnTo>
                  <a:lnTo>
                    <a:pt x="678" y="390"/>
                  </a:lnTo>
                  <a:lnTo>
                    <a:pt x="680" y="423"/>
                  </a:lnTo>
                  <a:lnTo>
                    <a:pt x="681" y="446"/>
                  </a:lnTo>
                  <a:lnTo>
                    <a:pt x="681" y="456"/>
                  </a:lnTo>
                  <a:lnTo>
                    <a:pt x="681" y="456"/>
                  </a:lnTo>
                  <a:lnTo>
                    <a:pt x="680" y="462"/>
                  </a:lnTo>
                  <a:lnTo>
                    <a:pt x="678" y="467"/>
                  </a:lnTo>
                  <a:lnTo>
                    <a:pt x="676" y="471"/>
                  </a:lnTo>
                  <a:lnTo>
                    <a:pt x="672" y="476"/>
                  </a:lnTo>
                  <a:lnTo>
                    <a:pt x="668" y="479"/>
                  </a:lnTo>
                  <a:lnTo>
                    <a:pt x="662" y="481"/>
                  </a:lnTo>
                  <a:lnTo>
                    <a:pt x="657" y="483"/>
                  </a:lnTo>
                  <a:lnTo>
                    <a:pt x="651" y="484"/>
                  </a:lnTo>
                  <a:lnTo>
                    <a:pt x="651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5F7004E8-C1C6-4545-B8F8-E50BD99225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9738" y="2813051"/>
              <a:ext cx="90488" cy="76200"/>
            </a:xfrm>
            <a:custGeom>
              <a:avLst/>
              <a:gdLst>
                <a:gd name="T0" fmla="*/ 28 w 341"/>
                <a:gd name="T1" fmla="*/ 287 h 287"/>
                <a:gd name="T2" fmla="*/ 22 w 341"/>
                <a:gd name="T3" fmla="*/ 286 h 287"/>
                <a:gd name="T4" fmla="*/ 11 w 341"/>
                <a:gd name="T5" fmla="*/ 280 h 287"/>
                <a:gd name="T6" fmla="*/ 6 w 341"/>
                <a:gd name="T7" fmla="*/ 276 h 287"/>
                <a:gd name="T8" fmla="*/ 1 w 341"/>
                <a:gd name="T9" fmla="*/ 264 h 287"/>
                <a:gd name="T10" fmla="*/ 1 w 341"/>
                <a:gd name="T11" fmla="*/ 251 h 287"/>
                <a:gd name="T12" fmla="*/ 7 w 341"/>
                <a:gd name="T13" fmla="*/ 229 h 287"/>
                <a:gd name="T14" fmla="*/ 25 w 341"/>
                <a:gd name="T15" fmla="*/ 174 h 287"/>
                <a:gd name="T16" fmla="*/ 44 w 341"/>
                <a:gd name="T17" fmla="*/ 132 h 287"/>
                <a:gd name="T18" fmla="*/ 65 w 341"/>
                <a:gd name="T19" fmla="*/ 88 h 287"/>
                <a:gd name="T20" fmla="*/ 91 w 341"/>
                <a:gd name="T21" fmla="*/ 50 h 287"/>
                <a:gd name="T22" fmla="*/ 105 w 341"/>
                <a:gd name="T23" fmla="*/ 34 h 287"/>
                <a:gd name="T24" fmla="*/ 121 w 341"/>
                <a:gd name="T25" fmla="*/ 20 h 287"/>
                <a:gd name="T26" fmla="*/ 138 w 341"/>
                <a:gd name="T27" fmla="*/ 9 h 287"/>
                <a:gd name="T28" fmla="*/ 156 w 341"/>
                <a:gd name="T29" fmla="*/ 2 h 287"/>
                <a:gd name="T30" fmla="*/ 174 w 341"/>
                <a:gd name="T31" fmla="*/ 0 h 287"/>
                <a:gd name="T32" fmla="*/ 183 w 341"/>
                <a:gd name="T33" fmla="*/ 0 h 287"/>
                <a:gd name="T34" fmla="*/ 201 w 341"/>
                <a:gd name="T35" fmla="*/ 5 h 287"/>
                <a:gd name="T36" fmla="*/ 218 w 341"/>
                <a:gd name="T37" fmla="*/ 15 h 287"/>
                <a:gd name="T38" fmla="*/ 234 w 341"/>
                <a:gd name="T39" fmla="*/ 27 h 287"/>
                <a:gd name="T40" fmla="*/ 249 w 341"/>
                <a:gd name="T41" fmla="*/ 42 h 287"/>
                <a:gd name="T42" fmla="*/ 269 w 341"/>
                <a:gd name="T43" fmla="*/ 69 h 287"/>
                <a:gd name="T44" fmla="*/ 292 w 341"/>
                <a:gd name="T45" fmla="*/ 111 h 287"/>
                <a:gd name="T46" fmla="*/ 310 w 341"/>
                <a:gd name="T47" fmla="*/ 154 h 287"/>
                <a:gd name="T48" fmla="*/ 324 w 341"/>
                <a:gd name="T49" fmla="*/ 195 h 287"/>
                <a:gd name="T50" fmla="*/ 340 w 341"/>
                <a:gd name="T51" fmla="*/ 252 h 287"/>
                <a:gd name="T52" fmla="*/ 341 w 341"/>
                <a:gd name="T53" fmla="*/ 258 h 287"/>
                <a:gd name="T54" fmla="*/ 337 w 341"/>
                <a:gd name="T55" fmla="*/ 271 h 287"/>
                <a:gd name="T56" fmla="*/ 334 w 341"/>
                <a:gd name="T57" fmla="*/ 276 h 287"/>
                <a:gd name="T58" fmla="*/ 324 w 341"/>
                <a:gd name="T59" fmla="*/ 284 h 287"/>
                <a:gd name="T60" fmla="*/ 312 w 341"/>
                <a:gd name="T61" fmla="*/ 287 h 287"/>
                <a:gd name="T62" fmla="*/ 67 w 341"/>
                <a:gd name="T63" fmla="*/ 230 h 287"/>
                <a:gd name="T64" fmla="*/ 276 w 341"/>
                <a:gd name="T65" fmla="*/ 230 h 287"/>
                <a:gd name="T66" fmla="*/ 255 w 341"/>
                <a:gd name="T67" fmla="*/ 169 h 287"/>
                <a:gd name="T68" fmla="*/ 229 w 341"/>
                <a:gd name="T69" fmla="*/ 113 h 287"/>
                <a:gd name="T70" fmla="*/ 215 w 341"/>
                <a:gd name="T71" fmla="*/ 90 h 287"/>
                <a:gd name="T72" fmla="*/ 201 w 341"/>
                <a:gd name="T73" fmla="*/ 72 h 287"/>
                <a:gd name="T74" fmla="*/ 188 w 341"/>
                <a:gd name="T75" fmla="*/ 61 h 287"/>
                <a:gd name="T76" fmla="*/ 174 w 341"/>
                <a:gd name="T77" fmla="*/ 57 h 287"/>
                <a:gd name="T78" fmla="*/ 167 w 341"/>
                <a:gd name="T79" fmla="*/ 58 h 287"/>
                <a:gd name="T80" fmla="*/ 153 w 341"/>
                <a:gd name="T81" fmla="*/ 66 h 287"/>
                <a:gd name="T82" fmla="*/ 139 w 341"/>
                <a:gd name="T83" fmla="*/ 80 h 287"/>
                <a:gd name="T84" fmla="*/ 123 w 341"/>
                <a:gd name="T85" fmla="*/ 101 h 287"/>
                <a:gd name="T86" fmla="*/ 102 w 341"/>
                <a:gd name="T87" fmla="*/ 140 h 287"/>
                <a:gd name="T88" fmla="*/ 77 w 341"/>
                <a:gd name="T89" fmla="*/ 199 h 287"/>
                <a:gd name="T90" fmla="*/ 67 w 341"/>
                <a:gd name="T91" fmla="*/ 23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1" h="287">
                  <a:moveTo>
                    <a:pt x="312" y="287"/>
                  </a:moveTo>
                  <a:lnTo>
                    <a:pt x="28" y="287"/>
                  </a:lnTo>
                  <a:lnTo>
                    <a:pt x="28" y="287"/>
                  </a:lnTo>
                  <a:lnTo>
                    <a:pt x="22" y="286"/>
                  </a:lnTo>
                  <a:lnTo>
                    <a:pt x="16" y="284"/>
                  </a:lnTo>
                  <a:lnTo>
                    <a:pt x="11" y="280"/>
                  </a:lnTo>
                  <a:lnTo>
                    <a:pt x="6" y="276"/>
                  </a:lnTo>
                  <a:lnTo>
                    <a:pt x="6" y="276"/>
                  </a:lnTo>
                  <a:lnTo>
                    <a:pt x="3" y="270"/>
                  </a:lnTo>
                  <a:lnTo>
                    <a:pt x="1" y="264"/>
                  </a:lnTo>
                  <a:lnTo>
                    <a:pt x="0" y="258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7" y="229"/>
                  </a:lnTo>
                  <a:lnTo>
                    <a:pt x="18" y="194"/>
                  </a:lnTo>
                  <a:lnTo>
                    <a:pt x="25" y="174"/>
                  </a:lnTo>
                  <a:lnTo>
                    <a:pt x="33" y="153"/>
                  </a:lnTo>
                  <a:lnTo>
                    <a:pt x="44" y="132"/>
                  </a:lnTo>
                  <a:lnTo>
                    <a:pt x="54" y="111"/>
                  </a:lnTo>
                  <a:lnTo>
                    <a:pt x="65" y="88"/>
                  </a:lnTo>
                  <a:lnTo>
                    <a:pt x="78" y="68"/>
                  </a:lnTo>
                  <a:lnTo>
                    <a:pt x="91" y="50"/>
                  </a:lnTo>
                  <a:lnTo>
                    <a:pt x="98" y="42"/>
                  </a:lnTo>
                  <a:lnTo>
                    <a:pt x="105" y="34"/>
                  </a:lnTo>
                  <a:lnTo>
                    <a:pt x="113" y="27"/>
                  </a:lnTo>
                  <a:lnTo>
                    <a:pt x="121" y="20"/>
                  </a:lnTo>
                  <a:lnTo>
                    <a:pt x="129" y="15"/>
                  </a:lnTo>
                  <a:lnTo>
                    <a:pt x="138" y="9"/>
                  </a:lnTo>
                  <a:lnTo>
                    <a:pt x="147" y="5"/>
                  </a:lnTo>
                  <a:lnTo>
                    <a:pt x="156" y="2"/>
                  </a:lnTo>
                  <a:lnTo>
                    <a:pt x="165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3" y="0"/>
                  </a:lnTo>
                  <a:lnTo>
                    <a:pt x="193" y="2"/>
                  </a:lnTo>
                  <a:lnTo>
                    <a:pt x="201" y="5"/>
                  </a:lnTo>
                  <a:lnTo>
                    <a:pt x="210" y="9"/>
                  </a:lnTo>
                  <a:lnTo>
                    <a:pt x="218" y="15"/>
                  </a:lnTo>
                  <a:lnTo>
                    <a:pt x="226" y="20"/>
                  </a:lnTo>
                  <a:lnTo>
                    <a:pt x="234" y="27"/>
                  </a:lnTo>
                  <a:lnTo>
                    <a:pt x="242" y="34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69" y="69"/>
                  </a:lnTo>
                  <a:lnTo>
                    <a:pt x="281" y="89"/>
                  </a:lnTo>
                  <a:lnTo>
                    <a:pt x="292" y="111"/>
                  </a:lnTo>
                  <a:lnTo>
                    <a:pt x="301" y="132"/>
                  </a:lnTo>
                  <a:lnTo>
                    <a:pt x="310" y="154"/>
                  </a:lnTo>
                  <a:lnTo>
                    <a:pt x="317" y="175"/>
                  </a:lnTo>
                  <a:lnTo>
                    <a:pt x="324" y="195"/>
                  </a:lnTo>
                  <a:lnTo>
                    <a:pt x="334" y="230"/>
                  </a:lnTo>
                  <a:lnTo>
                    <a:pt x="340" y="252"/>
                  </a:lnTo>
                  <a:lnTo>
                    <a:pt x="340" y="252"/>
                  </a:lnTo>
                  <a:lnTo>
                    <a:pt x="341" y="258"/>
                  </a:lnTo>
                  <a:lnTo>
                    <a:pt x="340" y="265"/>
                  </a:lnTo>
                  <a:lnTo>
                    <a:pt x="337" y="271"/>
                  </a:lnTo>
                  <a:lnTo>
                    <a:pt x="334" y="276"/>
                  </a:lnTo>
                  <a:lnTo>
                    <a:pt x="334" y="276"/>
                  </a:lnTo>
                  <a:lnTo>
                    <a:pt x="329" y="280"/>
                  </a:lnTo>
                  <a:lnTo>
                    <a:pt x="324" y="284"/>
                  </a:lnTo>
                  <a:lnTo>
                    <a:pt x="318" y="286"/>
                  </a:lnTo>
                  <a:lnTo>
                    <a:pt x="312" y="287"/>
                  </a:lnTo>
                  <a:lnTo>
                    <a:pt x="312" y="287"/>
                  </a:lnTo>
                  <a:close/>
                  <a:moveTo>
                    <a:pt x="67" y="230"/>
                  </a:moveTo>
                  <a:lnTo>
                    <a:pt x="276" y="230"/>
                  </a:lnTo>
                  <a:lnTo>
                    <a:pt x="276" y="230"/>
                  </a:lnTo>
                  <a:lnTo>
                    <a:pt x="266" y="199"/>
                  </a:lnTo>
                  <a:lnTo>
                    <a:pt x="255" y="169"/>
                  </a:lnTo>
                  <a:lnTo>
                    <a:pt x="243" y="140"/>
                  </a:lnTo>
                  <a:lnTo>
                    <a:pt x="229" y="113"/>
                  </a:lnTo>
                  <a:lnTo>
                    <a:pt x="222" y="101"/>
                  </a:lnTo>
                  <a:lnTo>
                    <a:pt x="215" y="90"/>
                  </a:lnTo>
                  <a:lnTo>
                    <a:pt x="208" y="80"/>
                  </a:lnTo>
                  <a:lnTo>
                    <a:pt x="201" y="72"/>
                  </a:lnTo>
                  <a:lnTo>
                    <a:pt x="194" y="66"/>
                  </a:lnTo>
                  <a:lnTo>
                    <a:pt x="188" y="61"/>
                  </a:lnTo>
                  <a:lnTo>
                    <a:pt x="181" y="58"/>
                  </a:lnTo>
                  <a:lnTo>
                    <a:pt x="174" y="57"/>
                  </a:lnTo>
                  <a:lnTo>
                    <a:pt x="174" y="57"/>
                  </a:lnTo>
                  <a:lnTo>
                    <a:pt x="167" y="58"/>
                  </a:lnTo>
                  <a:lnTo>
                    <a:pt x="160" y="61"/>
                  </a:lnTo>
                  <a:lnTo>
                    <a:pt x="153" y="66"/>
                  </a:lnTo>
                  <a:lnTo>
                    <a:pt x="146" y="72"/>
                  </a:lnTo>
                  <a:lnTo>
                    <a:pt x="139" y="80"/>
                  </a:lnTo>
                  <a:lnTo>
                    <a:pt x="131" y="90"/>
                  </a:lnTo>
                  <a:lnTo>
                    <a:pt x="123" y="101"/>
                  </a:lnTo>
                  <a:lnTo>
                    <a:pt x="116" y="113"/>
                  </a:lnTo>
                  <a:lnTo>
                    <a:pt x="102" y="140"/>
                  </a:lnTo>
                  <a:lnTo>
                    <a:pt x="89" y="169"/>
                  </a:lnTo>
                  <a:lnTo>
                    <a:pt x="77" y="199"/>
                  </a:lnTo>
                  <a:lnTo>
                    <a:pt x="67" y="230"/>
                  </a:lnTo>
                  <a:lnTo>
                    <a:pt x="67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00C1E041-4326-4F36-90F7-FE22EB4E4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8938" y="2738438"/>
              <a:ext cx="106363" cy="96838"/>
            </a:xfrm>
            <a:custGeom>
              <a:avLst/>
              <a:gdLst>
                <a:gd name="T0" fmla="*/ 30 w 400"/>
                <a:gd name="T1" fmla="*/ 369 h 369"/>
                <a:gd name="T2" fmla="*/ 19 w 400"/>
                <a:gd name="T3" fmla="*/ 367 h 369"/>
                <a:gd name="T4" fmla="*/ 11 w 400"/>
                <a:gd name="T5" fmla="*/ 363 h 369"/>
                <a:gd name="T6" fmla="*/ 8 w 400"/>
                <a:gd name="T7" fmla="*/ 360 h 369"/>
                <a:gd name="T8" fmla="*/ 3 w 400"/>
                <a:gd name="T9" fmla="*/ 353 h 369"/>
                <a:gd name="T10" fmla="*/ 1 w 400"/>
                <a:gd name="T11" fmla="*/ 345 h 369"/>
                <a:gd name="T12" fmla="*/ 1 w 400"/>
                <a:gd name="T13" fmla="*/ 336 h 369"/>
                <a:gd name="T14" fmla="*/ 61 w 400"/>
                <a:gd name="T15" fmla="*/ 157 h 369"/>
                <a:gd name="T16" fmla="*/ 65 w 400"/>
                <a:gd name="T17" fmla="*/ 148 h 369"/>
                <a:gd name="T18" fmla="*/ 79 w 400"/>
                <a:gd name="T19" fmla="*/ 118 h 369"/>
                <a:gd name="T20" fmla="*/ 107 w 400"/>
                <a:gd name="T21" fmla="*/ 79 h 369"/>
                <a:gd name="T22" fmla="*/ 142 w 400"/>
                <a:gd name="T23" fmla="*/ 47 h 369"/>
                <a:gd name="T24" fmla="*/ 169 w 400"/>
                <a:gd name="T25" fmla="*/ 28 h 369"/>
                <a:gd name="T26" fmla="*/ 211 w 400"/>
                <a:gd name="T27" fmla="*/ 4 h 369"/>
                <a:gd name="T28" fmla="*/ 218 w 400"/>
                <a:gd name="T29" fmla="*/ 1 h 369"/>
                <a:gd name="T30" fmla="*/ 233 w 400"/>
                <a:gd name="T31" fmla="*/ 1 h 369"/>
                <a:gd name="T32" fmla="*/ 240 w 400"/>
                <a:gd name="T33" fmla="*/ 4 h 369"/>
                <a:gd name="T34" fmla="*/ 250 w 400"/>
                <a:gd name="T35" fmla="*/ 15 h 369"/>
                <a:gd name="T36" fmla="*/ 254 w 400"/>
                <a:gd name="T37" fmla="*/ 29 h 369"/>
                <a:gd name="T38" fmla="*/ 254 w 400"/>
                <a:gd name="T39" fmla="*/ 72 h 369"/>
                <a:gd name="T40" fmla="*/ 279 w 400"/>
                <a:gd name="T41" fmla="*/ 87 h 369"/>
                <a:gd name="T42" fmla="*/ 311 w 400"/>
                <a:gd name="T43" fmla="*/ 100 h 369"/>
                <a:gd name="T44" fmla="*/ 345 w 400"/>
                <a:gd name="T45" fmla="*/ 111 h 369"/>
                <a:gd name="T46" fmla="*/ 372 w 400"/>
                <a:gd name="T47" fmla="*/ 114 h 369"/>
                <a:gd name="T48" fmla="*/ 377 w 400"/>
                <a:gd name="T49" fmla="*/ 115 h 369"/>
                <a:gd name="T50" fmla="*/ 386 w 400"/>
                <a:gd name="T51" fmla="*/ 118 h 369"/>
                <a:gd name="T52" fmla="*/ 393 w 400"/>
                <a:gd name="T53" fmla="*/ 123 h 369"/>
                <a:gd name="T54" fmla="*/ 398 w 400"/>
                <a:gd name="T55" fmla="*/ 131 h 369"/>
                <a:gd name="T56" fmla="*/ 399 w 400"/>
                <a:gd name="T57" fmla="*/ 135 h 369"/>
                <a:gd name="T58" fmla="*/ 400 w 400"/>
                <a:gd name="T59" fmla="*/ 144 h 369"/>
                <a:gd name="T60" fmla="*/ 398 w 400"/>
                <a:gd name="T61" fmla="*/ 153 h 369"/>
                <a:gd name="T62" fmla="*/ 394 w 400"/>
                <a:gd name="T63" fmla="*/ 161 h 369"/>
                <a:gd name="T64" fmla="*/ 386 w 400"/>
                <a:gd name="T65" fmla="*/ 167 h 369"/>
                <a:gd name="T66" fmla="*/ 44 w 400"/>
                <a:gd name="T67" fmla="*/ 365 h 369"/>
                <a:gd name="T68" fmla="*/ 30 w 400"/>
                <a:gd name="T69" fmla="*/ 369 h 369"/>
                <a:gd name="T70" fmla="*/ 197 w 400"/>
                <a:gd name="T71" fmla="*/ 77 h 369"/>
                <a:gd name="T72" fmla="*/ 184 w 400"/>
                <a:gd name="T73" fmla="*/ 85 h 369"/>
                <a:gd name="T74" fmla="*/ 159 w 400"/>
                <a:gd name="T75" fmla="*/ 107 h 369"/>
                <a:gd name="T76" fmla="*/ 137 w 400"/>
                <a:gd name="T77" fmla="*/ 134 h 369"/>
                <a:gd name="T78" fmla="*/ 120 w 400"/>
                <a:gd name="T79" fmla="*/ 162 h 369"/>
                <a:gd name="T80" fmla="*/ 80 w 400"/>
                <a:gd name="T81" fmla="*/ 278 h 369"/>
                <a:gd name="T82" fmla="*/ 294 w 400"/>
                <a:gd name="T83" fmla="*/ 155 h 369"/>
                <a:gd name="T84" fmla="*/ 244 w 400"/>
                <a:gd name="T85" fmla="*/ 133 h 369"/>
                <a:gd name="T86" fmla="*/ 222 w 400"/>
                <a:gd name="T87" fmla="*/ 120 h 369"/>
                <a:gd name="T88" fmla="*/ 205 w 400"/>
                <a:gd name="T89" fmla="*/ 105 h 369"/>
                <a:gd name="T90" fmla="*/ 201 w 400"/>
                <a:gd name="T91" fmla="*/ 101 h 369"/>
                <a:gd name="T92" fmla="*/ 197 w 400"/>
                <a:gd name="T93" fmla="*/ 91 h 369"/>
                <a:gd name="T94" fmla="*/ 197 w 400"/>
                <a:gd name="T95" fmla="*/ 77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0" h="369">
                  <a:moveTo>
                    <a:pt x="30" y="369"/>
                  </a:moveTo>
                  <a:lnTo>
                    <a:pt x="30" y="369"/>
                  </a:lnTo>
                  <a:lnTo>
                    <a:pt x="24" y="369"/>
                  </a:lnTo>
                  <a:lnTo>
                    <a:pt x="19" y="367"/>
                  </a:lnTo>
                  <a:lnTo>
                    <a:pt x="15" y="365"/>
                  </a:lnTo>
                  <a:lnTo>
                    <a:pt x="11" y="363"/>
                  </a:lnTo>
                  <a:lnTo>
                    <a:pt x="11" y="363"/>
                  </a:lnTo>
                  <a:lnTo>
                    <a:pt x="8" y="360"/>
                  </a:lnTo>
                  <a:lnTo>
                    <a:pt x="5" y="356"/>
                  </a:lnTo>
                  <a:lnTo>
                    <a:pt x="3" y="353"/>
                  </a:lnTo>
                  <a:lnTo>
                    <a:pt x="2" y="349"/>
                  </a:lnTo>
                  <a:lnTo>
                    <a:pt x="1" y="345"/>
                  </a:lnTo>
                  <a:lnTo>
                    <a:pt x="0" y="340"/>
                  </a:lnTo>
                  <a:lnTo>
                    <a:pt x="1" y="336"/>
                  </a:lnTo>
                  <a:lnTo>
                    <a:pt x="2" y="332"/>
                  </a:lnTo>
                  <a:lnTo>
                    <a:pt x="61" y="157"/>
                  </a:lnTo>
                  <a:lnTo>
                    <a:pt x="61" y="157"/>
                  </a:lnTo>
                  <a:lnTo>
                    <a:pt x="65" y="148"/>
                  </a:lnTo>
                  <a:lnTo>
                    <a:pt x="69" y="138"/>
                  </a:lnTo>
                  <a:lnTo>
                    <a:pt x="79" y="118"/>
                  </a:lnTo>
                  <a:lnTo>
                    <a:pt x="92" y="98"/>
                  </a:lnTo>
                  <a:lnTo>
                    <a:pt x="107" y="79"/>
                  </a:lnTo>
                  <a:lnTo>
                    <a:pt x="124" y="62"/>
                  </a:lnTo>
                  <a:lnTo>
                    <a:pt x="142" y="47"/>
                  </a:lnTo>
                  <a:lnTo>
                    <a:pt x="160" y="34"/>
                  </a:lnTo>
                  <a:lnTo>
                    <a:pt x="169" y="28"/>
                  </a:lnTo>
                  <a:lnTo>
                    <a:pt x="178" y="23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8" y="1"/>
                  </a:lnTo>
                  <a:lnTo>
                    <a:pt x="225" y="0"/>
                  </a:lnTo>
                  <a:lnTo>
                    <a:pt x="233" y="1"/>
                  </a:lnTo>
                  <a:lnTo>
                    <a:pt x="240" y="4"/>
                  </a:lnTo>
                  <a:lnTo>
                    <a:pt x="240" y="4"/>
                  </a:lnTo>
                  <a:lnTo>
                    <a:pt x="246" y="9"/>
                  </a:lnTo>
                  <a:lnTo>
                    <a:pt x="250" y="15"/>
                  </a:lnTo>
                  <a:lnTo>
                    <a:pt x="253" y="22"/>
                  </a:lnTo>
                  <a:lnTo>
                    <a:pt x="254" y="29"/>
                  </a:lnTo>
                  <a:lnTo>
                    <a:pt x="254" y="72"/>
                  </a:lnTo>
                  <a:lnTo>
                    <a:pt x="254" y="72"/>
                  </a:lnTo>
                  <a:lnTo>
                    <a:pt x="265" y="80"/>
                  </a:lnTo>
                  <a:lnTo>
                    <a:pt x="279" y="87"/>
                  </a:lnTo>
                  <a:lnTo>
                    <a:pt x="295" y="94"/>
                  </a:lnTo>
                  <a:lnTo>
                    <a:pt x="311" y="100"/>
                  </a:lnTo>
                  <a:lnTo>
                    <a:pt x="328" y="106"/>
                  </a:lnTo>
                  <a:lnTo>
                    <a:pt x="345" y="111"/>
                  </a:lnTo>
                  <a:lnTo>
                    <a:pt x="359" y="113"/>
                  </a:lnTo>
                  <a:lnTo>
                    <a:pt x="372" y="114"/>
                  </a:lnTo>
                  <a:lnTo>
                    <a:pt x="372" y="114"/>
                  </a:lnTo>
                  <a:lnTo>
                    <a:pt x="377" y="115"/>
                  </a:lnTo>
                  <a:lnTo>
                    <a:pt x="381" y="116"/>
                  </a:lnTo>
                  <a:lnTo>
                    <a:pt x="386" y="118"/>
                  </a:lnTo>
                  <a:lnTo>
                    <a:pt x="389" y="120"/>
                  </a:lnTo>
                  <a:lnTo>
                    <a:pt x="393" y="123"/>
                  </a:lnTo>
                  <a:lnTo>
                    <a:pt x="396" y="127"/>
                  </a:lnTo>
                  <a:lnTo>
                    <a:pt x="398" y="131"/>
                  </a:lnTo>
                  <a:lnTo>
                    <a:pt x="399" y="135"/>
                  </a:lnTo>
                  <a:lnTo>
                    <a:pt x="399" y="135"/>
                  </a:lnTo>
                  <a:lnTo>
                    <a:pt x="400" y="140"/>
                  </a:lnTo>
                  <a:lnTo>
                    <a:pt x="400" y="144"/>
                  </a:lnTo>
                  <a:lnTo>
                    <a:pt x="400" y="149"/>
                  </a:lnTo>
                  <a:lnTo>
                    <a:pt x="398" y="153"/>
                  </a:lnTo>
                  <a:lnTo>
                    <a:pt x="396" y="157"/>
                  </a:lnTo>
                  <a:lnTo>
                    <a:pt x="394" y="161"/>
                  </a:lnTo>
                  <a:lnTo>
                    <a:pt x="390" y="164"/>
                  </a:lnTo>
                  <a:lnTo>
                    <a:pt x="386" y="167"/>
                  </a:lnTo>
                  <a:lnTo>
                    <a:pt x="44" y="365"/>
                  </a:lnTo>
                  <a:lnTo>
                    <a:pt x="44" y="365"/>
                  </a:lnTo>
                  <a:lnTo>
                    <a:pt x="37" y="368"/>
                  </a:lnTo>
                  <a:lnTo>
                    <a:pt x="30" y="369"/>
                  </a:lnTo>
                  <a:lnTo>
                    <a:pt x="30" y="369"/>
                  </a:lnTo>
                  <a:close/>
                  <a:moveTo>
                    <a:pt x="197" y="77"/>
                  </a:moveTo>
                  <a:lnTo>
                    <a:pt x="197" y="77"/>
                  </a:lnTo>
                  <a:lnTo>
                    <a:pt x="184" y="85"/>
                  </a:lnTo>
                  <a:lnTo>
                    <a:pt x="171" y="95"/>
                  </a:lnTo>
                  <a:lnTo>
                    <a:pt x="159" y="107"/>
                  </a:lnTo>
                  <a:lnTo>
                    <a:pt x="148" y="121"/>
                  </a:lnTo>
                  <a:lnTo>
                    <a:pt x="137" y="134"/>
                  </a:lnTo>
                  <a:lnTo>
                    <a:pt x="127" y="148"/>
                  </a:lnTo>
                  <a:lnTo>
                    <a:pt x="120" y="162"/>
                  </a:lnTo>
                  <a:lnTo>
                    <a:pt x="114" y="175"/>
                  </a:lnTo>
                  <a:lnTo>
                    <a:pt x="80" y="278"/>
                  </a:lnTo>
                  <a:lnTo>
                    <a:pt x="294" y="155"/>
                  </a:lnTo>
                  <a:lnTo>
                    <a:pt x="294" y="155"/>
                  </a:lnTo>
                  <a:lnTo>
                    <a:pt x="268" y="145"/>
                  </a:lnTo>
                  <a:lnTo>
                    <a:pt x="244" y="133"/>
                  </a:lnTo>
                  <a:lnTo>
                    <a:pt x="233" y="127"/>
                  </a:lnTo>
                  <a:lnTo>
                    <a:pt x="222" y="120"/>
                  </a:lnTo>
                  <a:lnTo>
                    <a:pt x="213" y="113"/>
                  </a:lnTo>
                  <a:lnTo>
                    <a:pt x="205" y="105"/>
                  </a:lnTo>
                  <a:lnTo>
                    <a:pt x="205" y="105"/>
                  </a:lnTo>
                  <a:lnTo>
                    <a:pt x="201" y="101"/>
                  </a:lnTo>
                  <a:lnTo>
                    <a:pt x="199" y="96"/>
                  </a:lnTo>
                  <a:lnTo>
                    <a:pt x="197" y="91"/>
                  </a:lnTo>
                  <a:lnTo>
                    <a:pt x="197" y="85"/>
                  </a:lnTo>
                  <a:lnTo>
                    <a:pt x="19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276602B1-CE11-439E-B832-8E3A498C5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7838" y="2738438"/>
              <a:ext cx="106363" cy="96838"/>
            </a:xfrm>
            <a:custGeom>
              <a:avLst/>
              <a:gdLst>
                <a:gd name="T0" fmla="*/ 372 w 401"/>
                <a:gd name="T1" fmla="*/ 369 h 369"/>
                <a:gd name="T2" fmla="*/ 358 w 401"/>
                <a:gd name="T3" fmla="*/ 365 h 369"/>
                <a:gd name="T4" fmla="*/ 14 w 401"/>
                <a:gd name="T5" fmla="*/ 167 h 369"/>
                <a:gd name="T6" fmla="*/ 7 w 401"/>
                <a:gd name="T7" fmla="*/ 161 h 369"/>
                <a:gd name="T8" fmla="*/ 2 w 401"/>
                <a:gd name="T9" fmla="*/ 153 h 369"/>
                <a:gd name="T10" fmla="*/ 0 w 401"/>
                <a:gd name="T11" fmla="*/ 144 h 369"/>
                <a:gd name="T12" fmla="*/ 1 w 401"/>
                <a:gd name="T13" fmla="*/ 135 h 369"/>
                <a:gd name="T14" fmla="*/ 3 w 401"/>
                <a:gd name="T15" fmla="*/ 131 h 369"/>
                <a:gd name="T16" fmla="*/ 8 w 401"/>
                <a:gd name="T17" fmla="*/ 123 h 369"/>
                <a:gd name="T18" fmla="*/ 15 w 401"/>
                <a:gd name="T19" fmla="*/ 118 h 369"/>
                <a:gd name="T20" fmla="*/ 24 w 401"/>
                <a:gd name="T21" fmla="*/ 115 h 369"/>
                <a:gd name="T22" fmla="*/ 28 w 401"/>
                <a:gd name="T23" fmla="*/ 114 h 369"/>
                <a:gd name="T24" fmla="*/ 55 w 401"/>
                <a:gd name="T25" fmla="*/ 111 h 369"/>
                <a:gd name="T26" fmla="*/ 87 w 401"/>
                <a:gd name="T27" fmla="*/ 101 h 369"/>
                <a:gd name="T28" fmla="*/ 118 w 401"/>
                <a:gd name="T29" fmla="*/ 88 h 369"/>
                <a:gd name="T30" fmla="*/ 143 w 401"/>
                <a:gd name="T31" fmla="*/ 73 h 369"/>
                <a:gd name="T32" fmla="*/ 143 w 401"/>
                <a:gd name="T33" fmla="*/ 29 h 369"/>
                <a:gd name="T34" fmla="*/ 147 w 401"/>
                <a:gd name="T35" fmla="*/ 16 h 369"/>
                <a:gd name="T36" fmla="*/ 157 w 401"/>
                <a:gd name="T37" fmla="*/ 4 h 369"/>
                <a:gd name="T38" fmla="*/ 163 w 401"/>
                <a:gd name="T39" fmla="*/ 1 h 369"/>
                <a:gd name="T40" fmla="*/ 177 w 401"/>
                <a:gd name="T41" fmla="*/ 1 h 369"/>
                <a:gd name="T42" fmla="*/ 223 w 401"/>
                <a:gd name="T43" fmla="*/ 24 h 369"/>
                <a:gd name="T44" fmla="*/ 232 w 401"/>
                <a:gd name="T45" fmla="*/ 28 h 369"/>
                <a:gd name="T46" fmla="*/ 260 w 401"/>
                <a:gd name="T47" fmla="*/ 47 h 369"/>
                <a:gd name="T48" fmla="*/ 294 w 401"/>
                <a:gd name="T49" fmla="*/ 80 h 369"/>
                <a:gd name="T50" fmla="*/ 323 w 401"/>
                <a:gd name="T51" fmla="*/ 118 h 369"/>
                <a:gd name="T52" fmla="*/ 338 w 401"/>
                <a:gd name="T53" fmla="*/ 148 h 369"/>
                <a:gd name="T54" fmla="*/ 400 w 401"/>
                <a:gd name="T55" fmla="*/ 332 h 369"/>
                <a:gd name="T56" fmla="*/ 401 w 401"/>
                <a:gd name="T57" fmla="*/ 336 h 369"/>
                <a:gd name="T58" fmla="*/ 401 w 401"/>
                <a:gd name="T59" fmla="*/ 345 h 369"/>
                <a:gd name="T60" fmla="*/ 398 w 401"/>
                <a:gd name="T61" fmla="*/ 353 h 369"/>
                <a:gd name="T62" fmla="*/ 393 w 401"/>
                <a:gd name="T63" fmla="*/ 360 h 369"/>
                <a:gd name="T64" fmla="*/ 390 w 401"/>
                <a:gd name="T65" fmla="*/ 363 h 369"/>
                <a:gd name="T66" fmla="*/ 381 w 401"/>
                <a:gd name="T67" fmla="*/ 367 h 369"/>
                <a:gd name="T68" fmla="*/ 372 w 401"/>
                <a:gd name="T69" fmla="*/ 369 h 369"/>
                <a:gd name="T70" fmla="*/ 106 w 401"/>
                <a:gd name="T71" fmla="*/ 154 h 369"/>
                <a:gd name="T72" fmla="*/ 287 w 401"/>
                <a:gd name="T73" fmla="*/ 175 h 369"/>
                <a:gd name="T74" fmla="*/ 282 w 401"/>
                <a:gd name="T75" fmla="*/ 161 h 369"/>
                <a:gd name="T76" fmla="*/ 264 w 401"/>
                <a:gd name="T77" fmla="*/ 133 h 369"/>
                <a:gd name="T78" fmla="*/ 240 w 401"/>
                <a:gd name="T79" fmla="*/ 105 h 369"/>
                <a:gd name="T80" fmla="*/ 214 w 401"/>
                <a:gd name="T81" fmla="*/ 83 h 369"/>
                <a:gd name="T82" fmla="*/ 200 w 401"/>
                <a:gd name="T83" fmla="*/ 85 h 369"/>
                <a:gd name="T84" fmla="*/ 200 w 401"/>
                <a:gd name="T85" fmla="*/ 91 h 369"/>
                <a:gd name="T86" fmla="*/ 196 w 401"/>
                <a:gd name="T87" fmla="*/ 101 h 369"/>
                <a:gd name="T88" fmla="*/ 191 w 401"/>
                <a:gd name="T89" fmla="*/ 105 h 369"/>
                <a:gd name="T90" fmla="*/ 175 w 401"/>
                <a:gd name="T91" fmla="*/ 120 h 369"/>
                <a:gd name="T92" fmla="*/ 155 w 401"/>
                <a:gd name="T93" fmla="*/ 132 h 369"/>
                <a:gd name="T94" fmla="*/ 106 w 401"/>
                <a:gd name="T95" fmla="*/ 154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1" h="369">
                  <a:moveTo>
                    <a:pt x="372" y="369"/>
                  </a:moveTo>
                  <a:lnTo>
                    <a:pt x="372" y="369"/>
                  </a:lnTo>
                  <a:lnTo>
                    <a:pt x="365" y="368"/>
                  </a:lnTo>
                  <a:lnTo>
                    <a:pt x="358" y="365"/>
                  </a:lnTo>
                  <a:lnTo>
                    <a:pt x="14" y="167"/>
                  </a:lnTo>
                  <a:lnTo>
                    <a:pt x="14" y="167"/>
                  </a:lnTo>
                  <a:lnTo>
                    <a:pt x="10" y="164"/>
                  </a:lnTo>
                  <a:lnTo>
                    <a:pt x="7" y="161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1" y="149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3" y="131"/>
                  </a:lnTo>
                  <a:lnTo>
                    <a:pt x="5" y="127"/>
                  </a:lnTo>
                  <a:lnTo>
                    <a:pt x="8" y="123"/>
                  </a:lnTo>
                  <a:lnTo>
                    <a:pt x="11" y="120"/>
                  </a:lnTo>
                  <a:lnTo>
                    <a:pt x="15" y="118"/>
                  </a:lnTo>
                  <a:lnTo>
                    <a:pt x="19" y="116"/>
                  </a:lnTo>
                  <a:lnTo>
                    <a:pt x="24" y="115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41" y="113"/>
                  </a:lnTo>
                  <a:lnTo>
                    <a:pt x="55" y="111"/>
                  </a:lnTo>
                  <a:lnTo>
                    <a:pt x="71" y="106"/>
                  </a:lnTo>
                  <a:lnTo>
                    <a:pt x="87" y="101"/>
                  </a:lnTo>
                  <a:lnTo>
                    <a:pt x="103" y="94"/>
                  </a:lnTo>
                  <a:lnTo>
                    <a:pt x="118" y="88"/>
                  </a:lnTo>
                  <a:lnTo>
                    <a:pt x="132" y="80"/>
                  </a:lnTo>
                  <a:lnTo>
                    <a:pt x="143" y="73"/>
                  </a:lnTo>
                  <a:lnTo>
                    <a:pt x="143" y="29"/>
                  </a:lnTo>
                  <a:lnTo>
                    <a:pt x="143" y="29"/>
                  </a:lnTo>
                  <a:lnTo>
                    <a:pt x="144" y="22"/>
                  </a:lnTo>
                  <a:lnTo>
                    <a:pt x="147" y="16"/>
                  </a:lnTo>
                  <a:lnTo>
                    <a:pt x="151" y="9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63" y="1"/>
                  </a:lnTo>
                  <a:lnTo>
                    <a:pt x="170" y="0"/>
                  </a:lnTo>
                  <a:lnTo>
                    <a:pt x="177" y="1"/>
                  </a:lnTo>
                  <a:lnTo>
                    <a:pt x="184" y="3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32" y="28"/>
                  </a:lnTo>
                  <a:lnTo>
                    <a:pt x="242" y="34"/>
                  </a:lnTo>
                  <a:lnTo>
                    <a:pt x="260" y="47"/>
                  </a:lnTo>
                  <a:lnTo>
                    <a:pt x="277" y="62"/>
                  </a:lnTo>
                  <a:lnTo>
                    <a:pt x="294" y="80"/>
                  </a:lnTo>
                  <a:lnTo>
                    <a:pt x="310" y="98"/>
                  </a:lnTo>
                  <a:lnTo>
                    <a:pt x="323" y="118"/>
                  </a:lnTo>
                  <a:lnTo>
                    <a:pt x="334" y="138"/>
                  </a:lnTo>
                  <a:lnTo>
                    <a:pt x="338" y="148"/>
                  </a:lnTo>
                  <a:lnTo>
                    <a:pt x="341" y="157"/>
                  </a:lnTo>
                  <a:lnTo>
                    <a:pt x="400" y="332"/>
                  </a:lnTo>
                  <a:lnTo>
                    <a:pt x="400" y="332"/>
                  </a:lnTo>
                  <a:lnTo>
                    <a:pt x="401" y="336"/>
                  </a:lnTo>
                  <a:lnTo>
                    <a:pt x="401" y="340"/>
                  </a:lnTo>
                  <a:lnTo>
                    <a:pt x="401" y="345"/>
                  </a:lnTo>
                  <a:lnTo>
                    <a:pt x="400" y="349"/>
                  </a:lnTo>
                  <a:lnTo>
                    <a:pt x="398" y="353"/>
                  </a:lnTo>
                  <a:lnTo>
                    <a:pt x="396" y="356"/>
                  </a:lnTo>
                  <a:lnTo>
                    <a:pt x="393" y="360"/>
                  </a:lnTo>
                  <a:lnTo>
                    <a:pt x="390" y="363"/>
                  </a:lnTo>
                  <a:lnTo>
                    <a:pt x="390" y="363"/>
                  </a:lnTo>
                  <a:lnTo>
                    <a:pt x="386" y="365"/>
                  </a:lnTo>
                  <a:lnTo>
                    <a:pt x="381" y="367"/>
                  </a:lnTo>
                  <a:lnTo>
                    <a:pt x="377" y="369"/>
                  </a:lnTo>
                  <a:lnTo>
                    <a:pt x="372" y="369"/>
                  </a:lnTo>
                  <a:lnTo>
                    <a:pt x="372" y="369"/>
                  </a:lnTo>
                  <a:close/>
                  <a:moveTo>
                    <a:pt x="106" y="154"/>
                  </a:moveTo>
                  <a:lnTo>
                    <a:pt x="322" y="279"/>
                  </a:lnTo>
                  <a:lnTo>
                    <a:pt x="287" y="175"/>
                  </a:lnTo>
                  <a:lnTo>
                    <a:pt x="287" y="175"/>
                  </a:lnTo>
                  <a:lnTo>
                    <a:pt x="282" y="161"/>
                  </a:lnTo>
                  <a:lnTo>
                    <a:pt x="274" y="147"/>
                  </a:lnTo>
                  <a:lnTo>
                    <a:pt x="264" y="133"/>
                  </a:lnTo>
                  <a:lnTo>
                    <a:pt x="252" y="119"/>
                  </a:lnTo>
                  <a:lnTo>
                    <a:pt x="240" y="105"/>
                  </a:lnTo>
                  <a:lnTo>
                    <a:pt x="227" y="93"/>
                  </a:lnTo>
                  <a:lnTo>
                    <a:pt x="214" y="83"/>
                  </a:lnTo>
                  <a:lnTo>
                    <a:pt x="200" y="75"/>
                  </a:lnTo>
                  <a:lnTo>
                    <a:pt x="200" y="85"/>
                  </a:lnTo>
                  <a:lnTo>
                    <a:pt x="200" y="85"/>
                  </a:lnTo>
                  <a:lnTo>
                    <a:pt x="200" y="91"/>
                  </a:lnTo>
                  <a:lnTo>
                    <a:pt x="198" y="96"/>
                  </a:lnTo>
                  <a:lnTo>
                    <a:pt x="196" y="101"/>
                  </a:lnTo>
                  <a:lnTo>
                    <a:pt x="191" y="105"/>
                  </a:lnTo>
                  <a:lnTo>
                    <a:pt x="191" y="105"/>
                  </a:lnTo>
                  <a:lnTo>
                    <a:pt x="184" y="113"/>
                  </a:lnTo>
                  <a:lnTo>
                    <a:pt x="175" y="120"/>
                  </a:lnTo>
                  <a:lnTo>
                    <a:pt x="165" y="126"/>
                  </a:lnTo>
                  <a:lnTo>
                    <a:pt x="155" y="132"/>
                  </a:lnTo>
                  <a:lnTo>
                    <a:pt x="131" y="144"/>
                  </a:lnTo>
                  <a:lnTo>
                    <a:pt x="106" y="154"/>
                  </a:lnTo>
                  <a:lnTo>
                    <a:pt x="106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978BDF7D-3790-4580-A728-846684CBF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613" y="2789238"/>
              <a:ext cx="60325" cy="38100"/>
            </a:xfrm>
            <a:custGeom>
              <a:avLst/>
              <a:gdLst>
                <a:gd name="T0" fmla="*/ 113 w 226"/>
                <a:gd name="T1" fmla="*/ 149 h 149"/>
                <a:gd name="T2" fmla="*/ 113 w 226"/>
                <a:gd name="T3" fmla="*/ 149 h 149"/>
                <a:gd name="T4" fmla="*/ 102 w 226"/>
                <a:gd name="T5" fmla="*/ 148 h 149"/>
                <a:gd name="T6" fmla="*/ 90 w 226"/>
                <a:gd name="T7" fmla="*/ 147 h 149"/>
                <a:gd name="T8" fmla="*/ 80 w 226"/>
                <a:gd name="T9" fmla="*/ 144 h 149"/>
                <a:gd name="T10" fmla="*/ 68 w 226"/>
                <a:gd name="T11" fmla="*/ 140 h 149"/>
                <a:gd name="T12" fmla="*/ 59 w 226"/>
                <a:gd name="T13" fmla="*/ 135 h 149"/>
                <a:gd name="T14" fmla="*/ 49 w 226"/>
                <a:gd name="T15" fmla="*/ 130 h 149"/>
                <a:gd name="T16" fmla="*/ 41 w 226"/>
                <a:gd name="T17" fmla="*/ 123 h 149"/>
                <a:gd name="T18" fmla="*/ 33 w 226"/>
                <a:gd name="T19" fmla="*/ 116 h 149"/>
                <a:gd name="T20" fmla="*/ 26 w 226"/>
                <a:gd name="T21" fmla="*/ 108 h 149"/>
                <a:gd name="T22" fmla="*/ 19 w 226"/>
                <a:gd name="T23" fmla="*/ 98 h 149"/>
                <a:gd name="T24" fmla="*/ 13 w 226"/>
                <a:gd name="T25" fmla="*/ 89 h 149"/>
                <a:gd name="T26" fmla="*/ 9 w 226"/>
                <a:gd name="T27" fmla="*/ 79 h 149"/>
                <a:gd name="T28" fmla="*/ 5 w 226"/>
                <a:gd name="T29" fmla="*/ 69 h 149"/>
                <a:gd name="T30" fmla="*/ 2 w 226"/>
                <a:gd name="T31" fmla="*/ 58 h 149"/>
                <a:gd name="T32" fmla="*/ 0 w 226"/>
                <a:gd name="T33" fmla="*/ 47 h 149"/>
                <a:gd name="T34" fmla="*/ 0 w 226"/>
                <a:gd name="T35" fmla="*/ 36 h 149"/>
                <a:gd name="T36" fmla="*/ 0 w 226"/>
                <a:gd name="T37" fmla="*/ 2 h 149"/>
                <a:gd name="T38" fmla="*/ 56 w 226"/>
                <a:gd name="T39" fmla="*/ 2 h 149"/>
                <a:gd name="T40" fmla="*/ 56 w 226"/>
                <a:gd name="T41" fmla="*/ 36 h 149"/>
                <a:gd name="T42" fmla="*/ 56 w 226"/>
                <a:gd name="T43" fmla="*/ 36 h 149"/>
                <a:gd name="T44" fmla="*/ 57 w 226"/>
                <a:gd name="T45" fmla="*/ 47 h 149"/>
                <a:gd name="T46" fmla="*/ 60 w 226"/>
                <a:gd name="T47" fmla="*/ 57 h 149"/>
                <a:gd name="T48" fmla="*/ 66 w 226"/>
                <a:gd name="T49" fmla="*/ 67 h 149"/>
                <a:gd name="T50" fmla="*/ 72 w 226"/>
                <a:gd name="T51" fmla="*/ 75 h 149"/>
                <a:gd name="T52" fmla="*/ 82 w 226"/>
                <a:gd name="T53" fmla="*/ 82 h 149"/>
                <a:gd name="T54" fmla="*/ 91 w 226"/>
                <a:gd name="T55" fmla="*/ 87 h 149"/>
                <a:gd name="T56" fmla="*/ 102 w 226"/>
                <a:gd name="T57" fmla="*/ 91 h 149"/>
                <a:gd name="T58" fmla="*/ 113 w 226"/>
                <a:gd name="T59" fmla="*/ 92 h 149"/>
                <a:gd name="T60" fmla="*/ 113 w 226"/>
                <a:gd name="T61" fmla="*/ 92 h 149"/>
                <a:gd name="T62" fmla="*/ 124 w 226"/>
                <a:gd name="T63" fmla="*/ 91 h 149"/>
                <a:gd name="T64" fmla="*/ 135 w 226"/>
                <a:gd name="T65" fmla="*/ 87 h 149"/>
                <a:gd name="T66" fmla="*/ 144 w 226"/>
                <a:gd name="T67" fmla="*/ 82 h 149"/>
                <a:gd name="T68" fmla="*/ 153 w 226"/>
                <a:gd name="T69" fmla="*/ 75 h 149"/>
                <a:gd name="T70" fmla="*/ 160 w 226"/>
                <a:gd name="T71" fmla="*/ 67 h 149"/>
                <a:gd name="T72" fmla="*/ 165 w 226"/>
                <a:gd name="T73" fmla="*/ 57 h 149"/>
                <a:gd name="T74" fmla="*/ 168 w 226"/>
                <a:gd name="T75" fmla="*/ 47 h 149"/>
                <a:gd name="T76" fmla="*/ 169 w 226"/>
                <a:gd name="T77" fmla="*/ 36 h 149"/>
                <a:gd name="T78" fmla="*/ 169 w 226"/>
                <a:gd name="T79" fmla="*/ 0 h 149"/>
                <a:gd name="T80" fmla="*/ 226 w 226"/>
                <a:gd name="T81" fmla="*/ 0 h 149"/>
                <a:gd name="T82" fmla="*/ 226 w 226"/>
                <a:gd name="T83" fmla="*/ 36 h 149"/>
                <a:gd name="T84" fmla="*/ 226 w 226"/>
                <a:gd name="T85" fmla="*/ 36 h 149"/>
                <a:gd name="T86" fmla="*/ 226 w 226"/>
                <a:gd name="T87" fmla="*/ 47 h 149"/>
                <a:gd name="T88" fmla="*/ 224 w 226"/>
                <a:gd name="T89" fmla="*/ 58 h 149"/>
                <a:gd name="T90" fmla="*/ 221 w 226"/>
                <a:gd name="T91" fmla="*/ 69 h 149"/>
                <a:gd name="T92" fmla="*/ 218 w 226"/>
                <a:gd name="T93" fmla="*/ 79 h 149"/>
                <a:gd name="T94" fmla="*/ 213 w 226"/>
                <a:gd name="T95" fmla="*/ 89 h 149"/>
                <a:gd name="T96" fmla="*/ 207 w 226"/>
                <a:gd name="T97" fmla="*/ 98 h 149"/>
                <a:gd name="T98" fmla="*/ 201 w 226"/>
                <a:gd name="T99" fmla="*/ 108 h 149"/>
                <a:gd name="T100" fmla="*/ 193 w 226"/>
                <a:gd name="T101" fmla="*/ 116 h 149"/>
                <a:gd name="T102" fmla="*/ 185 w 226"/>
                <a:gd name="T103" fmla="*/ 123 h 149"/>
                <a:gd name="T104" fmla="*/ 177 w 226"/>
                <a:gd name="T105" fmla="*/ 130 h 149"/>
                <a:gd name="T106" fmla="*/ 167 w 226"/>
                <a:gd name="T107" fmla="*/ 135 h 149"/>
                <a:gd name="T108" fmla="*/ 157 w 226"/>
                <a:gd name="T109" fmla="*/ 140 h 149"/>
                <a:gd name="T110" fmla="*/ 146 w 226"/>
                <a:gd name="T111" fmla="*/ 144 h 149"/>
                <a:gd name="T112" fmla="*/ 136 w 226"/>
                <a:gd name="T113" fmla="*/ 147 h 149"/>
                <a:gd name="T114" fmla="*/ 125 w 226"/>
                <a:gd name="T115" fmla="*/ 148 h 149"/>
                <a:gd name="T116" fmla="*/ 113 w 226"/>
                <a:gd name="T117" fmla="*/ 149 h 149"/>
                <a:gd name="T118" fmla="*/ 113 w 226"/>
                <a:gd name="T11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6" h="149">
                  <a:moveTo>
                    <a:pt x="113" y="149"/>
                  </a:moveTo>
                  <a:lnTo>
                    <a:pt x="113" y="149"/>
                  </a:lnTo>
                  <a:lnTo>
                    <a:pt x="102" y="148"/>
                  </a:lnTo>
                  <a:lnTo>
                    <a:pt x="90" y="147"/>
                  </a:lnTo>
                  <a:lnTo>
                    <a:pt x="80" y="144"/>
                  </a:lnTo>
                  <a:lnTo>
                    <a:pt x="68" y="140"/>
                  </a:lnTo>
                  <a:lnTo>
                    <a:pt x="59" y="135"/>
                  </a:lnTo>
                  <a:lnTo>
                    <a:pt x="49" y="130"/>
                  </a:lnTo>
                  <a:lnTo>
                    <a:pt x="41" y="123"/>
                  </a:lnTo>
                  <a:lnTo>
                    <a:pt x="33" y="116"/>
                  </a:lnTo>
                  <a:lnTo>
                    <a:pt x="26" y="108"/>
                  </a:lnTo>
                  <a:lnTo>
                    <a:pt x="19" y="98"/>
                  </a:lnTo>
                  <a:lnTo>
                    <a:pt x="13" y="89"/>
                  </a:lnTo>
                  <a:lnTo>
                    <a:pt x="9" y="79"/>
                  </a:lnTo>
                  <a:lnTo>
                    <a:pt x="5" y="69"/>
                  </a:lnTo>
                  <a:lnTo>
                    <a:pt x="2" y="58"/>
                  </a:lnTo>
                  <a:lnTo>
                    <a:pt x="0" y="47"/>
                  </a:lnTo>
                  <a:lnTo>
                    <a:pt x="0" y="36"/>
                  </a:lnTo>
                  <a:lnTo>
                    <a:pt x="0" y="2"/>
                  </a:lnTo>
                  <a:lnTo>
                    <a:pt x="56" y="2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7" y="47"/>
                  </a:lnTo>
                  <a:lnTo>
                    <a:pt x="60" y="57"/>
                  </a:lnTo>
                  <a:lnTo>
                    <a:pt x="66" y="67"/>
                  </a:lnTo>
                  <a:lnTo>
                    <a:pt x="72" y="75"/>
                  </a:lnTo>
                  <a:lnTo>
                    <a:pt x="82" y="82"/>
                  </a:lnTo>
                  <a:lnTo>
                    <a:pt x="91" y="87"/>
                  </a:lnTo>
                  <a:lnTo>
                    <a:pt x="102" y="91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24" y="91"/>
                  </a:lnTo>
                  <a:lnTo>
                    <a:pt x="135" y="87"/>
                  </a:lnTo>
                  <a:lnTo>
                    <a:pt x="144" y="82"/>
                  </a:lnTo>
                  <a:lnTo>
                    <a:pt x="153" y="75"/>
                  </a:lnTo>
                  <a:lnTo>
                    <a:pt x="160" y="67"/>
                  </a:lnTo>
                  <a:lnTo>
                    <a:pt x="165" y="57"/>
                  </a:lnTo>
                  <a:lnTo>
                    <a:pt x="168" y="47"/>
                  </a:lnTo>
                  <a:lnTo>
                    <a:pt x="169" y="36"/>
                  </a:lnTo>
                  <a:lnTo>
                    <a:pt x="169" y="0"/>
                  </a:lnTo>
                  <a:lnTo>
                    <a:pt x="226" y="0"/>
                  </a:lnTo>
                  <a:lnTo>
                    <a:pt x="226" y="36"/>
                  </a:lnTo>
                  <a:lnTo>
                    <a:pt x="226" y="36"/>
                  </a:lnTo>
                  <a:lnTo>
                    <a:pt x="226" y="47"/>
                  </a:lnTo>
                  <a:lnTo>
                    <a:pt x="224" y="58"/>
                  </a:lnTo>
                  <a:lnTo>
                    <a:pt x="221" y="69"/>
                  </a:lnTo>
                  <a:lnTo>
                    <a:pt x="218" y="79"/>
                  </a:lnTo>
                  <a:lnTo>
                    <a:pt x="213" y="89"/>
                  </a:lnTo>
                  <a:lnTo>
                    <a:pt x="207" y="98"/>
                  </a:lnTo>
                  <a:lnTo>
                    <a:pt x="201" y="108"/>
                  </a:lnTo>
                  <a:lnTo>
                    <a:pt x="193" y="116"/>
                  </a:lnTo>
                  <a:lnTo>
                    <a:pt x="185" y="123"/>
                  </a:lnTo>
                  <a:lnTo>
                    <a:pt x="177" y="130"/>
                  </a:lnTo>
                  <a:lnTo>
                    <a:pt x="167" y="135"/>
                  </a:lnTo>
                  <a:lnTo>
                    <a:pt x="157" y="140"/>
                  </a:lnTo>
                  <a:lnTo>
                    <a:pt x="146" y="144"/>
                  </a:lnTo>
                  <a:lnTo>
                    <a:pt x="136" y="147"/>
                  </a:lnTo>
                  <a:lnTo>
                    <a:pt x="125" y="148"/>
                  </a:lnTo>
                  <a:lnTo>
                    <a:pt x="113" y="149"/>
                  </a:lnTo>
                  <a:lnTo>
                    <a:pt x="113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77890A72-3176-4636-BC33-772B9A3B7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575" y="2528888"/>
              <a:ext cx="160338" cy="231775"/>
            </a:xfrm>
            <a:custGeom>
              <a:avLst/>
              <a:gdLst>
                <a:gd name="T0" fmla="*/ 406 w 607"/>
                <a:gd name="T1" fmla="*/ 692 h 875"/>
                <a:gd name="T2" fmla="*/ 439 w 607"/>
                <a:gd name="T3" fmla="*/ 660 h 875"/>
                <a:gd name="T4" fmla="*/ 478 w 607"/>
                <a:gd name="T5" fmla="*/ 598 h 875"/>
                <a:gd name="T6" fmla="*/ 490 w 607"/>
                <a:gd name="T7" fmla="*/ 531 h 875"/>
                <a:gd name="T8" fmla="*/ 506 w 607"/>
                <a:gd name="T9" fmla="*/ 509 h 875"/>
                <a:gd name="T10" fmla="*/ 521 w 607"/>
                <a:gd name="T11" fmla="*/ 475 h 875"/>
                <a:gd name="T12" fmla="*/ 516 w 607"/>
                <a:gd name="T13" fmla="*/ 430 h 875"/>
                <a:gd name="T14" fmla="*/ 491 w 607"/>
                <a:gd name="T15" fmla="*/ 401 h 875"/>
                <a:gd name="T16" fmla="*/ 504 w 607"/>
                <a:gd name="T17" fmla="*/ 349 h 875"/>
                <a:gd name="T18" fmla="*/ 549 w 607"/>
                <a:gd name="T19" fmla="*/ 196 h 875"/>
                <a:gd name="T20" fmla="*/ 545 w 607"/>
                <a:gd name="T21" fmla="*/ 134 h 875"/>
                <a:gd name="T22" fmla="*/ 496 w 607"/>
                <a:gd name="T23" fmla="*/ 89 h 875"/>
                <a:gd name="T24" fmla="*/ 402 w 607"/>
                <a:gd name="T25" fmla="*/ 62 h 875"/>
                <a:gd name="T26" fmla="*/ 304 w 607"/>
                <a:gd name="T27" fmla="*/ 57 h 875"/>
                <a:gd name="T28" fmla="*/ 208 w 607"/>
                <a:gd name="T29" fmla="*/ 74 h 875"/>
                <a:gd name="T30" fmla="*/ 156 w 607"/>
                <a:gd name="T31" fmla="*/ 105 h 875"/>
                <a:gd name="T32" fmla="*/ 143 w 607"/>
                <a:gd name="T33" fmla="*/ 129 h 875"/>
                <a:gd name="T34" fmla="*/ 122 w 607"/>
                <a:gd name="T35" fmla="*/ 138 h 875"/>
                <a:gd name="T36" fmla="*/ 79 w 607"/>
                <a:gd name="T37" fmla="*/ 150 h 875"/>
                <a:gd name="T38" fmla="*/ 59 w 607"/>
                <a:gd name="T39" fmla="*/ 189 h 875"/>
                <a:gd name="T40" fmla="*/ 66 w 607"/>
                <a:gd name="T41" fmla="*/ 284 h 875"/>
                <a:gd name="T42" fmla="*/ 94 w 607"/>
                <a:gd name="T43" fmla="*/ 387 h 875"/>
                <a:gd name="T44" fmla="*/ 79 w 607"/>
                <a:gd name="T45" fmla="*/ 418 h 875"/>
                <a:gd name="T46" fmla="*/ 64 w 607"/>
                <a:gd name="T47" fmla="*/ 440 h 875"/>
                <a:gd name="T48" fmla="*/ 63 w 607"/>
                <a:gd name="T49" fmla="*/ 484 h 875"/>
                <a:gd name="T50" fmla="*/ 84 w 607"/>
                <a:gd name="T51" fmla="*/ 514 h 875"/>
                <a:gd name="T52" fmla="*/ 92 w 607"/>
                <a:gd name="T53" fmla="*/ 536 h 875"/>
                <a:gd name="T54" fmla="*/ 114 w 607"/>
                <a:gd name="T55" fmla="*/ 625 h 875"/>
                <a:gd name="T56" fmla="*/ 160 w 607"/>
                <a:gd name="T57" fmla="*/ 679 h 875"/>
                <a:gd name="T58" fmla="*/ 176 w 607"/>
                <a:gd name="T59" fmla="*/ 705 h 875"/>
                <a:gd name="T60" fmla="*/ 97 w 607"/>
                <a:gd name="T61" fmla="*/ 696 h 875"/>
                <a:gd name="T62" fmla="*/ 48 w 607"/>
                <a:gd name="T63" fmla="*/ 613 h 875"/>
                <a:gd name="T64" fmla="*/ 31 w 607"/>
                <a:gd name="T65" fmla="*/ 549 h 875"/>
                <a:gd name="T66" fmla="*/ 5 w 607"/>
                <a:gd name="T67" fmla="*/ 484 h 875"/>
                <a:gd name="T68" fmla="*/ 19 w 607"/>
                <a:gd name="T69" fmla="*/ 399 h 875"/>
                <a:gd name="T70" fmla="*/ 30 w 607"/>
                <a:gd name="T71" fmla="*/ 372 h 875"/>
                <a:gd name="T72" fmla="*/ 1 w 607"/>
                <a:gd name="T73" fmla="*/ 232 h 875"/>
                <a:gd name="T74" fmla="*/ 17 w 607"/>
                <a:gd name="T75" fmla="*/ 137 h 875"/>
                <a:gd name="T76" fmla="*/ 58 w 607"/>
                <a:gd name="T77" fmla="*/ 96 h 875"/>
                <a:gd name="T78" fmla="*/ 110 w 607"/>
                <a:gd name="T79" fmla="*/ 71 h 875"/>
                <a:gd name="T80" fmla="*/ 185 w 607"/>
                <a:gd name="T81" fmla="*/ 21 h 875"/>
                <a:gd name="T82" fmla="*/ 290 w 607"/>
                <a:gd name="T83" fmla="*/ 1 h 875"/>
                <a:gd name="T84" fmla="*/ 407 w 607"/>
                <a:gd name="T85" fmla="*/ 5 h 875"/>
                <a:gd name="T86" fmla="*/ 525 w 607"/>
                <a:gd name="T87" fmla="*/ 40 h 875"/>
                <a:gd name="T88" fmla="*/ 591 w 607"/>
                <a:gd name="T89" fmla="*/ 100 h 875"/>
                <a:gd name="T90" fmla="*/ 606 w 607"/>
                <a:gd name="T91" fmla="*/ 148 h 875"/>
                <a:gd name="T92" fmla="*/ 598 w 607"/>
                <a:gd name="T93" fmla="*/ 245 h 875"/>
                <a:gd name="T94" fmla="*/ 557 w 607"/>
                <a:gd name="T95" fmla="*/ 370 h 875"/>
                <a:gd name="T96" fmla="*/ 569 w 607"/>
                <a:gd name="T97" fmla="*/ 407 h 875"/>
                <a:gd name="T98" fmla="*/ 575 w 607"/>
                <a:gd name="T99" fmla="*/ 497 h 875"/>
                <a:gd name="T100" fmla="*/ 549 w 607"/>
                <a:gd name="T101" fmla="*/ 549 h 875"/>
                <a:gd name="T102" fmla="*/ 532 w 607"/>
                <a:gd name="T103" fmla="*/ 615 h 875"/>
                <a:gd name="T104" fmla="*/ 482 w 607"/>
                <a:gd name="T105" fmla="*/ 697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7" h="875">
                  <a:moveTo>
                    <a:pt x="459" y="875"/>
                  </a:moveTo>
                  <a:lnTo>
                    <a:pt x="402" y="875"/>
                  </a:lnTo>
                  <a:lnTo>
                    <a:pt x="402" y="705"/>
                  </a:lnTo>
                  <a:lnTo>
                    <a:pt x="402" y="705"/>
                  </a:lnTo>
                  <a:lnTo>
                    <a:pt x="403" y="698"/>
                  </a:lnTo>
                  <a:lnTo>
                    <a:pt x="406" y="692"/>
                  </a:lnTo>
                  <a:lnTo>
                    <a:pt x="410" y="686"/>
                  </a:lnTo>
                  <a:lnTo>
                    <a:pt x="415" y="681"/>
                  </a:lnTo>
                  <a:lnTo>
                    <a:pt x="415" y="681"/>
                  </a:lnTo>
                  <a:lnTo>
                    <a:pt x="419" y="679"/>
                  </a:lnTo>
                  <a:lnTo>
                    <a:pt x="428" y="671"/>
                  </a:lnTo>
                  <a:lnTo>
                    <a:pt x="439" y="660"/>
                  </a:lnTo>
                  <a:lnTo>
                    <a:pt x="446" y="652"/>
                  </a:lnTo>
                  <a:lnTo>
                    <a:pt x="454" y="644"/>
                  </a:lnTo>
                  <a:lnTo>
                    <a:pt x="460" y="634"/>
                  </a:lnTo>
                  <a:lnTo>
                    <a:pt x="467" y="624"/>
                  </a:lnTo>
                  <a:lnTo>
                    <a:pt x="473" y="611"/>
                  </a:lnTo>
                  <a:lnTo>
                    <a:pt x="478" y="598"/>
                  </a:lnTo>
                  <a:lnTo>
                    <a:pt x="483" y="584"/>
                  </a:lnTo>
                  <a:lnTo>
                    <a:pt x="486" y="569"/>
                  </a:lnTo>
                  <a:lnTo>
                    <a:pt x="488" y="553"/>
                  </a:lnTo>
                  <a:lnTo>
                    <a:pt x="489" y="536"/>
                  </a:lnTo>
                  <a:lnTo>
                    <a:pt x="489" y="536"/>
                  </a:lnTo>
                  <a:lnTo>
                    <a:pt x="490" y="531"/>
                  </a:lnTo>
                  <a:lnTo>
                    <a:pt x="491" y="526"/>
                  </a:lnTo>
                  <a:lnTo>
                    <a:pt x="493" y="522"/>
                  </a:lnTo>
                  <a:lnTo>
                    <a:pt x="495" y="517"/>
                  </a:lnTo>
                  <a:lnTo>
                    <a:pt x="498" y="514"/>
                  </a:lnTo>
                  <a:lnTo>
                    <a:pt x="502" y="511"/>
                  </a:lnTo>
                  <a:lnTo>
                    <a:pt x="506" y="509"/>
                  </a:lnTo>
                  <a:lnTo>
                    <a:pt x="510" y="507"/>
                  </a:lnTo>
                  <a:lnTo>
                    <a:pt x="510" y="507"/>
                  </a:lnTo>
                  <a:lnTo>
                    <a:pt x="512" y="504"/>
                  </a:lnTo>
                  <a:lnTo>
                    <a:pt x="515" y="498"/>
                  </a:lnTo>
                  <a:lnTo>
                    <a:pt x="519" y="484"/>
                  </a:lnTo>
                  <a:lnTo>
                    <a:pt x="521" y="475"/>
                  </a:lnTo>
                  <a:lnTo>
                    <a:pt x="522" y="466"/>
                  </a:lnTo>
                  <a:lnTo>
                    <a:pt x="522" y="457"/>
                  </a:lnTo>
                  <a:lnTo>
                    <a:pt x="521" y="447"/>
                  </a:lnTo>
                  <a:lnTo>
                    <a:pt x="521" y="447"/>
                  </a:lnTo>
                  <a:lnTo>
                    <a:pt x="519" y="438"/>
                  </a:lnTo>
                  <a:lnTo>
                    <a:pt x="516" y="430"/>
                  </a:lnTo>
                  <a:lnTo>
                    <a:pt x="511" y="423"/>
                  </a:lnTo>
                  <a:lnTo>
                    <a:pt x="506" y="418"/>
                  </a:lnTo>
                  <a:lnTo>
                    <a:pt x="506" y="418"/>
                  </a:lnTo>
                  <a:lnTo>
                    <a:pt x="499" y="414"/>
                  </a:lnTo>
                  <a:lnTo>
                    <a:pt x="494" y="408"/>
                  </a:lnTo>
                  <a:lnTo>
                    <a:pt x="491" y="401"/>
                  </a:lnTo>
                  <a:lnTo>
                    <a:pt x="490" y="393"/>
                  </a:lnTo>
                  <a:lnTo>
                    <a:pt x="490" y="393"/>
                  </a:lnTo>
                  <a:lnTo>
                    <a:pt x="491" y="386"/>
                  </a:lnTo>
                  <a:lnTo>
                    <a:pt x="493" y="377"/>
                  </a:lnTo>
                  <a:lnTo>
                    <a:pt x="504" y="349"/>
                  </a:lnTo>
                  <a:lnTo>
                    <a:pt x="504" y="349"/>
                  </a:lnTo>
                  <a:lnTo>
                    <a:pt x="521" y="304"/>
                  </a:lnTo>
                  <a:lnTo>
                    <a:pt x="530" y="279"/>
                  </a:lnTo>
                  <a:lnTo>
                    <a:pt x="538" y="252"/>
                  </a:lnTo>
                  <a:lnTo>
                    <a:pt x="544" y="223"/>
                  </a:lnTo>
                  <a:lnTo>
                    <a:pt x="547" y="209"/>
                  </a:lnTo>
                  <a:lnTo>
                    <a:pt x="549" y="196"/>
                  </a:lnTo>
                  <a:lnTo>
                    <a:pt x="550" y="182"/>
                  </a:lnTo>
                  <a:lnTo>
                    <a:pt x="550" y="169"/>
                  </a:lnTo>
                  <a:lnTo>
                    <a:pt x="549" y="156"/>
                  </a:lnTo>
                  <a:lnTo>
                    <a:pt x="547" y="144"/>
                  </a:lnTo>
                  <a:lnTo>
                    <a:pt x="547" y="144"/>
                  </a:lnTo>
                  <a:lnTo>
                    <a:pt x="545" y="134"/>
                  </a:lnTo>
                  <a:lnTo>
                    <a:pt x="540" y="126"/>
                  </a:lnTo>
                  <a:lnTo>
                    <a:pt x="534" y="118"/>
                  </a:lnTo>
                  <a:lnTo>
                    <a:pt x="527" y="110"/>
                  </a:lnTo>
                  <a:lnTo>
                    <a:pt x="518" y="102"/>
                  </a:lnTo>
                  <a:lnTo>
                    <a:pt x="508" y="95"/>
                  </a:lnTo>
                  <a:lnTo>
                    <a:pt x="496" y="89"/>
                  </a:lnTo>
                  <a:lnTo>
                    <a:pt x="483" y="83"/>
                  </a:lnTo>
                  <a:lnTo>
                    <a:pt x="469" y="78"/>
                  </a:lnTo>
                  <a:lnTo>
                    <a:pt x="454" y="73"/>
                  </a:lnTo>
                  <a:lnTo>
                    <a:pt x="437" y="68"/>
                  </a:lnTo>
                  <a:lnTo>
                    <a:pt x="420" y="65"/>
                  </a:lnTo>
                  <a:lnTo>
                    <a:pt x="402" y="62"/>
                  </a:lnTo>
                  <a:lnTo>
                    <a:pt x="383" y="59"/>
                  </a:lnTo>
                  <a:lnTo>
                    <a:pt x="364" y="58"/>
                  </a:lnTo>
                  <a:lnTo>
                    <a:pt x="343" y="57"/>
                  </a:lnTo>
                  <a:lnTo>
                    <a:pt x="343" y="57"/>
                  </a:lnTo>
                  <a:lnTo>
                    <a:pt x="323" y="57"/>
                  </a:lnTo>
                  <a:lnTo>
                    <a:pt x="304" y="57"/>
                  </a:lnTo>
                  <a:lnTo>
                    <a:pt x="285" y="59"/>
                  </a:lnTo>
                  <a:lnTo>
                    <a:pt x="268" y="61"/>
                  </a:lnTo>
                  <a:lnTo>
                    <a:pt x="251" y="63"/>
                  </a:lnTo>
                  <a:lnTo>
                    <a:pt x="236" y="66"/>
                  </a:lnTo>
                  <a:lnTo>
                    <a:pt x="221" y="70"/>
                  </a:lnTo>
                  <a:lnTo>
                    <a:pt x="208" y="74"/>
                  </a:lnTo>
                  <a:lnTo>
                    <a:pt x="196" y="79"/>
                  </a:lnTo>
                  <a:lnTo>
                    <a:pt x="186" y="83"/>
                  </a:lnTo>
                  <a:lnTo>
                    <a:pt x="176" y="88"/>
                  </a:lnTo>
                  <a:lnTo>
                    <a:pt x="168" y="94"/>
                  </a:lnTo>
                  <a:lnTo>
                    <a:pt x="161" y="99"/>
                  </a:lnTo>
                  <a:lnTo>
                    <a:pt x="156" y="105"/>
                  </a:lnTo>
                  <a:lnTo>
                    <a:pt x="152" y="111"/>
                  </a:lnTo>
                  <a:lnTo>
                    <a:pt x="149" y="117"/>
                  </a:lnTo>
                  <a:lnTo>
                    <a:pt x="149" y="117"/>
                  </a:lnTo>
                  <a:lnTo>
                    <a:pt x="148" y="121"/>
                  </a:lnTo>
                  <a:lnTo>
                    <a:pt x="145" y="125"/>
                  </a:lnTo>
                  <a:lnTo>
                    <a:pt x="143" y="129"/>
                  </a:lnTo>
                  <a:lnTo>
                    <a:pt x="139" y="132"/>
                  </a:lnTo>
                  <a:lnTo>
                    <a:pt x="135" y="134"/>
                  </a:lnTo>
                  <a:lnTo>
                    <a:pt x="131" y="136"/>
                  </a:lnTo>
                  <a:lnTo>
                    <a:pt x="127" y="137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13" y="138"/>
                  </a:lnTo>
                  <a:lnTo>
                    <a:pt x="105" y="139"/>
                  </a:lnTo>
                  <a:lnTo>
                    <a:pt x="98" y="141"/>
                  </a:lnTo>
                  <a:lnTo>
                    <a:pt x="91" y="144"/>
                  </a:lnTo>
                  <a:lnTo>
                    <a:pt x="85" y="146"/>
                  </a:lnTo>
                  <a:lnTo>
                    <a:pt x="79" y="150"/>
                  </a:lnTo>
                  <a:lnTo>
                    <a:pt x="75" y="154"/>
                  </a:lnTo>
                  <a:lnTo>
                    <a:pt x="71" y="158"/>
                  </a:lnTo>
                  <a:lnTo>
                    <a:pt x="71" y="158"/>
                  </a:lnTo>
                  <a:lnTo>
                    <a:pt x="66" y="167"/>
                  </a:lnTo>
                  <a:lnTo>
                    <a:pt x="62" y="177"/>
                  </a:lnTo>
                  <a:lnTo>
                    <a:pt x="59" y="189"/>
                  </a:lnTo>
                  <a:lnTo>
                    <a:pt x="58" y="201"/>
                  </a:lnTo>
                  <a:lnTo>
                    <a:pt x="57" y="214"/>
                  </a:lnTo>
                  <a:lnTo>
                    <a:pt x="58" y="227"/>
                  </a:lnTo>
                  <a:lnTo>
                    <a:pt x="59" y="242"/>
                  </a:lnTo>
                  <a:lnTo>
                    <a:pt x="61" y="256"/>
                  </a:lnTo>
                  <a:lnTo>
                    <a:pt x="66" y="284"/>
                  </a:lnTo>
                  <a:lnTo>
                    <a:pt x="73" y="311"/>
                  </a:lnTo>
                  <a:lnTo>
                    <a:pt x="79" y="336"/>
                  </a:lnTo>
                  <a:lnTo>
                    <a:pt x="85" y="356"/>
                  </a:lnTo>
                  <a:lnTo>
                    <a:pt x="85" y="356"/>
                  </a:lnTo>
                  <a:lnTo>
                    <a:pt x="92" y="380"/>
                  </a:lnTo>
                  <a:lnTo>
                    <a:pt x="94" y="387"/>
                  </a:lnTo>
                  <a:lnTo>
                    <a:pt x="94" y="393"/>
                  </a:lnTo>
                  <a:lnTo>
                    <a:pt x="94" y="393"/>
                  </a:lnTo>
                  <a:lnTo>
                    <a:pt x="93" y="401"/>
                  </a:lnTo>
                  <a:lnTo>
                    <a:pt x="90" y="408"/>
                  </a:lnTo>
                  <a:lnTo>
                    <a:pt x="85" y="414"/>
                  </a:lnTo>
                  <a:lnTo>
                    <a:pt x="79" y="418"/>
                  </a:lnTo>
                  <a:lnTo>
                    <a:pt x="79" y="418"/>
                  </a:lnTo>
                  <a:lnTo>
                    <a:pt x="75" y="421"/>
                  </a:lnTo>
                  <a:lnTo>
                    <a:pt x="72" y="424"/>
                  </a:lnTo>
                  <a:lnTo>
                    <a:pt x="69" y="428"/>
                  </a:lnTo>
                  <a:lnTo>
                    <a:pt x="67" y="432"/>
                  </a:lnTo>
                  <a:lnTo>
                    <a:pt x="64" y="440"/>
                  </a:lnTo>
                  <a:lnTo>
                    <a:pt x="62" y="448"/>
                  </a:lnTo>
                  <a:lnTo>
                    <a:pt x="62" y="448"/>
                  </a:lnTo>
                  <a:lnTo>
                    <a:pt x="61" y="458"/>
                  </a:lnTo>
                  <a:lnTo>
                    <a:pt x="61" y="467"/>
                  </a:lnTo>
                  <a:lnTo>
                    <a:pt x="62" y="476"/>
                  </a:lnTo>
                  <a:lnTo>
                    <a:pt x="63" y="484"/>
                  </a:lnTo>
                  <a:lnTo>
                    <a:pt x="67" y="498"/>
                  </a:lnTo>
                  <a:lnTo>
                    <a:pt x="72" y="508"/>
                  </a:lnTo>
                  <a:lnTo>
                    <a:pt x="72" y="508"/>
                  </a:lnTo>
                  <a:lnTo>
                    <a:pt x="76" y="509"/>
                  </a:lnTo>
                  <a:lnTo>
                    <a:pt x="80" y="511"/>
                  </a:lnTo>
                  <a:lnTo>
                    <a:pt x="84" y="514"/>
                  </a:lnTo>
                  <a:lnTo>
                    <a:pt x="87" y="518"/>
                  </a:lnTo>
                  <a:lnTo>
                    <a:pt x="89" y="522"/>
                  </a:lnTo>
                  <a:lnTo>
                    <a:pt x="91" y="526"/>
                  </a:lnTo>
                  <a:lnTo>
                    <a:pt x="92" y="531"/>
                  </a:lnTo>
                  <a:lnTo>
                    <a:pt x="92" y="536"/>
                  </a:lnTo>
                  <a:lnTo>
                    <a:pt x="92" y="536"/>
                  </a:lnTo>
                  <a:lnTo>
                    <a:pt x="93" y="553"/>
                  </a:lnTo>
                  <a:lnTo>
                    <a:pt x="95" y="569"/>
                  </a:lnTo>
                  <a:lnTo>
                    <a:pt x="99" y="585"/>
                  </a:lnTo>
                  <a:lnTo>
                    <a:pt x="103" y="599"/>
                  </a:lnTo>
                  <a:lnTo>
                    <a:pt x="108" y="612"/>
                  </a:lnTo>
                  <a:lnTo>
                    <a:pt x="114" y="625"/>
                  </a:lnTo>
                  <a:lnTo>
                    <a:pt x="121" y="635"/>
                  </a:lnTo>
                  <a:lnTo>
                    <a:pt x="127" y="645"/>
                  </a:lnTo>
                  <a:lnTo>
                    <a:pt x="134" y="654"/>
                  </a:lnTo>
                  <a:lnTo>
                    <a:pt x="140" y="661"/>
                  </a:lnTo>
                  <a:lnTo>
                    <a:pt x="152" y="672"/>
                  </a:lnTo>
                  <a:lnTo>
                    <a:pt x="160" y="679"/>
                  </a:lnTo>
                  <a:lnTo>
                    <a:pt x="164" y="682"/>
                  </a:lnTo>
                  <a:lnTo>
                    <a:pt x="164" y="682"/>
                  </a:lnTo>
                  <a:lnTo>
                    <a:pt x="169" y="686"/>
                  </a:lnTo>
                  <a:lnTo>
                    <a:pt x="173" y="692"/>
                  </a:lnTo>
                  <a:lnTo>
                    <a:pt x="175" y="698"/>
                  </a:lnTo>
                  <a:lnTo>
                    <a:pt x="176" y="705"/>
                  </a:lnTo>
                  <a:lnTo>
                    <a:pt x="176" y="875"/>
                  </a:lnTo>
                  <a:lnTo>
                    <a:pt x="119" y="875"/>
                  </a:lnTo>
                  <a:lnTo>
                    <a:pt x="119" y="720"/>
                  </a:lnTo>
                  <a:lnTo>
                    <a:pt x="119" y="720"/>
                  </a:lnTo>
                  <a:lnTo>
                    <a:pt x="109" y="710"/>
                  </a:lnTo>
                  <a:lnTo>
                    <a:pt x="97" y="696"/>
                  </a:lnTo>
                  <a:lnTo>
                    <a:pt x="84" y="681"/>
                  </a:lnTo>
                  <a:lnTo>
                    <a:pt x="71" y="662"/>
                  </a:lnTo>
                  <a:lnTo>
                    <a:pt x="65" y="651"/>
                  </a:lnTo>
                  <a:lnTo>
                    <a:pt x="59" y="640"/>
                  </a:lnTo>
                  <a:lnTo>
                    <a:pt x="54" y="627"/>
                  </a:lnTo>
                  <a:lnTo>
                    <a:pt x="48" y="613"/>
                  </a:lnTo>
                  <a:lnTo>
                    <a:pt x="44" y="599"/>
                  </a:lnTo>
                  <a:lnTo>
                    <a:pt x="40" y="585"/>
                  </a:lnTo>
                  <a:lnTo>
                    <a:pt x="37" y="569"/>
                  </a:lnTo>
                  <a:lnTo>
                    <a:pt x="36" y="553"/>
                  </a:lnTo>
                  <a:lnTo>
                    <a:pt x="36" y="553"/>
                  </a:lnTo>
                  <a:lnTo>
                    <a:pt x="31" y="549"/>
                  </a:lnTo>
                  <a:lnTo>
                    <a:pt x="27" y="544"/>
                  </a:lnTo>
                  <a:lnTo>
                    <a:pt x="20" y="532"/>
                  </a:lnTo>
                  <a:lnTo>
                    <a:pt x="13" y="516"/>
                  </a:lnTo>
                  <a:lnTo>
                    <a:pt x="8" y="500"/>
                  </a:lnTo>
                  <a:lnTo>
                    <a:pt x="8" y="500"/>
                  </a:lnTo>
                  <a:lnTo>
                    <a:pt x="5" y="484"/>
                  </a:lnTo>
                  <a:lnTo>
                    <a:pt x="4" y="468"/>
                  </a:lnTo>
                  <a:lnTo>
                    <a:pt x="4" y="452"/>
                  </a:lnTo>
                  <a:lnTo>
                    <a:pt x="6" y="436"/>
                  </a:lnTo>
                  <a:lnTo>
                    <a:pt x="10" y="420"/>
                  </a:lnTo>
                  <a:lnTo>
                    <a:pt x="16" y="406"/>
                  </a:lnTo>
                  <a:lnTo>
                    <a:pt x="19" y="399"/>
                  </a:lnTo>
                  <a:lnTo>
                    <a:pt x="23" y="393"/>
                  </a:lnTo>
                  <a:lnTo>
                    <a:pt x="28" y="387"/>
                  </a:lnTo>
                  <a:lnTo>
                    <a:pt x="33" y="382"/>
                  </a:lnTo>
                  <a:lnTo>
                    <a:pt x="33" y="382"/>
                  </a:lnTo>
                  <a:lnTo>
                    <a:pt x="30" y="372"/>
                  </a:lnTo>
                  <a:lnTo>
                    <a:pt x="30" y="372"/>
                  </a:lnTo>
                  <a:lnTo>
                    <a:pt x="23" y="346"/>
                  </a:lnTo>
                  <a:lnTo>
                    <a:pt x="15" y="316"/>
                  </a:lnTo>
                  <a:lnTo>
                    <a:pt x="7" y="283"/>
                  </a:lnTo>
                  <a:lnTo>
                    <a:pt x="4" y="267"/>
                  </a:lnTo>
                  <a:lnTo>
                    <a:pt x="2" y="250"/>
                  </a:lnTo>
                  <a:lnTo>
                    <a:pt x="1" y="232"/>
                  </a:lnTo>
                  <a:lnTo>
                    <a:pt x="0" y="215"/>
                  </a:lnTo>
                  <a:lnTo>
                    <a:pt x="1" y="198"/>
                  </a:lnTo>
                  <a:lnTo>
                    <a:pt x="2" y="182"/>
                  </a:lnTo>
                  <a:lnTo>
                    <a:pt x="6" y="167"/>
                  </a:lnTo>
                  <a:lnTo>
                    <a:pt x="10" y="152"/>
                  </a:lnTo>
                  <a:lnTo>
                    <a:pt x="17" y="137"/>
                  </a:lnTo>
                  <a:lnTo>
                    <a:pt x="25" y="124"/>
                  </a:lnTo>
                  <a:lnTo>
                    <a:pt x="25" y="124"/>
                  </a:lnTo>
                  <a:lnTo>
                    <a:pt x="32" y="116"/>
                  </a:lnTo>
                  <a:lnTo>
                    <a:pt x="39" y="108"/>
                  </a:lnTo>
                  <a:lnTo>
                    <a:pt x="48" y="102"/>
                  </a:lnTo>
                  <a:lnTo>
                    <a:pt x="58" y="96"/>
                  </a:lnTo>
                  <a:lnTo>
                    <a:pt x="68" y="91"/>
                  </a:lnTo>
                  <a:lnTo>
                    <a:pt x="79" y="87"/>
                  </a:lnTo>
                  <a:lnTo>
                    <a:pt x="90" y="85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10" y="71"/>
                  </a:lnTo>
                  <a:lnTo>
                    <a:pt x="119" y="61"/>
                  </a:lnTo>
                  <a:lnTo>
                    <a:pt x="130" y="51"/>
                  </a:lnTo>
                  <a:lnTo>
                    <a:pt x="142" y="42"/>
                  </a:lnTo>
                  <a:lnTo>
                    <a:pt x="156" y="34"/>
                  </a:lnTo>
                  <a:lnTo>
                    <a:pt x="170" y="27"/>
                  </a:lnTo>
                  <a:lnTo>
                    <a:pt x="185" y="21"/>
                  </a:lnTo>
                  <a:lnTo>
                    <a:pt x="202" y="16"/>
                  </a:lnTo>
                  <a:lnTo>
                    <a:pt x="218" y="12"/>
                  </a:lnTo>
                  <a:lnTo>
                    <a:pt x="236" y="8"/>
                  </a:lnTo>
                  <a:lnTo>
                    <a:pt x="254" y="5"/>
                  </a:lnTo>
                  <a:lnTo>
                    <a:pt x="272" y="3"/>
                  </a:lnTo>
                  <a:lnTo>
                    <a:pt x="290" y="1"/>
                  </a:lnTo>
                  <a:lnTo>
                    <a:pt x="309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65" y="1"/>
                  </a:lnTo>
                  <a:lnTo>
                    <a:pt x="386" y="2"/>
                  </a:lnTo>
                  <a:lnTo>
                    <a:pt x="407" y="5"/>
                  </a:lnTo>
                  <a:lnTo>
                    <a:pt x="427" y="8"/>
                  </a:lnTo>
                  <a:lnTo>
                    <a:pt x="448" y="13"/>
                  </a:lnTo>
                  <a:lnTo>
                    <a:pt x="469" y="18"/>
                  </a:lnTo>
                  <a:lnTo>
                    <a:pt x="488" y="24"/>
                  </a:lnTo>
                  <a:lnTo>
                    <a:pt x="507" y="32"/>
                  </a:lnTo>
                  <a:lnTo>
                    <a:pt x="525" y="40"/>
                  </a:lnTo>
                  <a:lnTo>
                    <a:pt x="541" y="51"/>
                  </a:lnTo>
                  <a:lnTo>
                    <a:pt x="557" y="61"/>
                  </a:lnTo>
                  <a:lnTo>
                    <a:pt x="570" y="73"/>
                  </a:lnTo>
                  <a:lnTo>
                    <a:pt x="582" y="86"/>
                  </a:lnTo>
                  <a:lnTo>
                    <a:pt x="587" y="93"/>
                  </a:lnTo>
                  <a:lnTo>
                    <a:pt x="591" y="100"/>
                  </a:lnTo>
                  <a:lnTo>
                    <a:pt x="595" y="108"/>
                  </a:lnTo>
                  <a:lnTo>
                    <a:pt x="598" y="116"/>
                  </a:lnTo>
                  <a:lnTo>
                    <a:pt x="601" y="124"/>
                  </a:lnTo>
                  <a:lnTo>
                    <a:pt x="603" y="132"/>
                  </a:lnTo>
                  <a:lnTo>
                    <a:pt x="603" y="132"/>
                  </a:lnTo>
                  <a:lnTo>
                    <a:pt x="606" y="148"/>
                  </a:lnTo>
                  <a:lnTo>
                    <a:pt x="607" y="164"/>
                  </a:lnTo>
                  <a:lnTo>
                    <a:pt x="607" y="180"/>
                  </a:lnTo>
                  <a:lnTo>
                    <a:pt x="606" y="196"/>
                  </a:lnTo>
                  <a:lnTo>
                    <a:pt x="604" y="212"/>
                  </a:lnTo>
                  <a:lnTo>
                    <a:pt x="601" y="228"/>
                  </a:lnTo>
                  <a:lnTo>
                    <a:pt x="598" y="245"/>
                  </a:lnTo>
                  <a:lnTo>
                    <a:pt x="594" y="261"/>
                  </a:lnTo>
                  <a:lnTo>
                    <a:pt x="585" y="292"/>
                  </a:lnTo>
                  <a:lnTo>
                    <a:pt x="576" y="320"/>
                  </a:lnTo>
                  <a:lnTo>
                    <a:pt x="566" y="347"/>
                  </a:lnTo>
                  <a:lnTo>
                    <a:pt x="557" y="370"/>
                  </a:lnTo>
                  <a:lnTo>
                    <a:pt x="557" y="370"/>
                  </a:lnTo>
                  <a:lnTo>
                    <a:pt x="551" y="383"/>
                  </a:lnTo>
                  <a:lnTo>
                    <a:pt x="551" y="383"/>
                  </a:lnTo>
                  <a:lnTo>
                    <a:pt x="557" y="388"/>
                  </a:lnTo>
                  <a:lnTo>
                    <a:pt x="562" y="394"/>
                  </a:lnTo>
                  <a:lnTo>
                    <a:pt x="566" y="401"/>
                  </a:lnTo>
                  <a:lnTo>
                    <a:pt x="569" y="407"/>
                  </a:lnTo>
                  <a:lnTo>
                    <a:pt x="574" y="421"/>
                  </a:lnTo>
                  <a:lnTo>
                    <a:pt x="578" y="437"/>
                  </a:lnTo>
                  <a:lnTo>
                    <a:pt x="579" y="453"/>
                  </a:lnTo>
                  <a:lnTo>
                    <a:pt x="579" y="468"/>
                  </a:lnTo>
                  <a:lnTo>
                    <a:pt x="578" y="483"/>
                  </a:lnTo>
                  <a:lnTo>
                    <a:pt x="575" y="497"/>
                  </a:lnTo>
                  <a:lnTo>
                    <a:pt x="575" y="497"/>
                  </a:lnTo>
                  <a:lnTo>
                    <a:pt x="570" y="515"/>
                  </a:lnTo>
                  <a:lnTo>
                    <a:pt x="563" y="531"/>
                  </a:lnTo>
                  <a:lnTo>
                    <a:pt x="559" y="538"/>
                  </a:lnTo>
                  <a:lnTo>
                    <a:pt x="555" y="543"/>
                  </a:lnTo>
                  <a:lnTo>
                    <a:pt x="549" y="549"/>
                  </a:lnTo>
                  <a:lnTo>
                    <a:pt x="545" y="553"/>
                  </a:lnTo>
                  <a:lnTo>
                    <a:pt x="545" y="553"/>
                  </a:lnTo>
                  <a:lnTo>
                    <a:pt x="543" y="569"/>
                  </a:lnTo>
                  <a:lnTo>
                    <a:pt x="540" y="585"/>
                  </a:lnTo>
                  <a:lnTo>
                    <a:pt x="537" y="600"/>
                  </a:lnTo>
                  <a:lnTo>
                    <a:pt x="532" y="615"/>
                  </a:lnTo>
                  <a:lnTo>
                    <a:pt x="527" y="628"/>
                  </a:lnTo>
                  <a:lnTo>
                    <a:pt x="522" y="640"/>
                  </a:lnTo>
                  <a:lnTo>
                    <a:pt x="516" y="651"/>
                  </a:lnTo>
                  <a:lnTo>
                    <a:pt x="509" y="662"/>
                  </a:lnTo>
                  <a:lnTo>
                    <a:pt x="496" y="681"/>
                  </a:lnTo>
                  <a:lnTo>
                    <a:pt x="482" y="697"/>
                  </a:lnTo>
                  <a:lnTo>
                    <a:pt x="470" y="710"/>
                  </a:lnTo>
                  <a:lnTo>
                    <a:pt x="459" y="720"/>
                  </a:lnTo>
                  <a:lnTo>
                    <a:pt x="459" y="8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C110BB5-33C2-40AB-8CA8-C6366F63D538}"/>
              </a:ext>
            </a:extLst>
          </p:cNvPr>
          <p:cNvCxnSpPr>
            <a:cxnSpLocks/>
          </p:cNvCxnSpPr>
          <p:nvPr/>
        </p:nvCxnSpPr>
        <p:spPr>
          <a:xfrm>
            <a:off x="947738" y="5848349"/>
            <a:ext cx="6120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4619DF-6FCD-4434-BE50-63EDE4BC0215}"/>
              </a:ext>
            </a:extLst>
          </p:cNvPr>
          <p:cNvSpPr/>
          <p:nvPr/>
        </p:nvSpPr>
        <p:spPr>
          <a:xfrm>
            <a:off x="9111545" y="5355912"/>
            <a:ext cx="453849" cy="8382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9DC7D-5F67-4475-AECD-6E58AFB16D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6E511-78F2-1D4C-8218-60E971E66380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B1772-9F2B-4DBC-B6DB-50B5D4B1D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HMS Confidential. Do not Distribute.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66CED0-D5BF-49A4-B32D-FA451AF974AF}"/>
              </a:ext>
            </a:extLst>
          </p:cNvPr>
          <p:cNvSpPr/>
          <p:nvPr/>
        </p:nvSpPr>
        <p:spPr>
          <a:xfrm>
            <a:off x="0" y="0"/>
            <a:ext cx="5395965" cy="6858000"/>
          </a:xfrm>
          <a:prstGeom prst="rect">
            <a:avLst/>
          </a:prstGeom>
          <a:solidFill>
            <a:schemeClr val="accent4"/>
          </a:solidFill>
        </p:spPr>
        <p:txBody>
          <a:bodyPr rtlCol="0" anchor="ctr">
            <a:noAutofit/>
          </a:bodyPr>
          <a:lstStyle/>
          <a:p>
            <a:pPr algn="ctr"/>
            <a:endParaRPr lang="en-US" sz="7200" b="1" spc="-3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581D5-8133-4528-8C48-6DED4FF0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6550"/>
            <a:ext cx="4261701" cy="20025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spc="0" dirty="0">
                <a:solidFill>
                  <a:schemeClr val="bg1"/>
                </a:solidFill>
              </a:rPr>
              <a:t>Key Assets to Address Healthcare’s Cost Containment Needs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E75EDA3-0CD4-4C73-AF5F-C5719457E698}"/>
              </a:ext>
            </a:extLst>
          </p:cNvPr>
          <p:cNvSpPr txBox="1">
            <a:spLocks/>
          </p:cNvSpPr>
          <p:nvPr/>
        </p:nvSpPr>
        <p:spPr>
          <a:xfrm>
            <a:off x="5774606" y="796656"/>
            <a:ext cx="5852639" cy="5264689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chemeClr val="tx2"/>
              </a:buClr>
              <a:buFont typeface="Arial" charset="0"/>
              <a:buChar char="•"/>
              <a:defRPr lang="en-US" sz="2400" kern="1200" spc="-50">
                <a:solidFill>
                  <a:srgbClr val="68767E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chemeClr val="tx2"/>
              </a:buClr>
              <a:buFont typeface="Arial" charset="0"/>
              <a:buChar char="•"/>
              <a:defRPr sz="2000" kern="1200" spc="-5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chemeClr val="tx2"/>
              </a:buClr>
              <a:buFont typeface="Arial" charset="0"/>
              <a:buChar char="•"/>
              <a:defRPr sz="1800" kern="1200" spc="-5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chemeClr val="tx2"/>
              </a:buClr>
              <a:buFont typeface="Arial" charset="0"/>
              <a:buChar char="•"/>
              <a:defRPr sz="1600" kern="1200" spc="-5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chemeClr val="tx2"/>
              </a:buClr>
              <a:buFont typeface="Arial" charset="0"/>
              <a:buChar char="•"/>
              <a:defRPr sz="1600" kern="1200" spc="-5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600"/>
              </a:spcAft>
              <a:buClr>
                <a:srgbClr val="FF6633"/>
              </a:buClr>
            </a:pPr>
            <a:r>
              <a:rPr lang="en-US" altLang="en-US" sz="1900" b="1" dirty="0">
                <a:solidFill>
                  <a:schemeClr val="accent4"/>
                </a:solidFill>
              </a:rPr>
              <a:t>Broad solutions set</a:t>
            </a:r>
            <a:r>
              <a:rPr lang="en-US" altLang="en-US" sz="1900" dirty="0">
                <a:solidFill>
                  <a:schemeClr val="tx1"/>
                </a:solidFill>
              </a:rPr>
              <a:t> - Coordination of Benefits, Payment Integrity, Population Risk Analytics, Care Management and Consumer Engagement</a:t>
            </a:r>
          </a:p>
          <a:p>
            <a:pPr>
              <a:spcBef>
                <a:spcPts val="0"/>
              </a:spcBef>
              <a:spcAft>
                <a:spcPts val="3600"/>
              </a:spcAft>
              <a:buClr>
                <a:srgbClr val="FF6633"/>
              </a:buClr>
            </a:pPr>
            <a:r>
              <a:rPr lang="en-US" altLang="en-US" sz="1900" b="1" dirty="0">
                <a:solidFill>
                  <a:schemeClr val="accent4"/>
                </a:solidFill>
              </a:rPr>
              <a:t>Market-leading data</a:t>
            </a:r>
            <a:r>
              <a:rPr lang="en-US" altLang="en-US" sz="1900" dirty="0">
                <a:solidFill>
                  <a:schemeClr val="accent4"/>
                </a:solidFill>
              </a:rPr>
              <a:t> </a:t>
            </a:r>
            <a:r>
              <a:rPr lang="en-US" altLang="en-US" sz="1900" dirty="0">
                <a:solidFill>
                  <a:schemeClr val="tx1"/>
                </a:solidFill>
              </a:rPr>
              <a:t>and technical ability to aggregate diverse data sets in normalized and common formats</a:t>
            </a:r>
          </a:p>
          <a:p>
            <a:pPr>
              <a:spcBef>
                <a:spcPts val="0"/>
              </a:spcBef>
              <a:spcAft>
                <a:spcPts val="3600"/>
              </a:spcAft>
              <a:buClr>
                <a:srgbClr val="FF6633"/>
              </a:buClr>
            </a:pPr>
            <a:r>
              <a:rPr lang="en-US" altLang="en-US" sz="1900" b="1" dirty="0">
                <a:solidFill>
                  <a:schemeClr val="accent4"/>
                </a:solidFill>
              </a:rPr>
              <a:t>Sophisticated and proprietary analytics </a:t>
            </a:r>
            <a:r>
              <a:rPr lang="en-US" altLang="en-US" sz="1900" dirty="0">
                <a:solidFill>
                  <a:schemeClr val="tx1"/>
                </a:solidFill>
              </a:rPr>
              <a:t>developed over decades are paired with the latest technologies </a:t>
            </a:r>
          </a:p>
          <a:p>
            <a:pPr>
              <a:spcBef>
                <a:spcPts val="0"/>
              </a:spcBef>
              <a:spcAft>
                <a:spcPts val="3600"/>
              </a:spcAft>
              <a:buClr>
                <a:srgbClr val="FF6633"/>
              </a:buClr>
            </a:pPr>
            <a:r>
              <a:rPr lang="en-US" altLang="en-US" sz="1900" b="1" dirty="0">
                <a:solidFill>
                  <a:schemeClr val="accent4"/>
                </a:solidFill>
              </a:rPr>
              <a:t>Deep healthcare industry expertise</a:t>
            </a:r>
          </a:p>
          <a:p>
            <a:pPr>
              <a:spcBef>
                <a:spcPts val="0"/>
              </a:spcBef>
              <a:spcAft>
                <a:spcPts val="3600"/>
              </a:spcAft>
              <a:buClr>
                <a:srgbClr val="FF6633"/>
              </a:buClr>
            </a:pPr>
            <a:r>
              <a:rPr lang="en-US" altLang="en-US" sz="1900" b="1" dirty="0">
                <a:solidFill>
                  <a:schemeClr val="accent4"/>
                </a:solidFill>
              </a:rPr>
              <a:t>Expansive marquee client base </a:t>
            </a:r>
            <a:r>
              <a:rPr lang="en-US" altLang="en-US" sz="1900" dirty="0">
                <a:solidFill>
                  <a:schemeClr val="tx1"/>
                </a:solidFill>
              </a:rPr>
              <a:t>enables access to best practices in the industry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B70516-FF59-4C9E-B541-F44F519D0D5C}"/>
              </a:ext>
            </a:extLst>
          </p:cNvPr>
          <p:cNvCxnSpPr/>
          <p:nvPr/>
        </p:nvCxnSpPr>
        <p:spPr>
          <a:xfrm>
            <a:off x="5759845" y="1917700"/>
            <a:ext cx="5943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8D7015-F1CB-44FE-AECD-7CEE9CDB3D31}"/>
              </a:ext>
            </a:extLst>
          </p:cNvPr>
          <p:cNvCxnSpPr/>
          <p:nvPr/>
        </p:nvCxnSpPr>
        <p:spPr>
          <a:xfrm>
            <a:off x="5759845" y="3200400"/>
            <a:ext cx="5943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F1019D-1D1D-49AC-8E18-E42BFCBD262F}"/>
              </a:ext>
            </a:extLst>
          </p:cNvPr>
          <p:cNvCxnSpPr/>
          <p:nvPr/>
        </p:nvCxnSpPr>
        <p:spPr>
          <a:xfrm>
            <a:off x="5759845" y="4254500"/>
            <a:ext cx="5943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999051-97F1-433B-88F4-AC448812EAD9}"/>
              </a:ext>
            </a:extLst>
          </p:cNvPr>
          <p:cNvCxnSpPr/>
          <p:nvPr/>
        </p:nvCxnSpPr>
        <p:spPr>
          <a:xfrm>
            <a:off x="5759845" y="5105400"/>
            <a:ext cx="5943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A9B919-5D62-48EF-8742-99E0D4DE5E9F}"/>
              </a:ext>
            </a:extLst>
          </p:cNvPr>
          <p:cNvSpPr txBox="1"/>
          <p:nvPr/>
        </p:nvSpPr>
        <p:spPr>
          <a:xfrm>
            <a:off x="1793888" y="2734163"/>
            <a:ext cx="234603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</a:rPr>
              <a:t>Coordination of Benefits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</a:rPr>
              <a:t>(COB)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17303E-394C-41F2-8F4C-49A0F2C3B06A}"/>
              </a:ext>
            </a:extLst>
          </p:cNvPr>
          <p:cNvSpPr txBox="1"/>
          <p:nvPr/>
        </p:nvSpPr>
        <p:spPr>
          <a:xfrm>
            <a:off x="1807976" y="3451089"/>
            <a:ext cx="263435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</a:rPr>
              <a:t>Payment Integrity</a:t>
            </a:r>
          </a:p>
          <a:p>
            <a:r>
              <a:rPr lang="en-US" sz="1400" b="1" dirty="0">
                <a:solidFill>
                  <a:schemeClr val="bg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</a:rPr>
              <a:t>(PI)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27E9FE-3526-4327-85ED-608D3D2F5613}"/>
              </a:ext>
            </a:extLst>
          </p:cNvPr>
          <p:cNvSpPr txBox="1"/>
          <p:nvPr/>
        </p:nvSpPr>
        <p:spPr>
          <a:xfrm>
            <a:off x="1827475" y="4372890"/>
            <a:ext cx="1918539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</a:rPr>
              <a:t>Population Health</a:t>
            </a:r>
            <a:br>
              <a:rPr lang="en-US" sz="1400" b="1" dirty="0">
                <a:solidFill>
                  <a:schemeClr val="bg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</a:rPr>
            </a:br>
            <a:r>
              <a:rPr lang="en-US" sz="1400" b="1" dirty="0">
                <a:solidFill>
                  <a:schemeClr val="bg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</a:rPr>
              <a:t>Management (PHM)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805FAD-976C-A640-A289-C03B6989D3B1}"/>
              </a:ext>
            </a:extLst>
          </p:cNvPr>
          <p:cNvSpPr txBox="1"/>
          <p:nvPr/>
        </p:nvSpPr>
        <p:spPr>
          <a:xfrm>
            <a:off x="1838305" y="5303919"/>
            <a:ext cx="1907709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</a:rPr>
              <a:t>Advisory Services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196F2A2F-85E7-CE49-A5BE-1FD3AC897A2A}"/>
              </a:ext>
            </a:extLst>
          </p:cNvPr>
          <p:cNvSpPr/>
          <p:nvPr/>
        </p:nvSpPr>
        <p:spPr>
          <a:xfrm>
            <a:off x="961534" y="2445919"/>
            <a:ext cx="3542634" cy="1737212"/>
          </a:xfrm>
          <a:prstGeom prst="roundRect">
            <a:avLst>
              <a:gd name="adj" fmla="val 2713"/>
            </a:avLst>
          </a:prstGeom>
          <a:noFill/>
          <a:ln w="6350" cap="rnd" cmpd="sng">
            <a:solidFill>
              <a:schemeClr val="bg1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7200" b="1" spc="-300" dirty="0">
              <a:solidFill>
                <a:schemeClr val="bg1"/>
              </a:solidFill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224CC93-9F55-4A4A-AEB2-06344BE4ABB3}"/>
              </a:ext>
            </a:extLst>
          </p:cNvPr>
          <p:cNvSpPr/>
          <p:nvPr/>
        </p:nvSpPr>
        <p:spPr>
          <a:xfrm>
            <a:off x="1636240" y="2319068"/>
            <a:ext cx="2200469" cy="29888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6350" cap="rnd" cmpd="sng">
            <a:solidFill>
              <a:schemeClr val="bg1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7200" b="1" spc="-3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A0608B-2D91-794B-A544-3E4530548657}"/>
              </a:ext>
            </a:extLst>
          </p:cNvPr>
          <p:cNvSpPr txBox="1"/>
          <p:nvPr/>
        </p:nvSpPr>
        <p:spPr>
          <a:xfrm>
            <a:off x="1636240" y="2332566"/>
            <a:ext cx="2200469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</a:rPr>
              <a:t>Payment Accuracy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DEEA4939-3CB3-E346-830E-8535EA91BBB0}"/>
              </a:ext>
            </a:extLst>
          </p:cNvPr>
          <p:cNvSpPr/>
          <p:nvPr/>
        </p:nvSpPr>
        <p:spPr>
          <a:xfrm>
            <a:off x="961534" y="4237012"/>
            <a:ext cx="3542634" cy="771004"/>
          </a:xfrm>
          <a:prstGeom prst="roundRect">
            <a:avLst>
              <a:gd name="adj" fmla="val 2713"/>
            </a:avLst>
          </a:prstGeom>
          <a:noFill/>
          <a:ln w="6350" cap="rnd" cmpd="sng">
            <a:solidFill>
              <a:schemeClr val="bg1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7200" b="1" spc="-300" dirty="0">
              <a:solidFill>
                <a:schemeClr val="bg1"/>
              </a:solidFill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BD6EEF5-EA91-BF41-B294-750C9A11F778}"/>
              </a:ext>
            </a:extLst>
          </p:cNvPr>
          <p:cNvSpPr/>
          <p:nvPr/>
        </p:nvSpPr>
        <p:spPr>
          <a:xfrm>
            <a:off x="961534" y="5094851"/>
            <a:ext cx="3542634" cy="771004"/>
          </a:xfrm>
          <a:prstGeom prst="roundRect">
            <a:avLst>
              <a:gd name="adj" fmla="val 2713"/>
            </a:avLst>
          </a:prstGeom>
          <a:noFill/>
          <a:ln w="6350" cap="rnd" cmpd="sng">
            <a:solidFill>
              <a:schemeClr val="bg1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7200" b="1" spc="-3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F012DE-01E7-A449-8926-B530BF1C1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88" y="2483026"/>
            <a:ext cx="1033272" cy="10332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96B912-53F7-5840-8097-6812BAA5F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10" y="3246712"/>
            <a:ext cx="1033272" cy="10332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2098C5-BF60-AC42-B502-56DFD5733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23" y="4113116"/>
            <a:ext cx="1033272" cy="10332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6350D5F-516F-E748-87EA-CBE4BA176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543" y="4941171"/>
            <a:ext cx="1033272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5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81C0276-F6CB-254F-AF55-C9ECA16C6A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0746"/>
            <a:ext cx="12191999" cy="2397919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D4D0991-6CC1-4F28-8D4A-DA6CAC9E4B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2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D4D0991-6CC1-4F28-8D4A-DA6CAC9E4B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C2D170B-B8EE-459E-B952-BE067AFB365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600" b="1" spc="-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1B8481-7BBC-4B21-9F73-8FF0FB760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HMS Health First Colorado RAC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D9A2D5-73C0-4D78-98B4-94C8777D9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03E71-293B-6344-8263-AFCD065EDDF1}" type="slidenum">
              <a:rPr lang="uk-UA" altLang="en-US" smtClean="0"/>
              <a:pPr/>
              <a:t>9</a:t>
            </a:fld>
            <a:endParaRPr lang="uk-UA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92B0B-600B-49EA-A699-18EBF7886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HMS </a:t>
            </a:r>
            <a:r>
              <a:rPr lang="id-ID"/>
              <a:t>c</a:t>
            </a:r>
            <a:r>
              <a:rPr lang="en-US"/>
              <a:t>onfidential. Do not </a:t>
            </a:r>
            <a:r>
              <a:rPr lang="id-ID"/>
              <a:t>d</a:t>
            </a:r>
            <a:r>
              <a:rPr lang="en-US"/>
              <a:t>istribute.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8B7B80-2F38-4B8F-806B-F09127B410E7}"/>
              </a:ext>
            </a:extLst>
          </p:cNvPr>
          <p:cNvCxnSpPr/>
          <p:nvPr/>
        </p:nvCxnSpPr>
        <p:spPr>
          <a:xfrm>
            <a:off x="911225" y="6360705"/>
            <a:ext cx="103695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268A7C0-4DA1-C24B-AE7A-D2674063D173}"/>
              </a:ext>
            </a:extLst>
          </p:cNvPr>
          <p:cNvGrpSpPr/>
          <p:nvPr/>
        </p:nvGrpSpPr>
        <p:grpSpPr>
          <a:xfrm>
            <a:off x="200068" y="3621483"/>
            <a:ext cx="2144230" cy="2043086"/>
            <a:chOff x="838200" y="3631698"/>
            <a:chExt cx="2144230" cy="204308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7CA13FA-C0A4-644B-9517-89973F31C53B}"/>
                </a:ext>
              </a:extLst>
            </p:cNvPr>
            <p:cNvSpPr/>
            <p:nvPr/>
          </p:nvSpPr>
          <p:spPr>
            <a:xfrm>
              <a:off x="838200" y="3631698"/>
              <a:ext cx="256847" cy="256847"/>
            </a:xfrm>
            <a:prstGeom prst="ellipse">
              <a:avLst/>
            </a:prstGeom>
            <a:solidFill>
              <a:srgbClr val="FF6633"/>
            </a:solidFill>
            <a:ln w="38100">
              <a:solidFill>
                <a:schemeClr val="bg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id-ID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10AF0A0-A302-9040-A0A8-C73723B82996}"/>
                </a:ext>
              </a:extLst>
            </p:cNvPr>
            <p:cNvSpPr/>
            <p:nvPr/>
          </p:nvSpPr>
          <p:spPr>
            <a:xfrm>
              <a:off x="911225" y="4012791"/>
              <a:ext cx="2071205" cy="16619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en-US" dirty="0"/>
                <a:t>Identify improper payments through</a:t>
              </a:r>
            </a:p>
            <a:p>
              <a:pPr algn="l"/>
              <a:r>
                <a:rPr lang="en-US" dirty="0"/>
                <a:t>analysis of paid Health First Colorado</a:t>
              </a:r>
            </a:p>
            <a:p>
              <a:pPr algn="l"/>
              <a:r>
                <a:rPr lang="en-US" dirty="0"/>
                <a:t>claims.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13C92B6-A169-9047-AEAC-18C2A7040ACB}"/>
              </a:ext>
            </a:extLst>
          </p:cNvPr>
          <p:cNvGrpSpPr/>
          <p:nvPr/>
        </p:nvGrpSpPr>
        <p:grpSpPr>
          <a:xfrm>
            <a:off x="2462047" y="3621483"/>
            <a:ext cx="2144230" cy="1489089"/>
            <a:chOff x="838200" y="3631698"/>
            <a:chExt cx="2144230" cy="1489089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C6DC0DA-A743-E24E-84F5-2F62CA4629DB}"/>
                </a:ext>
              </a:extLst>
            </p:cNvPr>
            <p:cNvSpPr/>
            <p:nvPr/>
          </p:nvSpPr>
          <p:spPr>
            <a:xfrm>
              <a:off x="838200" y="3631698"/>
              <a:ext cx="256847" cy="256847"/>
            </a:xfrm>
            <a:prstGeom prst="ellipse">
              <a:avLst/>
            </a:prstGeom>
            <a:solidFill>
              <a:srgbClr val="FF6633"/>
            </a:solidFill>
            <a:ln w="38100">
              <a:solidFill>
                <a:schemeClr val="bg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id-ID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9FC23D1-6B89-174B-BE29-DE73348B119B}"/>
                </a:ext>
              </a:extLst>
            </p:cNvPr>
            <p:cNvSpPr/>
            <p:nvPr/>
          </p:nvSpPr>
          <p:spPr>
            <a:xfrm>
              <a:off x="911225" y="4012791"/>
              <a:ext cx="2071205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dirty="0"/>
                <a:t>Deliver results grounded in quality,</a:t>
              </a:r>
            </a:p>
            <a:p>
              <a:r>
                <a:rPr lang="en-US" dirty="0"/>
                <a:t>integrity and accuracy to policy.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A452D8-F929-E546-825F-A01130A53273}"/>
              </a:ext>
            </a:extLst>
          </p:cNvPr>
          <p:cNvGrpSpPr/>
          <p:nvPr/>
        </p:nvGrpSpPr>
        <p:grpSpPr>
          <a:xfrm>
            <a:off x="4847102" y="3621483"/>
            <a:ext cx="2144230" cy="2012565"/>
            <a:chOff x="838200" y="3631698"/>
            <a:chExt cx="2144230" cy="201256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2F3EF-1BF3-C342-89C4-5599EB9C84FB}"/>
                </a:ext>
              </a:extLst>
            </p:cNvPr>
            <p:cNvSpPr/>
            <p:nvPr/>
          </p:nvSpPr>
          <p:spPr>
            <a:xfrm>
              <a:off x="838200" y="3631698"/>
              <a:ext cx="256847" cy="256847"/>
            </a:xfrm>
            <a:prstGeom prst="ellipse">
              <a:avLst/>
            </a:prstGeom>
            <a:solidFill>
              <a:srgbClr val="FF6633"/>
            </a:solidFill>
            <a:ln w="38100">
              <a:solidFill>
                <a:schemeClr val="bg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id-ID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247C96-6AF9-9F45-8365-3C6F1FAC4E02}"/>
                </a:ext>
              </a:extLst>
            </p:cNvPr>
            <p:cNvSpPr/>
            <p:nvPr/>
          </p:nvSpPr>
          <p:spPr>
            <a:xfrm>
              <a:off x="911225" y="4012791"/>
              <a:ext cx="2071205" cy="163147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/>
                <a:t>Partner with the Single State Agency to ensure a fair and consistence process.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187D6A-9ADD-0746-9116-C897D93A74A1}"/>
              </a:ext>
            </a:extLst>
          </p:cNvPr>
          <p:cNvGrpSpPr/>
          <p:nvPr/>
        </p:nvGrpSpPr>
        <p:grpSpPr>
          <a:xfrm>
            <a:off x="7305182" y="3665238"/>
            <a:ext cx="2144230" cy="1680167"/>
            <a:chOff x="838200" y="3631698"/>
            <a:chExt cx="2144230" cy="168016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247FA87-0CA7-BC48-BFDD-322861E46629}"/>
                </a:ext>
              </a:extLst>
            </p:cNvPr>
            <p:cNvSpPr/>
            <p:nvPr/>
          </p:nvSpPr>
          <p:spPr>
            <a:xfrm>
              <a:off x="838200" y="3631698"/>
              <a:ext cx="256847" cy="256847"/>
            </a:xfrm>
            <a:prstGeom prst="ellipse">
              <a:avLst/>
            </a:prstGeom>
            <a:solidFill>
              <a:srgbClr val="FF6633"/>
            </a:solidFill>
            <a:ln w="38100">
              <a:solidFill>
                <a:schemeClr val="bg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id-ID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F48E588-3350-0F48-BECF-F6CFE7B05601}"/>
                </a:ext>
              </a:extLst>
            </p:cNvPr>
            <p:cNvSpPr/>
            <p:nvPr/>
          </p:nvSpPr>
          <p:spPr>
            <a:xfrm>
              <a:off x="911225" y="4012791"/>
              <a:ext cx="2071205" cy="12990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/>
                <a:t>Ensure clear, concise, and timely communication with providers.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53F8D1-86F7-446F-8D06-7A5D9EDE43D9}"/>
              </a:ext>
            </a:extLst>
          </p:cNvPr>
          <p:cNvGrpSpPr/>
          <p:nvPr/>
        </p:nvGrpSpPr>
        <p:grpSpPr>
          <a:xfrm>
            <a:off x="9567161" y="3621483"/>
            <a:ext cx="2144230" cy="1015369"/>
            <a:chOff x="838200" y="3631698"/>
            <a:chExt cx="2144230" cy="101536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07B5722-A9E1-4DAC-9775-2BEA3B82DAF7}"/>
                </a:ext>
              </a:extLst>
            </p:cNvPr>
            <p:cNvSpPr/>
            <p:nvPr/>
          </p:nvSpPr>
          <p:spPr>
            <a:xfrm>
              <a:off x="838200" y="3631698"/>
              <a:ext cx="256847" cy="256847"/>
            </a:xfrm>
            <a:prstGeom prst="ellipse">
              <a:avLst/>
            </a:prstGeom>
            <a:solidFill>
              <a:srgbClr val="FF6633"/>
            </a:solidFill>
            <a:ln w="38100">
              <a:solidFill>
                <a:schemeClr val="bg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id-ID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5363FE-F20A-4837-A80A-9D38C4D08AB5}"/>
                </a:ext>
              </a:extLst>
            </p:cNvPr>
            <p:cNvSpPr/>
            <p:nvPr/>
          </p:nvSpPr>
          <p:spPr>
            <a:xfrm>
              <a:off x="911225" y="4012791"/>
              <a:ext cx="2071205" cy="63427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/>
                <a:t>Afford all providers their right to appeal.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43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aQKsvdUZxU2CZVKTUHa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PwqDz3WcYkRbig5ECy4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g4WzUiCdOy0Ykmvi_on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4XRzHyR.LDrii9Ih5ry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7aAf6RAKl9ylEMwC.oM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SRvjYNKVJfFa7xQcj8_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aQKsvdUZxU2CZVKTUHaw"/>
</p:tagLst>
</file>

<file path=ppt/theme/theme1.xml><?xml version="1.0" encoding="utf-8"?>
<a:theme xmlns:a="http://schemas.openxmlformats.org/drawingml/2006/main" name="Office Theme">
  <a:themeElements>
    <a:clrScheme name="a 1">
      <a:dk1>
        <a:srgbClr val="68767E"/>
      </a:dk1>
      <a:lt1>
        <a:srgbClr val="FFFFFF"/>
      </a:lt1>
      <a:dk2>
        <a:srgbClr val="265D77"/>
      </a:dk2>
      <a:lt2>
        <a:srgbClr val="E7E6E6"/>
      </a:lt2>
      <a:accent1>
        <a:srgbClr val="58BCD0"/>
      </a:accent1>
      <a:accent2>
        <a:srgbClr val="4796A5"/>
      </a:accent2>
      <a:accent3>
        <a:srgbClr val="A5A5A5"/>
      </a:accent3>
      <a:accent4>
        <a:srgbClr val="FF6633"/>
      </a:accent4>
      <a:accent5>
        <a:srgbClr val="00A9E0"/>
      </a:accent5>
      <a:accent6>
        <a:srgbClr val="736FB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>
        <a:noAutofit/>
      </a:bodyPr>
      <a:lstStyle>
        <a:defPPr algn="ctr">
          <a:defRPr sz="7200" b="1" dirty="0">
            <a:solidFill>
              <a:schemeClr val="bg1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Presentation2" id="{158367AD-A2BF-6E41-A705-D20029023E90}" vid="{45EB191A-A1F3-4143-B61B-A0E962670B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E252F7-BCCF-4581-B8AA-B95A57359A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7E4CF9-53FC-4A2D-B092-A65F887089A1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64F1E48-77AD-4047-891A-A34855C20B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10111</TotalTime>
  <Words>1559</Words>
  <Application>Microsoft Office PowerPoint</Application>
  <PresentationFormat>Widescreen</PresentationFormat>
  <Paragraphs>306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Arial Bold</vt:lpstr>
      <vt:lpstr>Calibri</vt:lpstr>
      <vt:lpstr>Calibri Light</vt:lpstr>
      <vt:lpstr>Courier New</vt:lpstr>
      <vt:lpstr>Garamond</vt:lpstr>
      <vt:lpstr>Helvetica Neue</vt:lpstr>
      <vt:lpstr>Mark OT Light</vt:lpstr>
      <vt:lpstr>MarkPro-Book</vt:lpstr>
      <vt:lpstr>Segoe UI</vt:lpstr>
      <vt:lpstr>Wingdings</vt:lpstr>
      <vt:lpstr>Office Theme</vt:lpstr>
      <vt:lpstr>think-cell Slide</vt:lpstr>
      <vt:lpstr>Health First Colorado Recovery Audit Contract</vt:lpstr>
      <vt:lpstr>PowerPoint Presentation</vt:lpstr>
      <vt:lpstr>Introductions</vt:lpstr>
      <vt:lpstr>Health First Colorado RAC Summary</vt:lpstr>
      <vt:lpstr>PowerPoint Presentation</vt:lpstr>
      <vt:lpstr>HMS Overview</vt:lpstr>
      <vt:lpstr>About HMS </vt:lpstr>
      <vt:lpstr>Key Assets to Address Healthcare’s Cost Containment Needs</vt:lpstr>
      <vt:lpstr>HMS Health First Colorado RAC Approach</vt:lpstr>
      <vt:lpstr>PowerPoint Presentation</vt:lpstr>
      <vt:lpstr>Health First Colorado RAC Scope and Process</vt:lpstr>
      <vt:lpstr>Health First Colorado RAC</vt:lpstr>
      <vt:lpstr>Automated Review Process</vt:lpstr>
      <vt:lpstr>PowerPoint Presentation</vt:lpstr>
      <vt:lpstr>PowerPoint Presentation</vt:lpstr>
      <vt:lpstr>PowerPoint Presentation</vt:lpstr>
      <vt:lpstr>PowerPoint Presentation</vt:lpstr>
      <vt:lpstr>Resources</vt:lpstr>
      <vt:lpstr>Provider  Portal</vt:lpstr>
      <vt:lpstr>PowerPoint Presentation</vt:lpstr>
      <vt:lpstr>Moving healthcare forward.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Wingo, Tara</cp:lastModifiedBy>
  <cp:revision>283</cp:revision>
  <dcterms:created xsi:type="dcterms:W3CDTF">2019-12-02T17:56:03Z</dcterms:created>
  <dcterms:modified xsi:type="dcterms:W3CDTF">2020-12-17T21:39:30Z</dcterms:modified>
</cp:coreProperties>
</file>